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4" r:id="rId2"/>
    <p:sldId id="259" r:id="rId3"/>
    <p:sldId id="261" r:id="rId4"/>
    <p:sldId id="277" r:id="rId5"/>
    <p:sldId id="281" r:id="rId6"/>
    <p:sldId id="285" r:id="rId7"/>
    <p:sldId id="292" r:id="rId8"/>
    <p:sldId id="266" r:id="rId9"/>
    <p:sldId id="271" r:id="rId10"/>
    <p:sldId id="273" r:id="rId11"/>
    <p:sldId id="283" r:id="rId12"/>
    <p:sldId id="286" r:id="rId13"/>
    <p:sldId id="293" r:id="rId14"/>
    <p:sldId id="274" r:id="rId15"/>
    <p:sldId id="279" r:id="rId16"/>
    <p:sldId id="289" r:id="rId17"/>
    <p:sldId id="290" r:id="rId18"/>
    <p:sldId id="291" r:id="rId19"/>
    <p:sldId id="288"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553"/>
    <a:srgbClr val="C14F4E"/>
    <a:srgbClr val="30333F"/>
    <a:srgbClr val="FFFFFF"/>
    <a:srgbClr val="5BA7FD"/>
    <a:srgbClr val="E46988"/>
    <a:srgbClr val="FF9409"/>
    <a:srgbClr val="91E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8" autoAdjust="0"/>
  </p:normalViewPr>
  <p:slideViewPr>
    <p:cSldViewPr snapToGrid="0">
      <p:cViewPr varScale="1">
        <p:scale>
          <a:sx n="81" d="100"/>
          <a:sy n="81" d="100"/>
        </p:scale>
        <p:origin x="754" y="67"/>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64A07-E408-4E19-AE8E-60ABB843D557}" type="datetimeFigureOut">
              <a:rPr lang="zh-CN" altLang="en-US" smtClean="0"/>
              <a:t>2020/10/5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20F73-21D5-4156-BFBA-F428913AC384}" type="slidenum">
              <a:rPr lang="zh-CN" altLang="en-US" smtClean="0"/>
              <a:t>‹#›</a:t>
            </a:fld>
            <a:endParaRPr lang="zh-CN" altLang="en-US"/>
          </a:p>
        </p:txBody>
      </p:sp>
    </p:spTree>
    <p:extLst>
      <p:ext uri="{BB962C8B-B14F-4D97-AF65-F5344CB8AC3E}">
        <p14:creationId xmlns:p14="http://schemas.microsoft.com/office/powerpoint/2010/main" val="226364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1</a:t>
            </a:fld>
            <a:endParaRPr lang="zh-CN" altLang="en-US"/>
          </a:p>
        </p:txBody>
      </p:sp>
    </p:spTree>
    <p:extLst>
      <p:ext uri="{BB962C8B-B14F-4D97-AF65-F5344CB8AC3E}">
        <p14:creationId xmlns:p14="http://schemas.microsoft.com/office/powerpoint/2010/main" val="1380017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10</a:t>
            </a:fld>
            <a:endParaRPr lang="zh-CN" altLang="en-US"/>
          </a:p>
        </p:txBody>
      </p:sp>
    </p:spTree>
    <p:extLst>
      <p:ext uri="{BB962C8B-B14F-4D97-AF65-F5344CB8AC3E}">
        <p14:creationId xmlns:p14="http://schemas.microsoft.com/office/powerpoint/2010/main" val="379294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11</a:t>
            </a:fld>
            <a:endParaRPr lang="zh-CN" altLang="en-US"/>
          </a:p>
        </p:txBody>
      </p:sp>
    </p:spTree>
    <p:extLst>
      <p:ext uri="{BB962C8B-B14F-4D97-AF65-F5344CB8AC3E}">
        <p14:creationId xmlns:p14="http://schemas.microsoft.com/office/powerpoint/2010/main" val="1104145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12</a:t>
            </a:fld>
            <a:endParaRPr lang="zh-CN" altLang="en-US"/>
          </a:p>
        </p:txBody>
      </p:sp>
    </p:spTree>
    <p:extLst>
      <p:ext uri="{BB962C8B-B14F-4D97-AF65-F5344CB8AC3E}">
        <p14:creationId xmlns:p14="http://schemas.microsoft.com/office/powerpoint/2010/main" val="25976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13</a:t>
            </a:fld>
            <a:endParaRPr lang="zh-CN" altLang="en-US"/>
          </a:p>
        </p:txBody>
      </p:sp>
    </p:spTree>
    <p:extLst>
      <p:ext uri="{BB962C8B-B14F-4D97-AF65-F5344CB8AC3E}">
        <p14:creationId xmlns:p14="http://schemas.microsoft.com/office/powerpoint/2010/main" val="1751703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14</a:t>
            </a:fld>
            <a:endParaRPr lang="zh-CN" altLang="en-US"/>
          </a:p>
        </p:txBody>
      </p:sp>
    </p:spTree>
    <p:extLst>
      <p:ext uri="{BB962C8B-B14F-4D97-AF65-F5344CB8AC3E}">
        <p14:creationId xmlns:p14="http://schemas.microsoft.com/office/powerpoint/2010/main" val="1564043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15</a:t>
            </a:fld>
            <a:endParaRPr lang="zh-CN" altLang="en-US"/>
          </a:p>
        </p:txBody>
      </p:sp>
    </p:spTree>
    <p:extLst>
      <p:ext uri="{BB962C8B-B14F-4D97-AF65-F5344CB8AC3E}">
        <p14:creationId xmlns:p14="http://schemas.microsoft.com/office/powerpoint/2010/main" val="207255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16</a:t>
            </a:fld>
            <a:endParaRPr lang="zh-CN" altLang="en-US"/>
          </a:p>
        </p:txBody>
      </p:sp>
    </p:spTree>
    <p:extLst>
      <p:ext uri="{BB962C8B-B14F-4D97-AF65-F5344CB8AC3E}">
        <p14:creationId xmlns:p14="http://schemas.microsoft.com/office/powerpoint/2010/main" val="792274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17</a:t>
            </a:fld>
            <a:endParaRPr lang="zh-CN" altLang="en-US"/>
          </a:p>
        </p:txBody>
      </p:sp>
    </p:spTree>
    <p:extLst>
      <p:ext uri="{BB962C8B-B14F-4D97-AF65-F5344CB8AC3E}">
        <p14:creationId xmlns:p14="http://schemas.microsoft.com/office/powerpoint/2010/main" val="359349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18</a:t>
            </a:fld>
            <a:endParaRPr lang="zh-CN" altLang="en-US"/>
          </a:p>
        </p:txBody>
      </p:sp>
    </p:spTree>
    <p:extLst>
      <p:ext uri="{BB962C8B-B14F-4D97-AF65-F5344CB8AC3E}">
        <p14:creationId xmlns:p14="http://schemas.microsoft.com/office/powerpoint/2010/main" val="9664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19</a:t>
            </a:fld>
            <a:endParaRPr lang="zh-CN" altLang="en-US"/>
          </a:p>
        </p:txBody>
      </p:sp>
    </p:spTree>
    <p:extLst>
      <p:ext uri="{BB962C8B-B14F-4D97-AF65-F5344CB8AC3E}">
        <p14:creationId xmlns:p14="http://schemas.microsoft.com/office/powerpoint/2010/main" val="187866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2</a:t>
            </a:fld>
            <a:endParaRPr lang="zh-CN" altLang="en-US"/>
          </a:p>
        </p:txBody>
      </p:sp>
    </p:spTree>
    <p:extLst>
      <p:ext uri="{BB962C8B-B14F-4D97-AF65-F5344CB8AC3E}">
        <p14:creationId xmlns:p14="http://schemas.microsoft.com/office/powerpoint/2010/main" val="208926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3</a:t>
            </a:fld>
            <a:endParaRPr lang="zh-CN" altLang="en-US"/>
          </a:p>
        </p:txBody>
      </p:sp>
    </p:spTree>
    <p:extLst>
      <p:ext uri="{BB962C8B-B14F-4D97-AF65-F5344CB8AC3E}">
        <p14:creationId xmlns:p14="http://schemas.microsoft.com/office/powerpoint/2010/main" val="25976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4</a:t>
            </a:fld>
            <a:endParaRPr lang="zh-CN" altLang="en-US"/>
          </a:p>
        </p:txBody>
      </p:sp>
    </p:spTree>
    <p:extLst>
      <p:ext uri="{BB962C8B-B14F-4D97-AF65-F5344CB8AC3E}">
        <p14:creationId xmlns:p14="http://schemas.microsoft.com/office/powerpoint/2010/main" val="493491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5</a:t>
            </a:fld>
            <a:endParaRPr lang="zh-CN" altLang="en-US"/>
          </a:p>
        </p:txBody>
      </p:sp>
    </p:spTree>
    <p:extLst>
      <p:ext uri="{BB962C8B-B14F-4D97-AF65-F5344CB8AC3E}">
        <p14:creationId xmlns:p14="http://schemas.microsoft.com/office/powerpoint/2010/main" val="36370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6</a:t>
            </a:fld>
            <a:endParaRPr lang="zh-CN" altLang="en-US"/>
          </a:p>
        </p:txBody>
      </p:sp>
    </p:spTree>
    <p:extLst>
      <p:ext uri="{BB962C8B-B14F-4D97-AF65-F5344CB8AC3E}">
        <p14:creationId xmlns:p14="http://schemas.microsoft.com/office/powerpoint/2010/main" val="25976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7</a:t>
            </a:fld>
            <a:endParaRPr lang="zh-CN" altLang="en-US"/>
          </a:p>
        </p:txBody>
      </p:sp>
    </p:spTree>
    <p:extLst>
      <p:ext uri="{BB962C8B-B14F-4D97-AF65-F5344CB8AC3E}">
        <p14:creationId xmlns:p14="http://schemas.microsoft.com/office/powerpoint/2010/main" val="380394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8</a:t>
            </a:fld>
            <a:endParaRPr lang="zh-CN" altLang="en-US"/>
          </a:p>
        </p:txBody>
      </p:sp>
    </p:spTree>
    <p:extLst>
      <p:ext uri="{BB962C8B-B14F-4D97-AF65-F5344CB8AC3E}">
        <p14:creationId xmlns:p14="http://schemas.microsoft.com/office/powerpoint/2010/main" val="134978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t>9</a:t>
            </a:fld>
            <a:endParaRPr lang="zh-CN" altLang="en-US"/>
          </a:p>
        </p:txBody>
      </p:sp>
    </p:spTree>
    <p:extLst>
      <p:ext uri="{BB962C8B-B14F-4D97-AF65-F5344CB8AC3E}">
        <p14:creationId xmlns:p14="http://schemas.microsoft.com/office/powerpoint/2010/main" val="397995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224861A-6D06-49C4-8A64-06C28E9F0F5A}"/>
              </a:ext>
            </a:extLst>
          </p:cNvPr>
          <p:cNvSpPr/>
          <p:nvPr/>
        </p:nvSpPr>
        <p:spPr>
          <a:xfrm>
            <a:off x="0" y="1130300"/>
            <a:ext cx="11521737" cy="5006976"/>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3">
            <a:extLst>
              <a:ext uri="{FF2B5EF4-FFF2-40B4-BE49-F238E27FC236}">
                <a16:creationId xmlns:a16="http://schemas.microsoft.com/office/drawing/2014/main" id="{DA10C96E-41B4-4F86-B6D9-CFB637A24902}"/>
              </a:ext>
            </a:extLst>
          </p:cNvPr>
          <p:cNvSpPr/>
          <p:nvPr/>
        </p:nvSpPr>
        <p:spPr>
          <a:xfrm>
            <a:off x="3451985" y="-8885"/>
            <a:ext cx="8736476" cy="6877643"/>
          </a:xfrm>
          <a:custGeom>
            <a:avLst/>
            <a:gdLst>
              <a:gd name="connsiteX0" fmla="*/ 0 w 7747504"/>
              <a:gd name="connsiteY0" fmla="*/ 0 h 6858000"/>
              <a:gd name="connsiteX1" fmla="*/ 7747504 w 7747504"/>
              <a:gd name="connsiteY1" fmla="*/ 0 h 6858000"/>
              <a:gd name="connsiteX2" fmla="*/ 7747504 w 7747504"/>
              <a:gd name="connsiteY2" fmla="*/ 6858000 h 6858000"/>
              <a:gd name="connsiteX3" fmla="*/ 0 w 7747504"/>
              <a:gd name="connsiteY3" fmla="*/ 6858000 h 6858000"/>
              <a:gd name="connsiteX4" fmla="*/ 0 w 7747504"/>
              <a:gd name="connsiteY4" fmla="*/ 0 h 6858000"/>
              <a:gd name="connsiteX0" fmla="*/ 0 w 7747504"/>
              <a:gd name="connsiteY0" fmla="*/ 0 h 6858000"/>
              <a:gd name="connsiteX1" fmla="*/ 3121716 w 7747504"/>
              <a:gd name="connsiteY1" fmla="*/ 96819 h 6858000"/>
              <a:gd name="connsiteX2" fmla="*/ 7747504 w 7747504"/>
              <a:gd name="connsiteY2" fmla="*/ 6858000 h 6858000"/>
              <a:gd name="connsiteX3" fmla="*/ 0 w 7747504"/>
              <a:gd name="connsiteY3" fmla="*/ 6858000 h 6858000"/>
              <a:gd name="connsiteX4" fmla="*/ 0 w 7747504"/>
              <a:gd name="connsiteY4" fmla="*/ 0 h 6858000"/>
              <a:gd name="connsiteX0" fmla="*/ 0 w 7747504"/>
              <a:gd name="connsiteY0" fmla="*/ 0 h 6858000"/>
              <a:gd name="connsiteX1" fmla="*/ 6037038 w 7747504"/>
              <a:gd name="connsiteY1" fmla="*/ 32273 h 6858000"/>
              <a:gd name="connsiteX2" fmla="*/ 7747504 w 7747504"/>
              <a:gd name="connsiteY2" fmla="*/ 6858000 h 6858000"/>
              <a:gd name="connsiteX3" fmla="*/ 0 w 7747504"/>
              <a:gd name="connsiteY3" fmla="*/ 6858000 h 6858000"/>
              <a:gd name="connsiteX4" fmla="*/ 0 w 7747504"/>
              <a:gd name="connsiteY4" fmla="*/ 0 h 6858000"/>
              <a:gd name="connsiteX0" fmla="*/ 0 w 7747504"/>
              <a:gd name="connsiteY0" fmla="*/ 0 h 6858000"/>
              <a:gd name="connsiteX1" fmla="*/ 6058553 w 7747504"/>
              <a:gd name="connsiteY1" fmla="*/ 43030 h 6858000"/>
              <a:gd name="connsiteX2" fmla="*/ 7747504 w 7747504"/>
              <a:gd name="connsiteY2" fmla="*/ 6858000 h 6858000"/>
              <a:gd name="connsiteX3" fmla="*/ 0 w 7747504"/>
              <a:gd name="connsiteY3" fmla="*/ 6858000 h 6858000"/>
              <a:gd name="connsiteX4" fmla="*/ 0 w 7747504"/>
              <a:gd name="connsiteY4" fmla="*/ 0 h 6858000"/>
              <a:gd name="connsiteX0" fmla="*/ 0 w 7747504"/>
              <a:gd name="connsiteY0" fmla="*/ 0 h 6858000"/>
              <a:gd name="connsiteX1" fmla="*/ 6047795 w 7747504"/>
              <a:gd name="connsiteY1" fmla="*/ 10757 h 6858000"/>
              <a:gd name="connsiteX2" fmla="*/ 7747504 w 7747504"/>
              <a:gd name="connsiteY2" fmla="*/ 6858000 h 6858000"/>
              <a:gd name="connsiteX3" fmla="*/ 0 w 7747504"/>
              <a:gd name="connsiteY3" fmla="*/ 6858000 h 6858000"/>
              <a:gd name="connsiteX4" fmla="*/ 0 w 7747504"/>
              <a:gd name="connsiteY4" fmla="*/ 0 h 6858000"/>
              <a:gd name="connsiteX0" fmla="*/ 0 w 6047795"/>
              <a:gd name="connsiteY0" fmla="*/ 0 h 6858000"/>
              <a:gd name="connsiteX1" fmla="*/ 6047795 w 6047795"/>
              <a:gd name="connsiteY1" fmla="*/ 10757 h 6858000"/>
              <a:gd name="connsiteX2" fmla="*/ 5122638 w 6047795"/>
              <a:gd name="connsiteY2" fmla="*/ 6836484 h 6858000"/>
              <a:gd name="connsiteX3" fmla="*/ 0 w 6047795"/>
              <a:gd name="connsiteY3" fmla="*/ 6858000 h 6858000"/>
              <a:gd name="connsiteX4" fmla="*/ 0 w 6047795"/>
              <a:gd name="connsiteY4" fmla="*/ 0 h 6858000"/>
              <a:gd name="connsiteX0" fmla="*/ 0 w 6090826"/>
              <a:gd name="connsiteY0" fmla="*/ 0 h 6879515"/>
              <a:gd name="connsiteX1" fmla="*/ 6047795 w 6090826"/>
              <a:gd name="connsiteY1" fmla="*/ 10757 h 6879515"/>
              <a:gd name="connsiteX2" fmla="*/ 6090826 w 6090826"/>
              <a:gd name="connsiteY2" fmla="*/ 6879515 h 6879515"/>
              <a:gd name="connsiteX3" fmla="*/ 0 w 6090826"/>
              <a:gd name="connsiteY3" fmla="*/ 6858000 h 6879515"/>
              <a:gd name="connsiteX4" fmla="*/ 0 w 6090826"/>
              <a:gd name="connsiteY4" fmla="*/ 0 h 6879515"/>
              <a:gd name="connsiteX0" fmla="*/ 0 w 6101583"/>
              <a:gd name="connsiteY0" fmla="*/ 0 h 6890273"/>
              <a:gd name="connsiteX1" fmla="*/ 6047795 w 6101583"/>
              <a:gd name="connsiteY1" fmla="*/ 10757 h 6890273"/>
              <a:gd name="connsiteX2" fmla="*/ 6101583 w 6101583"/>
              <a:gd name="connsiteY2" fmla="*/ 6890273 h 6890273"/>
              <a:gd name="connsiteX3" fmla="*/ 0 w 6101583"/>
              <a:gd name="connsiteY3" fmla="*/ 6858000 h 6890273"/>
              <a:gd name="connsiteX4" fmla="*/ 0 w 6101583"/>
              <a:gd name="connsiteY4" fmla="*/ 0 h 6890273"/>
              <a:gd name="connsiteX0" fmla="*/ 3625327 w 6101583"/>
              <a:gd name="connsiteY0" fmla="*/ 0 h 6879516"/>
              <a:gd name="connsiteX1" fmla="*/ 6047795 w 6101583"/>
              <a:gd name="connsiteY1" fmla="*/ 0 h 6879516"/>
              <a:gd name="connsiteX2" fmla="*/ 6101583 w 6101583"/>
              <a:gd name="connsiteY2" fmla="*/ 6879516 h 6879516"/>
              <a:gd name="connsiteX3" fmla="*/ 0 w 6101583"/>
              <a:gd name="connsiteY3" fmla="*/ 6847243 h 6879516"/>
              <a:gd name="connsiteX4" fmla="*/ 3625327 w 6101583"/>
              <a:gd name="connsiteY4" fmla="*/ 0 h 6879516"/>
              <a:gd name="connsiteX0" fmla="*/ 3614569 w 6101583"/>
              <a:gd name="connsiteY0" fmla="*/ 10758 h 6879516"/>
              <a:gd name="connsiteX1" fmla="*/ 6047795 w 6101583"/>
              <a:gd name="connsiteY1" fmla="*/ 0 h 6879516"/>
              <a:gd name="connsiteX2" fmla="*/ 6101583 w 6101583"/>
              <a:gd name="connsiteY2" fmla="*/ 6879516 h 6879516"/>
              <a:gd name="connsiteX3" fmla="*/ 0 w 6101583"/>
              <a:gd name="connsiteY3" fmla="*/ 6847243 h 6879516"/>
              <a:gd name="connsiteX4" fmla="*/ 3614569 w 6101583"/>
              <a:gd name="connsiteY4" fmla="*/ 10758 h 6879516"/>
              <a:gd name="connsiteX0" fmla="*/ 4625788 w 7112802"/>
              <a:gd name="connsiteY0" fmla="*/ 10758 h 6879516"/>
              <a:gd name="connsiteX1" fmla="*/ 7059014 w 7112802"/>
              <a:gd name="connsiteY1" fmla="*/ 0 h 6879516"/>
              <a:gd name="connsiteX2" fmla="*/ 7112802 w 7112802"/>
              <a:gd name="connsiteY2" fmla="*/ 6879516 h 6879516"/>
              <a:gd name="connsiteX3" fmla="*/ 0 w 7112802"/>
              <a:gd name="connsiteY3" fmla="*/ 6858001 h 6879516"/>
              <a:gd name="connsiteX4" fmla="*/ 4625788 w 7112802"/>
              <a:gd name="connsiteY4" fmla="*/ 10758 h 6879516"/>
              <a:gd name="connsiteX0" fmla="*/ 4625788 w 7112802"/>
              <a:gd name="connsiteY0" fmla="*/ 10758 h 6879516"/>
              <a:gd name="connsiteX1" fmla="*/ 7091286 w 7112802"/>
              <a:gd name="connsiteY1" fmla="*/ 0 h 6879516"/>
              <a:gd name="connsiteX2" fmla="*/ 7112802 w 7112802"/>
              <a:gd name="connsiteY2" fmla="*/ 6879516 h 6879516"/>
              <a:gd name="connsiteX3" fmla="*/ 0 w 7112802"/>
              <a:gd name="connsiteY3" fmla="*/ 6858001 h 6879516"/>
              <a:gd name="connsiteX4" fmla="*/ 4625788 w 7112802"/>
              <a:gd name="connsiteY4" fmla="*/ 10758 h 6879516"/>
              <a:gd name="connsiteX0" fmla="*/ 2743722 w 7112802"/>
              <a:gd name="connsiteY0" fmla="*/ 1880 h 6879516"/>
              <a:gd name="connsiteX1" fmla="*/ 7091286 w 7112802"/>
              <a:gd name="connsiteY1" fmla="*/ 0 h 6879516"/>
              <a:gd name="connsiteX2" fmla="*/ 7112802 w 7112802"/>
              <a:gd name="connsiteY2" fmla="*/ 6879516 h 6879516"/>
              <a:gd name="connsiteX3" fmla="*/ 0 w 7112802"/>
              <a:gd name="connsiteY3" fmla="*/ 6858001 h 6879516"/>
              <a:gd name="connsiteX4" fmla="*/ 2743722 w 7112802"/>
              <a:gd name="connsiteY4" fmla="*/ 1880 h 6879516"/>
              <a:gd name="connsiteX0" fmla="*/ 3311893 w 7680973"/>
              <a:gd name="connsiteY0" fmla="*/ 1880 h 6929022"/>
              <a:gd name="connsiteX1" fmla="*/ 7659457 w 7680973"/>
              <a:gd name="connsiteY1" fmla="*/ 0 h 6929022"/>
              <a:gd name="connsiteX2" fmla="*/ 7680973 w 7680973"/>
              <a:gd name="connsiteY2" fmla="*/ 6879516 h 6929022"/>
              <a:gd name="connsiteX3" fmla="*/ 0 w 7680973"/>
              <a:gd name="connsiteY3" fmla="*/ 6929022 h 6929022"/>
              <a:gd name="connsiteX4" fmla="*/ 3311893 w 7680973"/>
              <a:gd name="connsiteY4" fmla="*/ 1880 h 6929022"/>
              <a:gd name="connsiteX0" fmla="*/ 3445058 w 7814138"/>
              <a:gd name="connsiteY0" fmla="*/ 1880 h 6879516"/>
              <a:gd name="connsiteX1" fmla="*/ 7792622 w 7814138"/>
              <a:gd name="connsiteY1" fmla="*/ 0 h 6879516"/>
              <a:gd name="connsiteX2" fmla="*/ 7814138 w 7814138"/>
              <a:gd name="connsiteY2" fmla="*/ 6879516 h 6879516"/>
              <a:gd name="connsiteX3" fmla="*/ 0 w 7814138"/>
              <a:gd name="connsiteY3" fmla="*/ 6875756 h 6879516"/>
              <a:gd name="connsiteX4" fmla="*/ 3445058 w 7814138"/>
              <a:gd name="connsiteY4" fmla="*/ 1880 h 6879516"/>
              <a:gd name="connsiteX0" fmla="*/ 2583924 w 7814138"/>
              <a:gd name="connsiteY0" fmla="*/ 1880 h 6879516"/>
              <a:gd name="connsiteX1" fmla="*/ 7792622 w 7814138"/>
              <a:gd name="connsiteY1" fmla="*/ 0 h 6879516"/>
              <a:gd name="connsiteX2" fmla="*/ 7814138 w 7814138"/>
              <a:gd name="connsiteY2" fmla="*/ 6879516 h 6879516"/>
              <a:gd name="connsiteX3" fmla="*/ 0 w 7814138"/>
              <a:gd name="connsiteY3" fmla="*/ 6875756 h 6879516"/>
              <a:gd name="connsiteX4" fmla="*/ 2583924 w 7814138"/>
              <a:gd name="connsiteY4" fmla="*/ 1880 h 6879516"/>
              <a:gd name="connsiteX0" fmla="*/ 5025284 w 10255498"/>
              <a:gd name="connsiteY0" fmla="*/ 1880 h 6879516"/>
              <a:gd name="connsiteX1" fmla="*/ 10233982 w 10255498"/>
              <a:gd name="connsiteY1" fmla="*/ 0 h 6879516"/>
              <a:gd name="connsiteX2" fmla="*/ 10255498 w 10255498"/>
              <a:gd name="connsiteY2" fmla="*/ 6879516 h 6879516"/>
              <a:gd name="connsiteX3" fmla="*/ 0 w 10255498"/>
              <a:gd name="connsiteY3" fmla="*/ 6858000 h 6879516"/>
              <a:gd name="connsiteX4" fmla="*/ 5025284 w 10255498"/>
              <a:gd name="connsiteY4" fmla="*/ 1880 h 6879516"/>
              <a:gd name="connsiteX0" fmla="*/ 6916227 w 12146441"/>
              <a:gd name="connsiteY0" fmla="*/ 1880 h 6893511"/>
              <a:gd name="connsiteX1" fmla="*/ 12124925 w 12146441"/>
              <a:gd name="connsiteY1" fmla="*/ 0 h 6893511"/>
              <a:gd name="connsiteX2" fmla="*/ 12146441 w 12146441"/>
              <a:gd name="connsiteY2" fmla="*/ 6879516 h 6893511"/>
              <a:gd name="connsiteX3" fmla="*/ 0 w 12146441"/>
              <a:gd name="connsiteY3" fmla="*/ 6893511 h 6893511"/>
              <a:gd name="connsiteX4" fmla="*/ 6916227 w 12146441"/>
              <a:gd name="connsiteY4" fmla="*/ 1880 h 6893511"/>
              <a:gd name="connsiteX0" fmla="*/ 4883241 w 10113455"/>
              <a:gd name="connsiteY0" fmla="*/ 1880 h 6884633"/>
              <a:gd name="connsiteX1" fmla="*/ 10091939 w 10113455"/>
              <a:gd name="connsiteY1" fmla="*/ 0 h 6884633"/>
              <a:gd name="connsiteX2" fmla="*/ 10113455 w 10113455"/>
              <a:gd name="connsiteY2" fmla="*/ 6879516 h 6884633"/>
              <a:gd name="connsiteX3" fmla="*/ 0 w 10113455"/>
              <a:gd name="connsiteY3" fmla="*/ 6884633 h 6884633"/>
              <a:gd name="connsiteX4" fmla="*/ 4883241 w 10113455"/>
              <a:gd name="connsiteY4" fmla="*/ 1880 h 6884633"/>
              <a:gd name="connsiteX0" fmla="*/ 5668550 w 10113455"/>
              <a:gd name="connsiteY0" fmla="*/ 0 h 6893553"/>
              <a:gd name="connsiteX1" fmla="*/ 10091939 w 10113455"/>
              <a:gd name="connsiteY1" fmla="*/ 8920 h 6893553"/>
              <a:gd name="connsiteX2" fmla="*/ 10113455 w 10113455"/>
              <a:gd name="connsiteY2" fmla="*/ 6888436 h 6893553"/>
              <a:gd name="connsiteX3" fmla="*/ 0 w 10113455"/>
              <a:gd name="connsiteY3" fmla="*/ 6893553 h 6893553"/>
              <a:gd name="connsiteX4" fmla="*/ 5668550 w 10113455"/>
              <a:gd name="connsiteY4" fmla="*/ 0 h 6893553"/>
              <a:gd name="connsiteX0" fmla="*/ 4291571 w 8736476"/>
              <a:gd name="connsiteY0" fmla="*/ 0 h 6904353"/>
              <a:gd name="connsiteX1" fmla="*/ 8714960 w 8736476"/>
              <a:gd name="connsiteY1" fmla="*/ 8920 h 6904353"/>
              <a:gd name="connsiteX2" fmla="*/ 8736476 w 8736476"/>
              <a:gd name="connsiteY2" fmla="*/ 6888436 h 6904353"/>
              <a:gd name="connsiteX3" fmla="*/ 0 w 8736476"/>
              <a:gd name="connsiteY3" fmla="*/ 6904353 h 6904353"/>
              <a:gd name="connsiteX4" fmla="*/ 4291571 w 8736476"/>
              <a:gd name="connsiteY4" fmla="*/ 0 h 690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476" h="6904353">
                <a:moveTo>
                  <a:pt x="4291571" y="0"/>
                </a:moveTo>
                <a:lnTo>
                  <a:pt x="8714960" y="8920"/>
                </a:lnTo>
                <a:lnTo>
                  <a:pt x="8736476" y="6888436"/>
                </a:lnTo>
                <a:lnTo>
                  <a:pt x="0" y="6904353"/>
                </a:lnTo>
                <a:lnTo>
                  <a:pt x="4291571" y="0"/>
                </a:lnTo>
                <a:close/>
              </a:path>
            </a:pathLst>
          </a:custGeom>
          <a:solidFill>
            <a:srgbClr val="3E45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4948C7AD-32C6-4718-9CEE-2D3C806BC001}"/>
              </a:ext>
            </a:extLst>
          </p:cNvPr>
          <p:cNvGrpSpPr/>
          <p:nvPr/>
        </p:nvGrpSpPr>
        <p:grpSpPr>
          <a:xfrm>
            <a:off x="3092388" y="479394"/>
            <a:ext cx="6007224" cy="5899212"/>
            <a:chOff x="3729602" y="1062602"/>
            <a:chExt cx="4732793" cy="4732793"/>
          </a:xfrm>
        </p:grpSpPr>
        <p:sp>
          <p:nvSpPr>
            <p:cNvPr id="12" name="椭圆 11">
              <a:extLst>
                <a:ext uri="{FF2B5EF4-FFF2-40B4-BE49-F238E27FC236}">
                  <a16:creationId xmlns:a16="http://schemas.microsoft.com/office/drawing/2014/main" id="{9C43FFF5-F175-4D5D-92F9-C51CD8242430}"/>
                </a:ext>
              </a:extLst>
            </p:cNvPr>
            <p:cNvSpPr/>
            <p:nvPr userDrawn="1"/>
          </p:nvSpPr>
          <p:spPr>
            <a:xfrm>
              <a:off x="4149147" y="1510924"/>
              <a:ext cx="3892118" cy="3892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EE5DFC43-6BF6-4019-AD3D-1CF0E1FD798F}"/>
                </a:ext>
              </a:extLst>
            </p:cNvPr>
            <p:cNvSpPr/>
            <p:nvPr userDrawn="1"/>
          </p:nvSpPr>
          <p:spPr>
            <a:xfrm>
              <a:off x="3729602" y="1062602"/>
              <a:ext cx="4732793" cy="47327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16">
            <a:extLst>
              <a:ext uri="{FF2B5EF4-FFF2-40B4-BE49-F238E27FC236}">
                <a16:creationId xmlns:a16="http://schemas.microsoft.com/office/drawing/2014/main" id="{395E2E09-A28F-4E12-AFB4-B786148DDDB3}"/>
              </a:ext>
            </a:extLst>
          </p:cNvPr>
          <p:cNvSpPr txBox="1"/>
          <p:nvPr/>
        </p:nvSpPr>
        <p:spPr>
          <a:xfrm>
            <a:off x="4718734" y="4579563"/>
            <a:ext cx="2742409" cy="1077218"/>
          </a:xfrm>
          <a:prstGeom prst="rect">
            <a:avLst/>
          </a:prstGeom>
          <a:noFill/>
        </p:spPr>
        <p:txBody>
          <a:bodyPr wrap="square" rtlCol="0">
            <a:spAutoFit/>
          </a:bodyPr>
          <a:lstStyle/>
          <a:p>
            <a:pPr algn="ctr"/>
            <a:r>
              <a:rPr lang="zh-CN" altLang="en-US" sz="1600" b="1" dirty="0">
                <a:solidFill>
                  <a:srgbClr val="C14F4E"/>
                </a:solidFill>
                <a:latin typeface="微软雅黑" panose="020B0503020204020204" pitchFamily="34" charset="-122"/>
                <a:ea typeface="微软雅黑" panose="020B0503020204020204" pitchFamily="34" charset="-122"/>
              </a:rPr>
              <a:t>主讲人</a:t>
            </a:r>
            <a:r>
              <a:rPr lang="en-US" altLang="zh-CN" sz="1600" b="1" dirty="0">
                <a:solidFill>
                  <a:srgbClr val="C14F4E"/>
                </a:solidFill>
                <a:latin typeface="微软雅黑" panose="020B0503020204020204" pitchFamily="34" charset="-122"/>
                <a:ea typeface="微软雅黑" panose="020B0503020204020204" pitchFamily="34" charset="-122"/>
              </a:rPr>
              <a:t>:</a:t>
            </a:r>
            <a:r>
              <a:rPr lang="zh-CN" altLang="en-US" sz="1600" b="1" dirty="0">
                <a:solidFill>
                  <a:srgbClr val="C14F4E"/>
                </a:solidFill>
                <a:latin typeface="微软雅黑" panose="020B0503020204020204" pitchFamily="34" charset="-122"/>
                <a:ea typeface="微软雅黑" panose="020B0503020204020204" pitchFamily="34" charset="-122"/>
              </a:rPr>
              <a:t>李梓萌</a:t>
            </a:r>
            <a:endParaRPr lang="en-US" altLang="zh-CN" sz="1600" b="1" dirty="0">
              <a:solidFill>
                <a:srgbClr val="C14F4E"/>
              </a:solidFill>
              <a:latin typeface="微软雅黑" panose="020B0503020204020204" pitchFamily="34" charset="-122"/>
              <a:ea typeface="微软雅黑" panose="020B0503020204020204" pitchFamily="34" charset="-122"/>
            </a:endParaRPr>
          </a:p>
          <a:p>
            <a:pPr algn="ctr"/>
            <a:endParaRPr lang="en-US" altLang="zh-CN" sz="1600" b="1" dirty="0">
              <a:solidFill>
                <a:srgbClr val="C14F4E"/>
              </a:solidFill>
              <a:latin typeface="微软雅黑" panose="020B0503020204020204" pitchFamily="34" charset="-122"/>
              <a:ea typeface="微软雅黑" panose="020B0503020204020204" pitchFamily="34" charset="-122"/>
            </a:endParaRPr>
          </a:p>
          <a:p>
            <a:pPr algn="ctr"/>
            <a:r>
              <a:rPr lang="zh-CN" altLang="en-US" sz="1600" b="1" dirty="0">
                <a:solidFill>
                  <a:srgbClr val="C14F4E"/>
                </a:solidFill>
                <a:latin typeface="微软雅黑" panose="020B0503020204020204" pitchFamily="34" charset="-122"/>
                <a:ea typeface="微软雅黑" panose="020B0503020204020204" pitchFamily="34" charset="-122"/>
              </a:rPr>
              <a:t>小组成员：冯辰宇、罗皓麒、       季俊方、董志超</a:t>
            </a:r>
          </a:p>
        </p:txBody>
      </p:sp>
      <p:grpSp>
        <p:nvGrpSpPr>
          <p:cNvPr id="2" name="组合 1"/>
          <p:cNvGrpSpPr/>
          <p:nvPr/>
        </p:nvGrpSpPr>
        <p:grpSpPr>
          <a:xfrm>
            <a:off x="10564" y="2190944"/>
            <a:ext cx="12181436" cy="2448450"/>
            <a:chOff x="10564" y="2190944"/>
            <a:chExt cx="12181436" cy="2448450"/>
          </a:xfrm>
        </p:grpSpPr>
        <p:cxnSp>
          <p:nvCxnSpPr>
            <p:cNvPr id="10" name="直接连接符 9">
              <a:extLst>
                <a:ext uri="{FF2B5EF4-FFF2-40B4-BE49-F238E27FC236}">
                  <a16:creationId xmlns:a16="http://schemas.microsoft.com/office/drawing/2014/main" id="{ADF44547-334A-4F9E-B527-F75C86E792C5}"/>
                </a:ext>
              </a:extLst>
            </p:cNvPr>
            <p:cNvCxnSpPr>
              <a:cxnSpLocks/>
            </p:cNvCxnSpPr>
            <p:nvPr/>
          </p:nvCxnSpPr>
          <p:spPr>
            <a:xfrm>
              <a:off x="10564" y="3422135"/>
              <a:ext cx="12181436" cy="69766"/>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C6F19664-008D-4571-BE15-5DCC6267101A}"/>
                </a:ext>
              </a:extLst>
            </p:cNvPr>
            <p:cNvCxnSpPr>
              <a:cxnSpLocks/>
            </p:cNvCxnSpPr>
            <p:nvPr/>
          </p:nvCxnSpPr>
          <p:spPr>
            <a:xfrm>
              <a:off x="6404699" y="4609994"/>
              <a:ext cx="5787301" cy="294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57B702D6-6999-4AB1-8FF6-075A8E756E00}"/>
                </a:ext>
              </a:extLst>
            </p:cNvPr>
            <p:cNvGrpSpPr/>
            <p:nvPr/>
          </p:nvGrpSpPr>
          <p:grpSpPr>
            <a:xfrm>
              <a:off x="3042403" y="2190944"/>
              <a:ext cx="6057210" cy="2140490"/>
              <a:chOff x="3105491" y="3145727"/>
              <a:chExt cx="6057210" cy="2140490"/>
            </a:xfrm>
          </p:grpSpPr>
          <p:grpSp>
            <p:nvGrpSpPr>
              <p:cNvPr id="17" name="组合 16">
                <a:extLst>
                  <a:ext uri="{FF2B5EF4-FFF2-40B4-BE49-F238E27FC236}">
                    <a16:creationId xmlns:a16="http://schemas.microsoft.com/office/drawing/2014/main" id="{7DCB4C0E-6EE7-465D-814F-F4DD9E359D42}"/>
                  </a:ext>
                </a:extLst>
              </p:cNvPr>
              <p:cNvGrpSpPr/>
              <p:nvPr/>
            </p:nvGrpSpPr>
            <p:grpSpPr>
              <a:xfrm>
                <a:off x="4137181" y="3145727"/>
                <a:ext cx="3975388" cy="2140490"/>
                <a:chOff x="4053281" y="3128762"/>
                <a:chExt cx="3975388" cy="2140490"/>
              </a:xfrm>
            </p:grpSpPr>
            <p:sp>
              <p:nvSpPr>
                <p:cNvPr id="20" name="文本框 9">
                  <a:extLst>
                    <a:ext uri="{FF2B5EF4-FFF2-40B4-BE49-F238E27FC236}">
                      <a16:creationId xmlns:a16="http://schemas.microsoft.com/office/drawing/2014/main" id="{5C0DF45C-DE0F-4FCA-B01E-983F0B67E0DE}"/>
                    </a:ext>
                  </a:extLst>
                </p:cNvPr>
                <p:cNvSpPr txBox="1"/>
                <p:nvPr/>
              </p:nvSpPr>
              <p:spPr>
                <a:xfrm>
                  <a:off x="4244220" y="3330260"/>
                  <a:ext cx="3684104" cy="1938992"/>
                </a:xfrm>
                <a:prstGeom prst="rect">
                  <a:avLst/>
                </a:prstGeom>
                <a:noFill/>
              </p:spPr>
              <p:txBody>
                <a:bodyPr wrap="square" rtlCol="0">
                  <a:spAutoFit/>
                </a:bodyPr>
                <a:lstStyle/>
                <a:p>
                  <a:pPr algn="ctr"/>
                  <a:r>
                    <a:rPr lang="zh-CN" altLang="en-US" sz="6000" b="1" spc="300" dirty="0">
                      <a:solidFill>
                        <a:srgbClr val="C14F4E"/>
                      </a:solidFill>
                      <a:latin typeface="微软雅黑" panose="020B0503020204020204" pitchFamily="34" charset="-122"/>
                      <a:ea typeface="微软雅黑" panose="020B0503020204020204" pitchFamily="34" charset="-122"/>
                    </a:rPr>
                    <a:t>工艺分析和工艺卡</a:t>
                  </a:r>
                </a:p>
              </p:txBody>
            </p:sp>
            <p:sp>
              <p:nvSpPr>
                <p:cNvPr id="21" name="矩形 20">
                  <a:extLst>
                    <a:ext uri="{FF2B5EF4-FFF2-40B4-BE49-F238E27FC236}">
                      <a16:creationId xmlns:a16="http://schemas.microsoft.com/office/drawing/2014/main" id="{1BA464B2-3B3E-411A-90BA-98BEEC375A73}"/>
                    </a:ext>
                  </a:extLst>
                </p:cNvPr>
                <p:cNvSpPr/>
                <p:nvPr/>
              </p:nvSpPr>
              <p:spPr>
                <a:xfrm>
                  <a:off x="7770252" y="312876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a:extLst>
                    <a:ext uri="{FF2B5EF4-FFF2-40B4-BE49-F238E27FC236}">
                      <a16:creationId xmlns:a16="http://schemas.microsoft.com/office/drawing/2014/main" id="{DB0B350F-DDD0-4396-A392-B0FDB9865613}"/>
                    </a:ext>
                  </a:extLst>
                </p:cNvPr>
                <p:cNvSpPr/>
                <p:nvPr/>
              </p:nvSpPr>
              <p:spPr>
                <a:xfrm>
                  <a:off x="4053281" y="428414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a16="http://schemas.microsoft.com/office/drawing/2014/main" id="{EB009274-8A6E-492C-BEDC-328F1EB604DB}"/>
                  </a:ext>
                </a:extLst>
              </p:cNvPr>
              <p:cNvSpPr/>
              <p:nvPr/>
            </p:nvSpPr>
            <p:spPr>
              <a:xfrm>
                <a:off x="3105491" y="3250330"/>
                <a:ext cx="4647317" cy="45719"/>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20F6F7FA-2BC3-45C3-BE41-A71200E46D90}"/>
                  </a:ext>
                </a:extLst>
              </p:cNvPr>
              <p:cNvSpPr/>
              <p:nvPr/>
            </p:nvSpPr>
            <p:spPr>
              <a:xfrm flipV="1">
                <a:off x="4503525" y="4411624"/>
                <a:ext cx="4659176" cy="45719"/>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a:extLst>
                <a:ext uri="{FF2B5EF4-FFF2-40B4-BE49-F238E27FC236}">
                  <a16:creationId xmlns:a16="http://schemas.microsoft.com/office/drawing/2014/main" id="{EA6C4EB2-C47D-4B8C-872B-58615011CFA2}"/>
                </a:ext>
              </a:extLst>
            </p:cNvPr>
            <p:cNvCxnSpPr>
              <a:cxnSpLocks/>
            </p:cNvCxnSpPr>
            <p:nvPr/>
          </p:nvCxnSpPr>
          <p:spPr>
            <a:xfrm>
              <a:off x="10564" y="2278460"/>
              <a:ext cx="3300527" cy="2781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7672617"/>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3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out)">
                                      <p:cBhvr>
                                        <p:cTn id="16" dur="750"/>
                                        <p:tgtEl>
                                          <p:spTgt spid="11"/>
                                        </p:tgtEl>
                                      </p:cBhvr>
                                    </p:animEffect>
                                  </p:childTnLst>
                                </p:cTn>
                              </p:par>
                            </p:childTnLst>
                          </p:cTn>
                        </p:par>
                        <p:par>
                          <p:cTn id="17" fill="hold">
                            <p:stCondLst>
                              <p:cond delay="125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C457F80-B04A-47A6-8605-8E42BBD46897}"/>
              </a:ext>
            </a:extLst>
          </p:cNvPr>
          <p:cNvGrpSpPr/>
          <p:nvPr/>
        </p:nvGrpSpPr>
        <p:grpSpPr>
          <a:xfrm>
            <a:off x="562611" y="580509"/>
            <a:ext cx="1009408" cy="501038"/>
            <a:chOff x="680598" y="541180"/>
            <a:chExt cx="1009408" cy="501038"/>
          </a:xfrm>
        </p:grpSpPr>
        <p:sp>
          <p:nvSpPr>
            <p:cNvPr id="3" name="矩形 2">
              <a:extLst>
                <a:ext uri="{FF2B5EF4-FFF2-40B4-BE49-F238E27FC236}">
                  <a16:creationId xmlns:a16="http://schemas.microsoft.com/office/drawing/2014/main" id="{6D59666A-CE3A-4145-818B-1D993BA67BC5}"/>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0D1B6BD0-B593-4341-B05E-F27ADDAC322A}"/>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CC4FFFE-E93B-419C-A934-1F5FFB9BA8E2}"/>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30172D68-4D84-4974-B1DF-56D38B29B1C4}"/>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658E34CA-EB08-4DE3-BE1D-AABB64A9AC5F}"/>
              </a:ext>
            </a:extLst>
          </p:cNvPr>
          <p:cNvSpPr txBox="1"/>
          <p:nvPr/>
        </p:nvSpPr>
        <p:spPr>
          <a:xfrm>
            <a:off x="1687832" y="551418"/>
            <a:ext cx="6144500" cy="954107"/>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工艺路线拟定和工艺方案的分析</a:t>
            </a:r>
          </a:p>
          <a:p>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6CC886FD-CF82-4B0C-98A0-919FD78C4361}"/>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170A6D6-619B-417E-8518-A169CD5D14FE}"/>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F8D3AD2-9543-40B7-8CAA-4AA44509AAD3}"/>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5D2E94A-6053-45E7-A61D-C796EFAD7E7C}"/>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4106EAE5-45C3-4D48-8D02-A49C982A5E10}"/>
              </a:ext>
            </a:extLst>
          </p:cNvPr>
          <p:cNvGrpSpPr/>
          <p:nvPr/>
        </p:nvGrpSpPr>
        <p:grpSpPr>
          <a:xfrm>
            <a:off x="3737826" y="1373402"/>
            <a:ext cx="1295685" cy="1295685"/>
            <a:chOff x="4800315" y="1283824"/>
            <a:chExt cx="1295685" cy="1295685"/>
          </a:xfrm>
        </p:grpSpPr>
        <p:sp>
          <p:nvSpPr>
            <p:cNvPr id="12" name="Teardrop 13">
              <a:extLst>
                <a:ext uri="{FF2B5EF4-FFF2-40B4-BE49-F238E27FC236}">
                  <a16:creationId xmlns:a16="http://schemas.microsoft.com/office/drawing/2014/main" id="{934997E8-693A-44C0-8733-5E981123F544}"/>
                </a:ext>
              </a:extLst>
            </p:cNvPr>
            <p:cNvSpPr/>
            <p:nvPr/>
          </p:nvSpPr>
          <p:spPr>
            <a:xfrm rot="5400000">
              <a:off x="4800315" y="1283824"/>
              <a:ext cx="1295685" cy="1295685"/>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a:extLst>
                <a:ext uri="{FF2B5EF4-FFF2-40B4-BE49-F238E27FC236}">
                  <a16:creationId xmlns:a16="http://schemas.microsoft.com/office/drawing/2014/main" id="{6082C467-DB40-4AE6-BF6E-271ECEB86F23}"/>
                </a:ext>
              </a:extLst>
            </p:cNvPr>
            <p:cNvSpPr/>
            <p:nvPr/>
          </p:nvSpPr>
          <p:spPr>
            <a:xfrm>
              <a:off x="4878994" y="1733374"/>
              <a:ext cx="1138325" cy="72898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主要加工表面</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id="{FF005DF1-0280-4B31-B888-A97BF594A6B9}"/>
              </a:ext>
            </a:extLst>
          </p:cNvPr>
          <p:cNvGrpSpPr/>
          <p:nvPr/>
        </p:nvGrpSpPr>
        <p:grpSpPr>
          <a:xfrm>
            <a:off x="5033510" y="4374227"/>
            <a:ext cx="1295685" cy="1295685"/>
            <a:chOff x="6095999" y="4284649"/>
            <a:chExt cx="1295685" cy="1295685"/>
          </a:xfrm>
        </p:grpSpPr>
        <p:sp>
          <p:nvSpPr>
            <p:cNvPr id="15" name="Teardrop 13">
              <a:extLst>
                <a:ext uri="{FF2B5EF4-FFF2-40B4-BE49-F238E27FC236}">
                  <a16:creationId xmlns:a16="http://schemas.microsoft.com/office/drawing/2014/main" id="{EBB1F0D3-970B-40C2-97E7-BE2E49D9AA8B}"/>
                </a:ext>
              </a:extLst>
            </p:cNvPr>
            <p:cNvSpPr/>
            <p:nvPr/>
          </p:nvSpPr>
          <p:spPr>
            <a:xfrm rot="16200000" flipH="1">
              <a:off x="6095999" y="4284649"/>
              <a:ext cx="1295685" cy="1295685"/>
            </a:xfrm>
            <a:prstGeom prst="teardrop">
              <a:avLst/>
            </a:prstGeom>
            <a:solidFill>
              <a:srgbClr val="C14F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a:extLst>
                <a:ext uri="{FF2B5EF4-FFF2-40B4-BE49-F238E27FC236}">
                  <a16:creationId xmlns:a16="http://schemas.microsoft.com/office/drawing/2014/main" id="{31741652-0740-40EB-847B-590FB7549E82}"/>
                </a:ext>
              </a:extLst>
            </p:cNvPr>
            <p:cNvSpPr/>
            <p:nvPr/>
          </p:nvSpPr>
          <p:spPr>
            <a:xfrm>
              <a:off x="6184443" y="4790845"/>
              <a:ext cx="1138325"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定位基准</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a:extLst>
              <a:ext uri="{FF2B5EF4-FFF2-40B4-BE49-F238E27FC236}">
                <a16:creationId xmlns:a16="http://schemas.microsoft.com/office/drawing/2014/main" id="{C65B6DCC-C777-4BBB-996F-7DB7D593DF95}"/>
              </a:ext>
            </a:extLst>
          </p:cNvPr>
          <p:cNvGrpSpPr/>
          <p:nvPr/>
        </p:nvGrpSpPr>
        <p:grpSpPr>
          <a:xfrm>
            <a:off x="5033511" y="2448522"/>
            <a:ext cx="1295685" cy="1295685"/>
            <a:chOff x="6096000" y="2358944"/>
            <a:chExt cx="1295685" cy="1295685"/>
          </a:xfrm>
        </p:grpSpPr>
        <p:sp>
          <p:nvSpPr>
            <p:cNvPr id="13" name="Teardrop 13">
              <a:extLst>
                <a:ext uri="{FF2B5EF4-FFF2-40B4-BE49-F238E27FC236}">
                  <a16:creationId xmlns:a16="http://schemas.microsoft.com/office/drawing/2014/main" id="{744E05B3-E64B-46B3-89EA-F89111B2EF20}"/>
                </a:ext>
              </a:extLst>
            </p:cNvPr>
            <p:cNvSpPr/>
            <p:nvPr/>
          </p:nvSpPr>
          <p:spPr>
            <a:xfrm rot="16200000" flipH="1">
              <a:off x="6096000" y="2358944"/>
              <a:ext cx="1295685" cy="1295685"/>
            </a:xfrm>
            <a:prstGeom prst="teardrop">
              <a:avLst/>
            </a:prstGeom>
            <a:solidFill>
              <a:srgbClr val="C14F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a:extLst>
                <a:ext uri="{FF2B5EF4-FFF2-40B4-BE49-F238E27FC236}">
                  <a16:creationId xmlns:a16="http://schemas.microsoft.com/office/drawing/2014/main" id="{42024A32-127C-4376-8185-D16205C68331}"/>
                </a:ext>
              </a:extLst>
            </p:cNvPr>
            <p:cNvSpPr/>
            <p:nvPr/>
          </p:nvSpPr>
          <p:spPr>
            <a:xfrm>
              <a:off x="6184444" y="2837204"/>
              <a:ext cx="1138325" cy="72898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加工顺序安排</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C5F30F3D-0FDC-4741-A2A3-B5AF90BA79AC}"/>
              </a:ext>
            </a:extLst>
          </p:cNvPr>
          <p:cNvGrpSpPr/>
          <p:nvPr/>
        </p:nvGrpSpPr>
        <p:grpSpPr>
          <a:xfrm>
            <a:off x="3737826" y="3448737"/>
            <a:ext cx="1295685" cy="1295685"/>
            <a:chOff x="4800315" y="3359159"/>
            <a:chExt cx="1295685" cy="1295685"/>
          </a:xfrm>
        </p:grpSpPr>
        <p:sp>
          <p:nvSpPr>
            <p:cNvPr id="14" name="Teardrop 13">
              <a:extLst>
                <a:ext uri="{FF2B5EF4-FFF2-40B4-BE49-F238E27FC236}">
                  <a16:creationId xmlns:a16="http://schemas.microsoft.com/office/drawing/2014/main" id="{F81F65D5-3824-41DB-A8FC-0FAED5DED220}"/>
                </a:ext>
              </a:extLst>
            </p:cNvPr>
            <p:cNvSpPr/>
            <p:nvPr/>
          </p:nvSpPr>
          <p:spPr>
            <a:xfrm rot="5400000">
              <a:off x="4800315" y="3359159"/>
              <a:ext cx="1295685" cy="1295685"/>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a:extLst>
                <a:ext uri="{FF2B5EF4-FFF2-40B4-BE49-F238E27FC236}">
                  <a16:creationId xmlns:a16="http://schemas.microsoft.com/office/drawing/2014/main" id="{657F66F0-22A8-484E-86A7-EAE89C119816}"/>
                </a:ext>
              </a:extLst>
            </p:cNvPr>
            <p:cNvSpPr/>
            <p:nvPr/>
          </p:nvSpPr>
          <p:spPr>
            <a:xfrm>
              <a:off x="4883910" y="3773482"/>
              <a:ext cx="1138325"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加工阶段</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a:extLst>
              <a:ext uri="{FF2B5EF4-FFF2-40B4-BE49-F238E27FC236}">
                <a16:creationId xmlns:a16="http://schemas.microsoft.com/office/drawing/2014/main" id="{59706D9F-8FAE-4877-9233-413FCD7076E3}"/>
              </a:ext>
            </a:extLst>
          </p:cNvPr>
          <p:cNvGrpSpPr/>
          <p:nvPr/>
        </p:nvGrpSpPr>
        <p:grpSpPr>
          <a:xfrm>
            <a:off x="5909433" y="1582688"/>
            <a:ext cx="5160376" cy="1785154"/>
            <a:chOff x="5575717" y="2085441"/>
            <a:chExt cx="5160376" cy="1785154"/>
          </a:xfrm>
        </p:grpSpPr>
        <p:grpSp>
          <p:nvGrpSpPr>
            <p:cNvPr id="26" name="组合 25">
              <a:extLst>
                <a:ext uri="{FF2B5EF4-FFF2-40B4-BE49-F238E27FC236}">
                  <a16:creationId xmlns:a16="http://schemas.microsoft.com/office/drawing/2014/main" id="{E7CFBCF9-0585-4858-B824-5022AEA11F5C}"/>
                </a:ext>
              </a:extLst>
            </p:cNvPr>
            <p:cNvGrpSpPr/>
            <p:nvPr/>
          </p:nvGrpSpPr>
          <p:grpSpPr>
            <a:xfrm>
              <a:off x="5575717" y="2085441"/>
              <a:ext cx="5160376" cy="1785154"/>
              <a:chOff x="519367" y="3626458"/>
              <a:chExt cx="5160376" cy="1785154"/>
            </a:xfrm>
          </p:grpSpPr>
          <p:sp>
            <p:nvSpPr>
              <p:cNvPr id="28" name="矩形 27">
                <a:extLst>
                  <a:ext uri="{FF2B5EF4-FFF2-40B4-BE49-F238E27FC236}">
                    <a16:creationId xmlns:a16="http://schemas.microsoft.com/office/drawing/2014/main" id="{8C093C68-42C2-492F-9006-9AC47E4E03E7}"/>
                  </a:ext>
                </a:extLst>
              </p:cNvPr>
              <p:cNvSpPr/>
              <p:nvPr/>
            </p:nvSpPr>
            <p:spPr>
              <a:xfrm>
                <a:off x="519367" y="3626458"/>
                <a:ext cx="2241974" cy="396583"/>
              </a:xfrm>
              <a:prstGeom prst="rect">
                <a:avLst/>
              </a:prstGeom>
            </p:spPr>
            <p:txBody>
              <a:bodyPr wrap="square">
                <a:spAutoFit/>
                <a:scene3d>
                  <a:camera prst="orthographicFront"/>
                  <a:lightRig rig="threePt" dir="t"/>
                </a:scene3d>
                <a:sp3d contourW="12700"/>
              </a:bodyPr>
              <a:lstStyle/>
              <a:p>
                <a:pPr algn="ctr">
                  <a:lnSpc>
                    <a:spcPct val="120000"/>
                  </a:lnSpc>
                </a:pP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82DEB5E4-A002-46DC-8C75-52227DB0977C}"/>
                  </a:ext>
                </a:extLst>
              </p:cNvPr>
              <p:cNvSpPr/>
              <p:nvPr/>
            </p:nvSpPr>
            <p:spPr>
              <a:xfrm>
                <a:off x="922533" y="4013152"/>
                <a:ext cx="4757210" cy="1398460"/>
              </a:xfrm>
              <a:prstGeom prst="rect">
                <a:avLst/>
              </a:prstGeom>
            </p:spPr>
            <p:txBody>
              <a:bodyPr wrap="square">
                <a:spAutoFit/>
              </a:bodyPr>
              <a:lstStyle/>
              <a:p>
                <a:pPr algn="just">
                  <a:lnSpc>
                    <a:spcPct val="120000"/>
                  </a:lnSpc>
                </a:pPr>
                <a:r>
                  <a:rPr lang="zh-CN" altLang="zh-CN" dirty="0">
                    <a:solidFill>
                      <a:srgbClr val="000000"/>
                    </a:solidFill>
                    <a:ea typeface="微软雅黑" panose="020B0503020204020204" pitchFamily="34" charset="-122"/>
                  </a:rPr>
                  <a:t>遵循加工顺序安排的一般原则，先粗后精</a:t>
                </a:r>
                <a:r>
                  <a:rPr lang="zh-CN" altLang="en-US" dirty="0">
                    <a:solidFill>
                      <a:srgbClr val="000000"/>
                    </a:solidFill>
                    <a:ea typeface="微软雅黑" panose="020B0503020204020204" pitchFamily="34" charset="-122"/>
                  </a:rPr>
                  <a:t>、</a:t>
                </a:r>
                <a:r>
                  <a:rPr lang="zh-CN" altLang="zh-CN" dirty="0">
                    <a:solidFill>
                      <a:srgbClr val="000000"/>
                    </a:solidFill>
                    <a:ea typeface="微软雅黑" panose="020B0503020204020204" pitchFamily="34" charset="-122"/>
                  </a:rPr>
                  <a:t>先主后次。</a:t>
                </a:r>
                <a:r>
                  <a:rPr lang="zh-CN" altLang="en-US" dirty="0">
                    <a:solidFill>
                      <a:srgbClr val="000000"/>
                    </a:solidFill>
                    <a:ea typeface="微软雅黑" panose="020B0503020204020204" pitchFamily="34" charset="-122"/>
                  </a:rPr>
                  <a:t>外圆表</a:t>
                </a:r>
                <a:r>
                  <a:rPr lang="zh-CN" altLang="zh-CN" dirty="0">
                    <a:solidFill>
                      <a:srgbClr val="000000"/>
                    </a:solidFill>
                    <a:ea typeface="微软雅黑" panose="020B0503020204020204" pitchFamily="34" charset="-122"/>
                  </a:rPr>
                  <a:t>面加工顺序应为先加工大直径</a:t>
                </a:r>
                <a:r>
                  <a:rPr lang="zh-CN" altLang="en-US" dirty="0">
                    <a:solidFill>
                      <a:srgbClr val="000000"/>
                    </a:solidFill>
                    <a:ea typeface="微软雅黑" panose="020B0503020204020204" pitchFamily="34" charset="-122"/>
                  </a:rPr>
                  <a:t>外圆</a:t>
                </a:r>
                <a:r>
                  <a:rPr lang="zh-CN" altLang="zh-CN" dirty="0">
                    <a:solidFill>
                      <a:srgbClr val="000000"/>
                    </a:solidFill>
                    <a:ea typeface="微软雅黑" panose="020B0503020204020204" pitchFamily="34" charset="-122"/>
                  </a:rPr>
                  <a:t>。</a:t>
                </a:r>
                <a:r>
                  <a:rPr lang="en-US" altLang="zh-CN" dirty="0">
                    <a:solidFill>
                      <a:srgbClr val="000000"/>
                    </a:solidFill>
                    <a:ea typeface="微软雅黑" panose="020B0503020204020204" pitchFamily="34" charset="-122"/>
                  </a:rPr>
                  <a:t> </a:t>
                </a:r>
                <a:r>
                  <a:rPr lang="zh-CN" altLang="zh-CN" dirty="0">
                    <a:solidFill>
                      <a:srgbClr val="000000"/>
                    </a:solidFill>
                    <a:ea typeface="微软雅黑" panose="020B0503020204020204" pitchFamily="34" charset="-122"/>
                  </a:rPr>
                  <a:t>然后再加工小直径</a:t>
                </a:r>
                <a:r>
                  <a:rPr lang="zh-CN" altLang="en-US" dirty="0">
                    <a:solidFill>
                      <a:srgbClr val="000000"/>
                    </a:solidFill>
                    <a:ea typeface="微软雅黑" panose="020B0503020204020204" pitchFamily="34" charset="-122"/>
                  </a:rPr>
                  <a:t>外圆</a:t>
                </a:r>
                <a:r>
                  <a:rPr lang="zh-CN" altLang="zh-CN" dirty="0">
                    <a:solidFill>
                      <a:srgbClr val="000000"/>
                    </a:solidFill>
                    <a:ea typeface="微软雅黑" panose="020B0503020204020204" pitchFamily="34" charset="-122"/>
                  </a:rPr>
                  <a:t>，以免一开始</a:t>
                </a:r>
                <a:r>
                  <a:rPr lang="zh-CN" altLang="en-US" dirty="0">
                    <a:solidFill>
                      <a:srgbClr val="000000"/>
                    </a:solidFill>
                    <a:ea typeface="微软雅黑" panose="020B0503020204020204" pitchFamily="34" charset="-122"/>
                  </a:rPr>
                  <a:t>就</a:t>
                </a:r>
                <a:r>
                  <a:rPr lang="zh-CN" altLang="zh-CN" dirty="0">
                    <a:solidFill>
                      <a:srgbClr val="000000"/>
                    </a:solidFill>
                    <a:ea typeface="微软雅黑" panose="020B0503020204020204" pitchFamily="34" charset="-122"/>
                  </a:rPr>
                  <a:t>降低了工件的刚度。</a:t>
                </a:r>
                <a:endParaRPr lang="zh-CN" altLang="en-US" dirty="0">
                  <a:solidFill>
                    <a:srgbClr val="000000"/>
                  </a:solidFill>
                  <a:ea typeface="微软雅黑" panose="020B0503020204020204" pitchFamily="34" charset="-122"/>
                </a:endParaRPr>
              </a:p>
            </p:txBody>
          </p:sp>
        </p:grpSp>
        <p:sp>
          <p:nvSpPr>
            <p:cNvPr id="27" name="矩形 26">
              <a:extLst>
                <a:ext uri="{FF2B5EF4-FFF2-40B4-BE49-F238E27FC236}">
                  <a16:creationId xmlns:a16="http://schemas.microsoft.com/office/drawing/2014/main" id="{BB4B6257-40D2-49EC-AA34-34C50698FB1D}"/>
                </a:ext>
              </a:extLst>
            </p:cNvPr>
            <p:cNvSpPr/>
            <p:nvPr/>
          </p:nvSpPr>
          <p:spPr>
            <a:xfrm>
              <a:off x="5638235" y="2185321"/>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a:extLst>
              <a:ext uri="{FF2B5EF4-FFF2-40B4-BE49-F238E27FC236}">
                <a16:creationId xmlns:a16="http://schemas.microsoft.com/office/drawing/2014/main" id="{2CA6E6B2-4F51-415B-BD55-CF8EAE2E8BBC}"/>
              </a:ext>
            </a:extLst>
          </p:cNvPr>
          <p:cNvGrpSpPr/>
          <p:nvPr/>
        </p:nvGrpSpPr>
        <p:grpSpPr>
          <a:xfrm>
            <a:off x="-499878" y="3391927"/>
            <a:ext cx="4080052" cy="1775192"/>
            <a:chOff x="5978883" y="2095403"/>
            <a:chExt cx="4080052" cy="1775192"/>
          </a:xfrm>
        </p:grpSpPr>
        <p:grpSp>
          <p:nvGrpSpPr>
            <p:cNvPr id="31" name="组合 30">
              <a:extLst>
                <a:ext uri="{FF2B5EF4-FFF2-40B4-BE49-F238E27FC236}">
                  <a16:creationId xmlns:a16="http://schemas.microsoft.com/office/drawing/2014/main" id="{EE0DD14D-3FE5-4A9B-8D5C-A2D13460E376}"/>
                </a:ext>
              </a:extLst>
            </p:cNvPr>
            <p:cNvGrpSpPr/>
            <p:nvPr/>
          </p:nvGrpSpPr>
          <p:grpSpPr>
            <a:xfrm>
              <a:off x="5978883" y="2095403"/>
              <a:ext cx="4080052" cy="1775192"/>
              <a:chOff x="922533" y="3636420"/>
              <a:chExt cx="4080052" cy="1775192"/>
            </a:xfrm>
          </p:grpSpPr>
          <p:sp>
            <p:nvSpPr>
              <p:cNvPr id="33" name="矩形 32">
                <a:extLst>
                  <a:ext uri="{FF2B5EF4-FFF2-40B4-BE49-F238E27FC236}">
                    <a16:creationId xmlns:a16="http://schemas.microsoft.com/office/drawing/2014/main" id="{489C3E9D-FA63-4935-93E8-07F36D3DA41A}"/>
                  </a:ext>
                </a:extLst>
              </p:cNvPr>
              <p:cNvSpPr/>
              <p:nvPr/>
            </p:nvSpPr>
            <p:spPr>
              <a:xfrm>
                <a:off x="2760611" y="3636420"/>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加工阶段的划分</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4" name="矩形 33">
                <a:extLst>
                  <a:ext uri="{FF2B5EF4-FFF2-40B4-BE49-F238E27FC236}">
                    <a16:creationId xmlns:a16="http://schemas.microsoft.com/office/drawing/2014/main" id="{87348580-510F-4AF0-A3B5-DB939DEF527F}"/>
                  </a:ext>
                </a:extLst>
              </p:cNvPr>
              <p:cNvSpPr/>
              <p:nvPr/>
            </p:nvSpPr>
            <p:spPr>
              <a:xfrm>
                <a:off x="922533" y="4013152"/>
                <a:ext cx="3964489" cy="1398460"/>
              </a:xfrm>
              <a:prstGeom prst="rect">
                <a:avLst/>
              </a:prstGeom>
            </p:spPr>
            <p:txBody>
              <a:bodyPr wrap="square">
                <a:spAutoFit/>
              </a:bodyPr>
              <a:lstStyle/>
              <a:p>
                <a:pPr algn="r">
                  <a:lnSpc>
                    <a:spcPct val="120000"/>
                  </a:lnSpc>
                </a:pPr>
                <a:r>
                  <a:rPr lang="zh-CN" altLang="en-US" dirty="0">
                    <a:solidFill>
                      <a:srgbClr val="000000"/>
                    </a:solidFill>
                    <a:ea typeface="微软雅黑" panose="020B0503020204020204" pitchFamily="34" charset="-122"/>
                  </a:rPr>
                  <a:t>一、粗车</a:t>
                </a:r>
                <a:endParaRPr lang="en-US" altLang="zh-CN" dirty="0">
                  <a:solidFill>
                    <a:srgbClr val="000000"/>
                  </a:solidFill>
                  <a:ea typeface="微软雅黑" panose="020B0503020204020204" pitchFamily="34" charset="-122"/>
                </a:endParaRPr>
              </a:p>
              <a:p>
                <a:pPr algn="r">
                  <a:lnSpc>
                    <a:spcPct val="120000"/>
                  </a:lnSpc>
                </a:pPr>
                <a:r>
                  <a:rPr lang="zh-CN" altLang="en-US" dirty="0">
                    <a:solidFill>
                      <a:srgbClr val="000000"/>
                    </a:solidFill>
                    <a:ea typeface="微软雅黑" panose="020B0503020204020204" pitchFamily="34" charset="-122"/>
                  </a:rPr>
                  <a:t>二、精车</a:t>
                </a:r>
                <a:endParaRPr lang="en-US" altLang="zh-CN" dirty="0">
                  <a:solidFill>
                    <a:srgbClr val="000000"/>
                  </a:solidFill>
                  <a:ea typeface="微软雅黑" panose="020B0503020204020204" pitchFamily="34" charset="-122"/>
                </a:endParaRPr>
              </a:p>
              <a:p>
                <a:pPr algn="r">
                  <a:lnSpc>
                    <a:spcPct val="120000"/>
                  </a:lnSpc>
                </a:pPr>
                <a:r>
                  <a:rPr lang="zh-CN" altLang="en-US" dirty="0">
                    <a:solidFill>
                      <a:srgbClr val="000000"/>
                    </a:solidFill>
                    <a:ea typeface="微软雅黑" panose="020B0503020204020204" pitchFamily="34" charset="-122"/>
                  </a:rPr>
                  <a:t>三、攻丝</a:t>
                </a:r>
                <a:endParaRPr lang="en-US" altLang="zh-CN" dirty="0">
                  <a:solidFill>
                    <a:srgbClr val="000000"/>
                  </a:solidFill>
                  <a:ea typeface="微软雅黑" panose="020B0503020204020204" pitchFamily="34" charset="-122"/>
                </a:endParaRPr>
              </a:p>
              <a:p>
                <a:pPr algn="r">
                  <a:lnSpc>
                    <a:spcPct val="120000"/>
                  </a:lnSpc>
                </a:pPr>
                <a:r>
                  <a:rPr lang="zh-CN" altLang="en-US" dirty="0">
                    <a:solidFill>
                      <a:srgbClr val="000000"/>
                    </a:solidFill>
                    <a:ea typeface="微软雅黑" panose="020B0503020204020204" pitchFamily="34" charset="-122"/>
                  </a:rPr>
                  <a:t>四、铣削</a:t>
                </a:r>
              </a:p>
            </p:txBody>
          </p:sp>
        </p:grpSp>
        <p:sp>
          <p:nvSpPr>
            <p:cNvPr id="32" name="矩形 31">
              <a:extLst>
                <a:ext uri="{FF2B5EF4-FFF2-40B4-BE49-F238E27FC236}">
                  <a16:creationId xmlns:a16="http://schemas.microsoft.com/office/drawing/2014/main" id="{8019834F-AE5A-4275-95C4-44242EBD23C9}"/>
                </a:ext>
              </a:extLst>
            </p:cNvPr>
            <p:cNvSpPr/>
            <p:nvPr/>
          </p:nvSpPr>
          <p:spPr>
            <a:xfrm>
              <a:off x="9807823" y="2198464"/>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id="{1C2E66E0-7731-4BFE-B72D-20234DDE6517}"/>
              </a:ext>
            </a:extLst>
          </p:cNvPr>
          <p:cNvGrpSpPr/>
          <p:nvPr/>
        </p:nvGrpSpPr>
        <p:grpSpPr>
          <a:xfrm>
            <a:off x="6366677" y="4133339"/>
            <a:ext cx="4703132" cy="1777459"/>
            <a:chOff x="5575717" y="2085441"/>
            <a:chExt cx="4703132" cy="1777459"/>
          </a:xfrm>
        </p:grpSpPr>
        <p:grpSp>
          <p:nvGrpSpPr>
            <p:cNvPr id="36" name="组合 35">
              <a:extLst>
                <a:ext uri="{FF2B5EF4-FFF2-40B4-BE49-F238E27FC236}">
                  <a16:creationId xmlns:a16="http://schemas.microsoft.com/office/drawing/2014/main" id="{C228517B-2713-47EC-A7F9-D421CEEB9A3D}"/>
                </a:ext>
              </a:extLst>
            </p:cNvPr>
            <p:cNvGrpSpPr/>
            <p:nvPr/>
          </p:nvGrpSpPr>
          <p:grpSpPr>
            <a:xfrm>
              <a:off x="5575717" y="2085441"/>
              <a:ext cx="4703132" cy="1777459"/>
              <a:chOff x="519367" y="3626458"/>
              <a:chExt cx="4703132" cy="1777459"/>
            </a:xfrm>
          </p:grpSpPr>
          <p:sp>
            <p:nvSpPr>
              <p:cNvPr id="38" name="矩形 37">
                <a:extLst>
                  <a:ext uri="{FF2B5EF4-FFF2-40B4-BE49-F238E27FC236}">
                    <a16:creationId xmlns:a16="http://schemas.microsoft.com/office/drawing/2014/main" id="{8A5C8463-8412-458E-AD04-3B904A8E150F}"/>
                  </a:ext>
                </a:extLst>
              </p:cNvPr>
              <p:cNvSpPr/>
              <p:nvPr/>
            </p:nvSpPr>
            <p:spPr>
              <a:xfrm>
                <a:off x="519367" y="3626458"/>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定位基准</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id="{9C0448D5-6401-444A-8663-03651BF9F77E}"/>
                  </a:ext>
                </a:extLst>
              </p:cNvPr>
              <p:cNvSpPr/>
              <p:nvPr/>
            </p:nvSpPr>
            <p:spPr>
              <a:xfrm>
                <a:off x="922533" y="4013152"/>
                <a:ext cx="4299966" cy="1390765"/>
              </a:xfrm>
              <a:prstGeom prst="rect">
                <a:avLst/>
              </a:prstGeom>
            </p:spPr>
            <p:txBody>
              <a:bodyPr wrap="square">
                <a:spAutoFit/>
              </a:bodyPr>
              <a:lstStyle/>
              <a:p>
                <a:pPr algn="just">
                  <a:lnSpc>
                    <a:spcPct val="120000"/>
                  </a:lnSpc>
                </a:pPr>
                <a:r>
                  <a:rPr lang="zh-CN" altLang="zh-CN" dirty="0">
                    <a:solidFill>
                      <a:srgbClr val="000000"/>
                    </a:solidFill>
                    <a:ea typeface="微软雅黑" panose="020B0503020204020204" pitchFamily="34" charset="-122"/>
                  </a:rPr>
                  <a:t>加工时应以三爪自定心卡盘的轴线为基准，加工各</a:t>
                </a:r>
                <a:r>
                  <a:rPr lang="zh-CN" altLang="en-US" dirty="0">
                    <a:solidFill>
                      <a:srgbClr val="000000"/>
                    </a:solidFill>
                    <a:ea typeface="微软雅黑" panose="020B0503020204020204" pitchFamily="34" charset="-122"/>
                  </a:rPr>
                  <a:t>外圆和端面</a:t>
                </a:r>
                <a:r>
                  <a:rPr lang="zh-CN" altLang="zh-CN" dirty="0">
                    <a:solidFill>
                      <a:srgbClr val="000000"/>
                    </a:solidFill>
                    <a:ea typeface="微软雅黑" panose="020B0503020204020204" pitchFamily="34" charset="-122"/>
                  </a:rPr>
                  <a:t>。可保证同轴度和</a:t>
                </a:r>
                <a:r>
                  <a:rPr lang="zh-CN" altLang="en-US" dirty="0">
                    <a:solidFill>
                      <a:srgbClr val="000000"/>
                    </a:solidFill>
                    <a:ea typeface="微软雅黑" panose="020B0503020204020204" pitchFamily="34" charset="-122"/>
                  </a:rPr>
                  <a:t>垂</a:t>
                </a:r>
                <a:r>
                  <a:rPr lang="zh-CN" altLang="zh-CN" dirty="0">
                    <a:solidFill>
                      <a:srgbClr val="000000"/>
                    </a:solidFill>
                    <a:ea typeface="微软雅黑" panose="020B0503020204020204" pitchFamily="34" charset="-122"/>
                  </a:rPr>
                  <a:t>直度。其它的加工部位，如铣侧面则可以以已加工的表面为基</a:t>
                </a:r>
                <a:r>
                  <a:rPr lang="zh-CN" altLang="en-US" dirty="0">
                    <a:solidFill>
                      <a:srgbClr val="000000"/>
                    </a:solidFill>
                    <a:ea typeface="微软雅黑" panose="020B0503020204020204" pitchFamily="34" charset="-122"/>
                  </a:rPr>
                  <a:t>准。</a:t>
                </a:r>
              </a:p>
            </p:txBody>
          </p:sp>
        </p:grpSp>
        <p:sp>
          <p:nvSpPr>
            <p:cNvPr id="37" name="矩形 36">
              <a:extLst>
                <a:ext uri="{FF2B5EF4-FFF2-40B4-BE49-F238E27FC236}">
                  <a16:creationId xmlns:a16="http://schemas.microsoft.com/office/drawing/2014/main" id="{43AC77BA-6675-492B-91B2-A39620730699}"/>
                </a:ext>
              </a:extLst>
            </p:cNvPr>
            <p:cNvSpPr/>
            <p:nvPr/>
          </p:nvSpPr>
          <p:spPr>
            <a:xfrm>
              <a:off x="5638235" y="2185321"/>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a:extLst>
              <a:ext uri="{FF2B5EF4-FFF2-40B4-BE49-F238E27FC236}">
                <a16:creationId xmlns:a16="http://schemas.microsoft.com/office/drawing/2014/main" id="{55334D3D-17B2-48E6-AAD5-97ADCEFE4905}"/>
              </a:ext>
            </a:extLst>
          </p:cNvPr>
          <p:cNvGrpSpPr/>
          <p:nvPr/>
        </p:nvGrpSpPr>
        <p:grpSpPr>
          <a:xfrm>
            <a:off x="1027472" y="1822952"/>
            <a:ext cx="2508771" cy="1457964"/>
            <a:chOff x="7701398" y="2075552"/>
            <a:chExt cx="2508771" cy="1457964"/>
          </a:xfrm>
        </p:grpSpPr>
        <p:grpSp>
          <p:nvGrpSpPr>
            <p:cNvPr id="41" name="组合 40">
              <a:extLst>
                <a:ext uri="{FF2B5EF4-FFF2-40B4-BE49-F238E27FC236}">
                  <a16:creationId xmlns:a16="http://schemas.microsoft.com/office/drawing/2014/main" id="{44768C97-2C04-499E-9F4D-12807E3F370D}"/>
                </a:ext>
              </a:extLst>
            </p:cNvPr>
            <p:cNvGrpSpPr/>
            <p:nvPr/>
          </p:nvGrpSpPr>
          <p:grpSpPr>
            <a:xfrm>
              <a:off x="7701398" y="2075552"/>
              <a:ext cx="2508771" cy="1457964"/>
              <a:chOff x="2645048" y="3616569"/>
              <a:chExt cx="2508771" cy="1457964"/>
            </a:xfrm>
          </p:grpSpPr>
          <p:sp>
            <p:nvSpPr>
              <p:cNvPr id="43" name="矩形 42">
                <a:extLst>
                  <a:ext uri="{FF2B5EF4-FFF2-40B4-BE49-F238E27FC236}">
                    <a16:creationId xmlns:a16="http://schemas.microsoft.com/office/drawing/2014/main" id="{333919FB-630E-4A6F-8EC8-15F49F48037F}"/>
                  </a:ext>
                </a:extLst>
              </p:cNvPr>
              <p:cNvSpPr/>
              <p:nvPr/>
            </p:nvSpPr>
            <p:spPr>
              <a:xfrm>
                <a:off x="2911845" y="361656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主要加工表面</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44" name="矩形 43">
                <a:extLst>
                  <a:ext uri="{FF2B5EF4-FFF2-40B4-BE49-F238E27FC236}">
                    <a16:creationId xmlns:a16="http://schemas.microsoft.com/office/drawing/2014/main" id="{7D787174-7241-466A-B330-EEB9BFC0CA67}"/>
                  </a:ext>
                </a:extLst>
              </p:cNvPr>
              <p:cNvSpPr/>
              <p:nvPr/>
            </p:nvSpPr>
            <p:spPr>
              <a:xfrm>
                <a:off x="2645048" y="4013152"/>
                <a:ext cx="2241974" cy="1061381"/>
              </a:xfrm>
              <a:prstGeom prst="rect">
                <a:avLst/>
              </a:prstGeom>
            </p:spPr>
            <p:txBody>
              <a:bodyPr wrap="square">
                <a:spAutoFit/>
              </a:bodyPr>
              <a:lstStyle/>
              <a:p>
                <a:pPr algn="just">
                  <a:lnSpc>
                    <a:spcPct val="120000"/>
                  </a:lnSpc>
                </a:pPr>
                <a:r>
                  <a:rPr lang="zh-CN" altLang="en-US" sz="1800" dirty="0">
                    <a:solidFill>
                      <a:srgbClr val="000000"/>
                    </a:solidFill>
                    <a:effectLst/>
                    <a:ea typeface="微软雅黑" panose="020B0503020204020204" pitchFamily="34" charset="-122"/>
                    <a:cs typeface="微软雅黑" panose="020B0503020204020204" pitchFamily="34" charset="-122"/>
                  </a:rPr>
                  <a:t>两个</a:t>
                </a:r>
                <a:r>
                  <a:rPr lang="zh-CN" altLang="zh-CN" sz="1800" dirty="0">
                    <a:solidFill>
                      <a:srgbClr val="000000"/>
                    </a:solidFill>
                    <a:effectLst/>
                    <a:ea typeface="微软雅黑" panose="020B0503020204020204" pitchFamily="34" charset="-122"/>
                    <a:cs typeface="微软雅黑" panose="020B0503020204020204" pitchFamily="34" charset="-122"/>
                  </a:rPr>
                  <a:t>Φ</a:t>
                </a:r>
                <a:r>
                  <a:rPr lang="en-US" altLang="zh-CN" dirty="0">
                    <a:solidFill>
                      <a:srgbClr val="000000"/>
                    </a:solidFill>
                    <a:ea typeface="微软雅黑" panose="020B0503020204020204" pitchFamily="34" charset="-122"/>
                    <a:cs typeface="微软雅黑" panose="020B0503020204020204" pitchFamily="34" charset="-122"/>
                  </a:rPr>
                  <a:t>5</a:t>
                </a:r>
                <a:r>
                  <a:rPr lang="en-US" altLang="zh-CN" sz="1800" dirty="0">
                    <a:solidFill>
                      <a:srgbClr val="000000"/>
                    </a:solidFill>
                    <a:effectLst/>
                    <a:ea typeface="微软雅黑" panose="020B0503020204020204" pitchFamily="34" charset="-122"/>
                    <a:cs typeface="微软雅黑" panose="020B0503020204020204" pitchFamily="34" charset="-122"/>
                  </a:rPr>
                  <a:t>×21</a:t>
                </a:r>
                <a:r>
                  <a:rPr lang="zh-CN" altLang="en-US" dirty="0">
                    <a:solidFill>
                      <a:srgbClr val="000000"/>
                    </a:solidFill>
                    <a:ea typeface="微软雅黑" panose="020B0503020204020204" pitchFamily="34" charset="-122"/>
                    <a:cs typeface="微软雅黑" panose="020B0503020204020204" pitchFamily="34" charset="-122"/>
                  </a:rPr>
                  <a:t>外圆面</a:t>
                </a:r>
                <a:r>
                  <a:rPr lang="zh-CN" altLang="en-US" sz="1800" dirty="0">
                    <a:solidFill>
                      <a:srgbClr val="000000"/>
                    </a:solidFill>
                    <a:effectLst/>
                    <a:ea typeface="微软雅黑" panose="020B0503020204020204" pitchFamily="34" charset="-122"/>
                    <a:cs typeface="微软雅黑" panose="020B0503020204020204" pitchFamily="34" charset="-122"/>
                  </a:rPr>
                  <a:t>，一个</a:t>
                </a:r>
                <a:r>
                  <a:rPr lang="zh-CN" altLang="zh-CN" sz="1800" dirty="0">
                    <a:solidFill>
                      <a:srgbClr val="000000"/>
                    </a:solidFill>
                    <a:effectLst/>
                    <a:ea typeface="微软雅黑" panose="020B0503020204020204" pitchFamily="34" charset="-122"/>
                    <a:cs typeface="微软雅黑" panose="020B0503020204020204" pitchFamily="34" charset="-122"/>
                  </a:rPr>
                  <a:t>Φ</a:t>
                </a:r>
                <a:r>
                  <a:rPr lang="en-US" altLang="zh-CN" sz="1800" dirty="0">
                    <a:solidFill>
                      <a:srgbClr val="000000"/>
                    </a:solidFill>
                    <a:effectLst/>
                    <a:ea typeface="微软雅黑" panose="020B0503020204020204" pitchFamily="34" charset="-122"/>
                    <a:cs typeface="微软雅黑" panose="020B0503020204020204" pitchFamily="34" charset="-122"/>
                  </a:rPr>
                  <a:t>6×88</a:t>
                </a:r>
                <a:r>
                  <a:rPr lang="zh-CN" altLang="en-US" sz="1800" dirty="0">
                    <a:solidFill>
                      <a:srgbClr val="000000"/>
                    </a:solidFill>
                    <a:effectLst/>
                    <a:ea typeface="微软雅黑" panose="020B0503020204020204" pitchFamily="34" charset="-122"/>
                    <a:cs typeface="微软雅黑" panose="020B0503020204020204" pitchFamily="34" charset="-122"/>
                  </a:rPr>
                  <a:t>外圆面，两个螺纹孔</a:t>
                </a:r>
                <a:endParaRPr lang="zh-CN" altLang="en-US" sz="1200" dirty="0">
                  <a:solidFill>
                    <a:srgbClr val="30333F"/>
                  </a:solidFill>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4E0A7B47-0AC5-4B18-BE5E-0D0FDC3C2461}"/>
                </a:ext>
              </a:extLst>
            </p:cNvPr>
            <p:cNvSpPr/>
            <p:nvPr/>
          </p:nvSpPr>
          <p:spPr>
            <a:xfrm>
              <a:off x="9807823" y="2198464"/>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a16="http://schemas.microsoft.com/office/drawing/2014/main" id="{4A7AFD0F-0BFB-406B-8C04-2EB8E277F133}"/>
              </a:ext>
            </a:extLst>
          </p:cNvPr>
          <p:cNvSpPr/>
          <p:nvPr/>
        </p:nvSpPr>
        <p:spPr>
          <a:xfrm>
            <a:off x="5996747" y="1580850"/>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加工顺序安排</a:t>
            </a:r>
            <a:endParaRPr lang="en-US" altLang="zh-CN" b="1" dirty="0">
              <a:solidFill>
                <a:srgbClr val="C14F4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1829685"/>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754CFB2-AEEA-4B2C-8F39-BB8ACEB79E96}"/>
              </a:ext>
            </a:extLst>
          </p:cNvPr>
          <p:cNvGrpSpPr/>
          <p:nvPr/>
        </p:nvGrpSpPr>
        <p:grpSpPr>
          <a:xfrm>
            <a:off x="562611" y="580509"/>
            <a:ext cx="1009408" cy="501038"/>
            <a:chOff x="680598" y="541180"/>
            <a:chExt cx="1009408" cy="501038"/>
          </a:xfrm>
        </p:grpSpPr>
        <p:sp>
          <p:nvSpPr>
            <p:cNvPr id="3" name="矩形 2">
              <a:extLst>
                <a:ext uri="{FF2B5EF4-FFF2-40B4-BE49-F238E27FC236}">
                  <a16:creationId xmlns:a16="http://schemas.microsoft.com/office/drawing/2014/main" id="{2CA686A0-BB5F-4B2D-BE43-7B7C6BC74E0C}"/>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07FFB45C-D06E-4589-8538-F53B48EC4923}"/>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2B90931-86E1-4EFC-AE5E-9D057B9A1B07}"/>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9A49D8B-DB5D-43BD-9921-6C11444A38D3}"/>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CD0F64B4-C00F-49D0-8E86-712ABF49EDEF}"/>
              </a:ext>
            </a:extLst>
          </p:cNvPr>
          <p:cNvSpPr txBox="1"/>
          <p:nvPr/>
        </p:nvSpPr>
        <p:spPr>
          <a:xfrm>
            <a:off x="1687832" y="551418"/>
            <a:ext cx="2127083" cy="52322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毛坯选择</a:t>
            </a:r>
          </a:p>
        </p:txBody>
      </p:sp>
      <p:sp>
        <p:nvSpPr>
          <p:cNvPr id="8" name="矩形 7">
            <a:extLst>
              <a:ext uri="{FF2B5EF4-FFF2-40B4-BE49-F238E27FC236}">
                <a16:creationId xmlns:a16="http://schemas.microsoft.com/office/drawing/2014/main" id="{03CFC4D0-38DE-4E99-83CD-7406D8B31654}"/>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DF14D35-A71B-4AE9-B070-0C9CBCDDE1FA}"/>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7D72799B-7DA7-41CA-9E13-E5506985ED78}"/>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FD6551E-1AD8-4853-AC12-E7486DEFF56B}"/>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82AB0742-74E5-4202-9E29-F4391E2D44D4}"/>
              </a:ext>
            </a:extLst>
          </p:cNvPr>
          <p:cNvGrpSpPr/>
          <p:nvPr/>
        </p:nvGrpSpPr>
        <p:grpSpPr>
          <a:xfrm>
            <a:off x="7453702" y="1530954"/>
            <a:ext cx="4367656" cy="681839"/>
            <a:chOff x="5575716" y="2085441"/>
            <a:chExt cx="4367656" cy="681839"/>
          </a:xfrm>
        </p:grpSpPr>
        <p:grpSp>
          <p:nvGrpSpPr>
            <p:cNvPr id="27" name="组合 26">
              <a:extLst>
                <a:ext uri="{FF2B5EF4-FFF2-40B4-BE49-F238E27FC236}">
                  <a16:creationId xmlns:a16="http://schemas.microsoft.com/office/drawing/2014/main" id="{B087A276-146C-4689-8203-E16A2EA2FC61}"/>
                </a:ext>
              </a:extLst>
            </p:cNvPr>
            <p:cNvGrpSpPr/>
            <p:nvPr/>
          </p:nvGrpSpPr>
          <p:grpSpPr>
            <a:xfrm>
              <a:off x="5575716" y="2085441"/>
              <a:ext cx="4367656" cy="681839"/>
              <a:chOff x="519366" y="3626458"/>
              <a:chExt cx="4367656" cy="681839"/>
            </a:xfrm>
          </p:grpSpPr>
          <p:sp>
            <p:nvSpPr>
              <p:cNvPr id="29" name="矩形 28">
                <a:extLst>
                  <a:ext uri="{FF2B5EF4-FFF2-40B4-BE49-F238E27FC236}">
                    <a16:creationId xmlns:a16="http://schemas.microsoft.com/office/drawing/2014/main" id="{737599A1-69CC-4251-8BE4-94356FA82B25}"/>
                  </a:ext>
                </a:extLst>
              </p:cNvPr>
              <p:cNvSpPr/>
              <p:nvPr/>
            </p:nvSpPr>
            <p:spPr>
              <a:xfrm>
                <a:off x="519366" y="3626458"/>
                <a:ext cx="2670685"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铝合金，型材</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406689B6-AB07-4516-8458-704CF7E5E698}"/>
                  </a:ext>
                </a:extLst>
              </p:cNvPr>
              <p:cNvSpPr/>
              <p:nvPr/>
            </p:nvSpPr>
            <p:spPr>
              <a:xfrm>
                <a:off x="922533" y="4013152"/>
                <a:ext cx="3964489" cy="295145"/>
              </a:xfrm>
              <a:prstGeom prst="rect">
                <a:avLst/>
              </a:prstGeom>
            </p:spPr>
            <p:txBody>
              <a:bodyPr wrap="square">
                <a:spAutoFit/>
              </a:bodyPr>
              <a:lstStyle/>
              <a:p>
                <a:pPr algn="just">
                  <a:lnSpc>
                    <a:spcPct val="120000"/>
                  </a:lnSpc>
                </a:pPr>
                <a:endParaRPr lang="zh-CN" altLang="en-US" sz="1200" dirty="0">
                  <a:solidFill>
                    <a:srgbClr val="30333F"/>
                  </a:solidFill>
                  <a:latin typeface="微软雅黑" panose="020B0503020204020204" pitchFamily="34" charset="-122"/>
                  <a:ea typeface="微软雅黑" panose="020B0503020204020204" pitchFamily="34" charset="-122"/>
                </a:endParaRPr>
              </a:p>
            </p:txBody>
          </p:sp>
        </p:grpSp>
        <p:sp>
          <p:nvSpPr>
            <p:cNvPr id="28" name="矩形 27">
              <a:extLst>
                <a:ext uri="{FF2B5EF4-FFF2-40B4-BE49-F238E27FC236}">
                  <a16:creationId xmlns:a16="http://schemas.microsoft.com/office/drawing/2014/main" id="{B4C2446D-C03E-4F6A-9951-726F05297D33}"/>
                </a:ext>
              </a:extLst>
            </p:cNvPr>
            <p:cNvSpPr/>
            <p:nvPr/>
          </p:nvSpPr>
          <p:spPr>
            <a:xfrm>
              <a:off x="5638235" y="2185321"/>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D7AE976F-4E5E-4112-B1EB-2D18586032CB}"/>
              </a:ext>
            </a:extLst>
          </p:cNvPr>
          <p:cNvGrpSpPr/>
          <p:nvPr/>
        </p:nvGrpSpPr>
        <p:grpSpPr>
          <a:xfrm>
            <a:off x="7940398" y="3174331"/>
            <a:ext cx="3004121" cy="401264"/>
            <a:chOff x="5575716" y="2085441"/>
            <a:chExt cx="3004121" cy="401264"/>
          </a:xfrm>
        </p:grpSpPr>
        <p:sp>
          <p:nvSpPr>
            <p:cNvPr id="34" name="矩形 33">
              <a:extLst>
                <a:ext uri="{FF2B5EF4-FFF2-40B4-BE49-F238E27FC236}">
                  <a16:creationId xmlns:a16="http://schemas.microsoft.com/office/drawing/2014/main" id="{75025D92-9CB6-4775-B70C-F5D5EE748F30}"/>
                </a:ext>
              </a:extLst>
            </p:cNvPr>
            <p:cNvSpPr/>
            <p:nvPr/>
          </p:nvSpPr>
          <p:spPr>
            <a:xfrm>
              <a:off x="5575716" y="2085441"/>
              <a:ext cx="3004121"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棒料，</a:t>
              </a:r>
              <a:r>
                <a:rPr lang="zh-CN" altLang="zh-CN" b="1" dirty="0">
                  <a:solidFill>
                    <a:srgbClr val="C14F4E"/>
                  </a:solidFill>
                  <a:latin typeface="微软雅黑" panose="020B0503020204020204" pitchFamily="34" charset="-122"/>
                  <a:ea typeface="微软雅黑" panose="020B0503020204020204" pitchFamily="34" charset="-122"/>
                </a:rPr>
                <a:t>Φ</a:t>
              </a:r>
              <a:r>
                <a:rPr lang="en-US" altLang="zh-CN" b="1" dirty="0">
                  <a:solidFill>
                    <a:srgbClr val="C14F4E"/>
                  </a:solidFill>
                  <a:latin typeface="微软雅黑" panose="020B0503020204020204" pitchFamily="34" charset="-122"/>
                  <a:ea typeface="微软雅黑" panose="020B0503020204020204" pitchFamily="34" charset="-122"/>
                </a:rPr>
                <a:t>10mm</a:t>
              </a:r>
            </a:p>
          </p:txBody>
        </p:sp>
        <p:sp>
          <p:nvSpPr>
            <p:cNvPr id="33" name="矩形 32">
              <a:extLst>
                <a:ext uri="{FF2B5EF4-FFF2-40B4-BE49-F238E27FC236}">
                  <a16:creationId xmlns:a16="http://schemas.microsoft.com/office/drawing/2014/main" id="{64E7F86B-D308-4C30-8EB0-FC79D9595269}"/>
                </a:ext>
              </a:extLst>
            </p:cNvPr>
            <p:cNvSpPr/>
            <p:nvPr/>
          </p:nvSpPr>
          <p:spPr>
            <a:xfrm>
              <a:off x="5638235" y="2185321"/>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a:extLst>
              <a:ext uri="{FF2B5EF4-FFF2-40B4-BE49-F238E27FC236}">
                <a16:creationId xmlns:a16="http://schemas.microsoft.com/office/drawing/2014/main" id="{49F70152-3940-44FA-B9EA-C86F441B6851}"/>
              </a:ext>
            </a:extLst>
          </p:cNvPr>
          <p:cNvGrpSpPr/>
          <p:nvPr/>
        </p:nvGrpSpPr>
        <p:grpSpPr>
          <a:xfrm>
            <a:off x="7265109" y="4690220"/>
            <a:ext cx="4926890" cy="728982"/>
            <a:chOff x="5387123" y="2085441"/>
            <a:chExt cx="4926890" cy="728982"/>
          </a:xfrm>
        </p:grpSpPr>
        <p:sp>
          <p:nvSpPr>
            <p:cNvPr id="39" name="矩形 38">
              <a:extLst>
                <a:ext uri="{FF2B5EF4-FFF2-40B4-BE49-F238E27FC236}">
                  <a16:creationId xmlns:a16="http://schemas.microsoft.com/office/drawing/2014/main" id="{DBB57A35-6F92-46ED-9FEA-669B1496A05F}"/>
                </a:ext>
              </a:extLst>
            </p:cNvPr>
            <p:cNvSpPr/>
            <p:nvPr/>
          </p:nvSpPr>
          <p:spPr>
            <a:xfrm>
              <a:off x="5638235" y="2085441"/>
              <a:ext cx="4675778" cy="7289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  毛坯制造：模具制造→熔铸→挤压→表面      处理</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8" name="矩形 37">
              <a:extLst>
                <a:ext uri="{FF2B5EF4-FFF2-40B4-BE49-F238E27FC236}">
                  <a16:creationId xmlns:a16="http://schemas.microsoft.com/office/drawing/2014/main" id="{F6BC1D44-03D3-46B1-BB38-4F46C03E90CD}"/>
                </a:ext>
              </a:extLst>
            </p:cNvPr>
            <p:cNvSpPr/>
            <p:nvPr/>
          </p:nvSpPr>
          <p:spPr>
            <a:xfrm>
              <a:off x="5387123" y="2214201"/>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a:extLst>
              <a:ext uri="{FF2B5EF4-FFF2-40B4-BE49-F238E27FC236}">
                <a16:creationId xmlns:a16="http://schemas.microsoft.com/office/drawing/2014/main" id="{A5909C4F-5127-4EFC-9081-E9A93A352693}"/>
              </a:ext>
            </a:extLst>
          </p:cNvPr>
          <p:cNvPicPr>
            <a:picLocks noChangeAspect="1"/>
          </p:cNvPicPr>
          <p:nvPr/>
        </p:nvPicPr>
        <p:blipFill rotWithShape="1">
          <a:blip r:embed="rId3"/>
          <a:srcRect r="18199"/>
          <a:stretch/>
        </p:blipFill>
        <p:spPr>
          <a:xfrm>
            <a:off x="370642" y="1391250"/>
            <a:ext cx="5703931" cy="3962743"/>
          </a:xfrm>
          <a:prstGeom prst="rect">
            <a:avLst/>
          </a:prstGeom>
        </p:spPr>
      </p:pic>
      <p:pic>
        <p:nvPicPr>
          <p:cNvPr id="12" name="图片 11">
            <a:extLst>
              <a:ext uri="{FF2B5EF4-FFF2-40B4-BE49-F238E27FC236}">
                <a16:creationId xmlns:a16="http://schemas.microsoft.com/office/drawing/2014/main" id="{3D17C4DC-4004-4D0F-9CE5-22588F8F5178}"/>
              </a:ext>
            </a:extLst>
          </p:cNvPr>
          <p:cNvPicPr>
            <a:picLocks noChangeAspect="1"/>
          </p:cNvPicPr>
          <p:nvPr/>
        </p:nvPicPr>
        <p:blipFill rotWithShape="1">
          <a:blip r:embed="rId4">
            <a:extLst>
              <a:ext uri="{28A0092B-C50C-407E-A947-70E740481C1C}">
                <a14:useLocalDpi xmlns:a14="http://schemas.microsoft.com/office/drawing/2010/main" val="0"/>
              </a:ext>
            </a:extLst>
          </a:blip>
          <a:srcRect l="11563" t="10024" r="20371" b="45123"/>
          <a:stretch/>
        </p:blipFill>
        <p:spPr>
          <a:xfrm>
            <a:off x="370642" y="1917648"/>
            <a:ext cx="5949669" cy="2740615"/>
          </a:xfrm>
          <a:prstGeom prst="rect">
            <a:avLst/>
          </a:prstGeom>
        </p:spPr>
      </p:pic>
    </p:spTree>
    <p:extLst>
      <p:ext uri="{BB962C8B-B14F-4D97-AF65-F5344CB8AC3E}">
        <p14:creationId xmlns:p14="http://schemas.microsoft.com/office/powerpoint/2010/main" val="1430267092"/>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7985F0B8-D9DA-4C0C-9453-973F0B0CF689}"/>
              </a:ext>
            </a:extLst>
          </p:cNvPr>
          <p:cNvSpPr/>
          <p:nvPr/>
        </p:nvSpPr>
        <p:spPr>
          <a:xfrm flipH="1">
            <a:off x="0" y="2914022"/>
            <a:ext cx="12192000" cy="394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BCA57384-528B-4E9B-B21C-6520A5924F04}"/>
              </a:ext>
            </a:extLst>
          </p:cNvPr>
          <p:cNvSpPr/>
          <p:nvPr/>
        </p:nvSpPr>
        <p:spPr>
          <a:xfrm>
            <a:off x="0" y="9625"/>
            <a:ext cx="12192000" cy="3477226"/>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4948C7AD-32C6-4718-9CEE-2D3C806BC001}"/>
              </a:ext>
            </a:extLst>
          </p:cNvPr>
          <p:cNvGrpSpPr/>
          <p:nvPr/>
        </p:nvGrpSpPr>
        <p:grpSpPr>
          <a:xfrm>
            <a:off x="3092388" y="479394"/>
            <a:ext cx="6007224" cy="5899212"/>
            <a:chOff x="3729602" y="1062602"/>
            <a:chExt cx="4732793" cy="4732793"/>
          </a:xfrm>
        </p:grpSpPr>
        <p:sp>
          <p:nvSpPr>
            <p:cNvPr id="15" name="椭圆 14">
              <a:extLst>
                <a:ext uri="{FF2B5EF4-FFF2-40B4-BE49-F238E27FC236}">
                  <a16:creationId xmlns:a16="http://schemas.microsoft.com/office/drawing/2014/main" id="{9C43FFF5-F175-4D5D-92F9-C51CD8242430}"/>
                </a:ext>
              </a:extLst>
            </p:cNvPr>
            <p:cNvSpPr/>
            <p:nvPr userDrawn="1"/>
          </p:nvSpPr>
          <p:spPr>
            <a:xfrm>
              <a:off x="4149147" y="1510924"/>
              <a:ext cx="3892118" cy="3892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EE5DFC43-6BF6-4019-AD3D-1CF0E1FD798F}"/>
                </a:ext>
              </a:extLst>
            </p:cNvPr>
            <p:cNvSpPr/>
            <p:nvPr userDrawn="1"/>
          </p:nvSpPr>
          <p:spPr>
            <a:xfrm>
              <a:off x="3729602" y="1062602"/>
              <a:ext cx="4732793" cy="47327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57B702D6-6999-4AB1-8FF6-075A8E756E00}"/>
              </a:ext>
            </a:extLst>
          </p:cNvPr>
          <p:cNvGrpSpPr/>
          <p:nvPr/>
        </p:nvGrpSpPr>
        <p:grpSpPr>
          <a:xfrm>
            <a:off x="3946358" y="2190944"/>
            <a:ext cx="4618724" cy="1417184"/>
            <a:chOff x="4009446" y="3145727"/>
            <a:chExt cx="4618724" cy="1417184"/>
          </a:xfrm>
        </p:grpSpPr>
        <p:grpSp>
          <p:nvGrpSpPr>
            <p:cNvPr id="19" name="组合 18">
              <a:extLst>
                <a:ext uri="{FF2B5EF4-FFF2-40B4-BE49-F238E27FC236}">
                  <a16:creationId xmlns:a16="http://schemas.microsoft.com/office/drawing/2014/main" id="{7DCB4C0E-6EE7-465D-814F-F4DD9E359D42}"/>
                </a:ext>
              </a:extLst>
            </p:cNvPr>
            <p:cNvGrpSpPr/>
            <p:nvPr/>
          </p:nvGrpSpPr>
          <p:grpSpPr>
            <a:xfrm>
              <a:off x="4137181" y="3145727"/>
              <a:ext cx="3975388" cy="1417184"/>
              <a:chOff x="4053281" y="3128762"/>
              <a:chExt cx="3975388" cy="1417184"/>
            </a:xfrm>
          </p:grpSpPr>
          <p:sp>
            <p:nvSpPr>
              <p:cNvPr id="22" name="文本框 9">
                <a:extLst>
                  <a:ext uri="{FF2B5EF4-FFF2-40B4-BE49-F238E27FC236}">
                    <a16:creationId xmlns:a16="http://schemas.microsoft.com/office/drawing/2014/main" id="{5C0DF45C-DE0F-4FCA-B01E-983F0B67E0DE}"/>
                  </a:ext>
                </a:extLst>
              </p:cNvPr>
              <p:cNvSpPr txBox="1"/>
              <p:nvPr/>
            </p:nvSpPr>
            <p:spPr>
              <a:xfrm>
                <a:off x="4253948" y="3320532"/>
                <a:ext cx="3684104" cy="1015663"/>
              </a:xfrm>
              <a:prstGeom prst="rect">
                <a:avLst/>
              </a:prstGeom>
              <a:noFill/>
            </p:spPr>
            <p:txBody>
              <a:bodyPr wrap="square" rtlCol="0">
                <a:spAutoFit/>
              </a:bodyPr>
              <a:lstStyle/>
              <a:p>
                <a:pPr algn="ctr"/>
                <a:r>
                  <a:rPr lang="en-US" altLang="zh-CN" sz="6000" b="1" spc="300" dirty="0">
                    <a:latin typeface="微软雅黑" panose="020B0503020204020204" pitchFamily="34" charset="-122"/>
                    <a:ea typeface="微软雅黑" panose="020B0503020204020204" pitchFamily="34" charset="-122"/>
                  </a:rPr>
                  <a:t>3.</a:t>
                </a:r>
                <a:r>
                  <a:rPr lang="zh-CN" altLang="en-US" sz="6000" b="1" spc="300" dirty="0">
                    <a:latin typeface="微软雅黑" panose="020B0503020204020204" pitchFamily="34" charset="-122"/>
                    <a:ea typeface="微软雅黑" panose="020B0503020204020204" pitchFamily="34" charset="-122"/>
                  </a:rPr>
                  <a:t>工艺卡</a:t>
                </a:r>
              </a:p>
            </p:txBody>
          </p:sp>
          <p:sp>
            <p:nvSpPr>
              <p:cNvPr id="23" name="矩形 22">
                <a:extLst>
                  <a:ext uri="{FF2B5EF4-FFF2-40B4-BE49-F238E27FC236}">
                    <a16:creationId xmlns:a16="http://schemas.microsoft.com/office/drawing/2014/main" id="{1BA464B2-3B3E-411A-90BA-98BEEC375A73}"/>
                  </a:ext>
                </a:extLst>
              </p:cNvPr>
              <p:cNvSpPr/>
              <p:nvPr/>
            </p:nvSpPr>
            <p:spPr>
              <a:xfrm>
                <a:off x="7770252" y="312876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id="{DB0B350F-DDD0-4396-A392-B0FDB9865613}"/>
                  </a:ext>
                </a:extLst>
              </p:cNvPr>
              <p:cNvSpPr/>
              <p:nvPr/>
            </p:nvSpPr>
            <p:spPr>
              <a:xfrm>
                <a:off x="4053281" y="428414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a16="http://schemas.microsoft.com/office/drawing/2014/main" id="{EB009274-8A6E-492C-BEDC-328F1EB604DB}"/>
                </a:ext>
              </a:extLst>
            </p:cNvPr>
            <p:cNvSpPr/>
            <p:nvPr/>
          </p:nvSpPr>
          <p:spPr>
            <a:xfrm>
              <a:off x="4009446" y="3250330"/>
              <a:ext cx="3743362" cy="45719"/>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20F6F7FA-2BC3-45C3-BE41-A71200E46D90}"/>
                </a:ext>
              </a:extLst>
            </p:cNvPr>
            <p:cNvSpPr/>
            <p:nvPr/>
          </p:nvSpPr>
          <p:spPr>
            <a:xfrm flipV="1">
              <a:off x="4503525" y="4411623"/>
              <a:ext cx="4124645" cy="45719"/>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16">
            <a:extLst>
              <a:ext uri="{FF2B5EF4-FFF2-40B4-BE49-F238E27FC236}">
                <a16:creationId xmlns:a16="http://schemas.microsoft.com/office/drawing/2014/main" id="{395E2E09-A28F-4E12-AFB4-B786148DDDB3}"/>
              </a:ext>
            </a:extLst>
          </p:cNvPr>
          <p:cNvSpPr txBox="1"/>
          <p:nvPr/>
        </p:nvSpPr>
        <p:spPr>
          <a:xfrm>
            <a:off x="5371690" y="4766511"/>
            <a:ext cx="1470992" cy="400110"/>
          </a:xfrm>
          <a:prstGeom prst="rect">
            <a:avLst/>
          </a:prstGeom>
          <a:noFill/>
        </p:spPr>
        <p:txBody>
          <a:bodyPr wrap="square" rtlCol="0">
            <a:spAutoFit/>
          </a:bodyPr>
          <a:lstStyle/>
          <a:p>
            <a:pPr algn="ctr"/>
            <a:r>
              <a:rPr lang="zh-CN" altLang="en-US" sz="2000" b="1" dirty="0">
                <a:solidFill>
                  <a:srgbClr val="C14F4E"/>
                </a:solidFill>
                <a:latin typeface="微软雅黑" panose="020B0503020204020204" pitchFamily="34" charset="-122"/>
                <a:ea typeface="微软雅黑" panose="020B0503020204020204" pitchFamily="34" charset="-122"/>
              </a:rPr>
              <a:t>第三部分</a:t>
            </a:r>
          </a:p>
        </p:txBody>
      </p:sp>
    </p:spTree>
    <p:extLst>
      <p:ext uri="{BB962C8B-B14F-4D97-AF65-F5344CB8AC3E}">
        <p14:creationId xmlns:p14="http://schemas.microsoft.com/office/powerpoint/2010/main" val="2552713860"/>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754CFB2-AEEA-4B2C-8F39-BB8ACEB79E96}"/>
              </a:ext>
            </a:extLst>
          </p:cNvPr>
          <p:cNvGrpSpPr/>
          <p:nvPr/>
        </p:nvGrpSpPr>
        <p:grpSpPr>
          <a:xfrm>
            <a:off x="176112" y="382458"/>
            <a:ext cx="1009408" cy="501038"/>
            <a:chOff x="680598" y="541180"/>
            <a:chExt cx="1009408" cy="501038"/>
          </a:xfrm>
        </p:grpSpPr>
        <p:sp>
          <p:nvSpPr>
            <p:cNvPr id="3" name="矩形 2">
              <a:extLst>
                <a:ext uri="{FF2B5EF4-FFF2-40B4-BE49-F238E27FC236}">
                  <a16:creationId xmlns:a16="http://schemas.microsoft.com/office/drawing/2014/main" id="{2CA686A0-BB5F-4B2D-BE43-7B7C6BC74E0C}"/>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07FFB45C-D06E-4589-8538-F53B48EC4923}"/>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2B90931-86E1-4EFC-AE5E-9D057B9A1B07}"/>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9A49D8B-DB5D-43BD-9921-6C11444A38D3}"/>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CD0F64B4-C00F-49D0-8E86-712ABF49EDEF}"/>
              </a:ext>
            </a:extLst>
          </p:cNvPr>
          <p:cNvSpPr txBox="1"/>
          <p:nvPr/>
        </p:nvSpPr>
        <p:spPr>
          <a:xfrm>
            <a:off x="1301333" y="353367"/>
            <a:ext cx="2127083" cy="954107"/>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锻造</a:t>
            </a:r>
            <a:endParaRPr lang="en-US" altLang="zh-CN" sz="2800" b="1" dirty="0">
              <a:solidFill>
                <a:srgbClr val="30333F"/>
              </a:solidFill>
              <a:latin typeface="微软雅黑" panose="020B0503020204020204" pitchFamily="34" charset="-122"/>
              <a:ea typeface="微软雅黑" panose="020B0503020204020204" pitchFamily="34" charset="-122"/>
            </a:endParaRPr>
          </a:p>
          <a:p>
            <a:r>
              <a:rPr lang="zh-CN" altLang="en-US" sz="2800" b="1" dirty="0">
                <a:solidFill>
                  <a:srgbClr val="30333F"/>
                </a:solidFill>
                <a:latin typeface="微软雅黑" panose="020B0503020204020204" pitchFamily="34" charset="-122"/>
                <a:ea typeface="微软雅黑" panose="020B0503020204020204" pitchFamily="34" charset="-122"/>
              </a:rPr>
              <a:t>工艺卡</a:t>
            </a:r>
          </a:p>
        </p:txBody>
      </p:sp>
      <p:sp>
        <p:nvSpPr>
          <p:cNvPr id="8" name="矩形 7">
            <a:extLst>
              <a:ext uri="{FF2B5EF4-FFF2-40B4-BE49-F238E27FC236}">
                <a16:creationId xmlns:a16="http://schemas.microsoft.com/office/drawing/2014/main" id="{03CFC4D0-38DE-4E99-83CD-7406D8B31654}"/>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DF14D35-A71B-4AE9-B070-0C9CBCDDE1FA}"/>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FD6551E-1AD8-4853-AC12-E7486DEFF56B}"/>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7D72799B-7DA7-41CA-9E13-E5506985ED78}"/>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DCFC6379-E178-41E3-8506-63E4C99D7D16}"/>
              </a:ext>
            </a:extLst>
          </p:cNvPr>
          <p:cNvPicPr>
            <a:picLocks noChangeAspect="1"/>
          </p:cNvPicPr>
          <p:nvPr/>
        </p:nvPicPr>
        <p:blipFill rotWithShape="1">
          <a:blip r:embed="rId3">
            <a:extLst>
              <a:ext uri="{28A0092B-C50C-407E-A947-70E740481C1C}">
                <a14:useLocalDpi xmlns:a14="http://schemas.microsoft.com/office/drawing/2010/main" val="0"/>
              </a:ext>
            </a:extLst>
          </a:blip>
          <a:srcRect r="25664"/>
          <a:stretch/>
        </p:blipFill>
        <p:spPr>
          <a:xfrm>
            <a:off x="2473553" y="185044"/>
            <a:ext cx="7244893" cy="6247044"/>
          </a:xfrm>
          <a:prstGeom prst="rect">
            <a:avLst/>
          </a:prstGeom>
        </p:spPr>
      </p:pic>
      <p:pic>
        <p:nvPicPr>
          <p:cNvPr id="22" name="图片 21">
            <a:extLst>
              <a:ext uri="{FF2B5EF4-FFF2-40B4-BE49-F238E27FC236}">
                <a16:creationId xmlns:a16="http://schemas.microsoft.com/office/drawing/2014/main" id="{A8F9B368-7E27-422B-8B96-4D7B23FD40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7566" y="145450"/>
            <a:ext cx="3475673" cy="1741386"/>
          </a:xfrm>
          <a:prstGeom prst="rect">
            <a:avLst/>
          </a:prstGeom>
        </p:spPr>
      </p:pic>
      <p:sp>
        <p:nvSpPr>
          <p:cNvPr id="28" name="矩形 27">
            <a:extLst>
              <a:ext uri="{FF2B5EF4-FFF2-40B4-BE49-F238E27FC236}">
                <a16:creationId xmlns:a16="http://schemas.microsoft.com/office/drawing/2014/main" id="{215112E6-61DC-447D-A7B9-77A67C9275B8}"/>
              </a:ext>
            </a:extLst>
          </p:cNvPr>
          <p:cNvSpPr/>
          <p:nvPr/>
        </p:nvSpPr>
        <p:spPr>
          <a:xfrm>
            <a:off x="4355184" y="512090"/>
            <a:ext cx="1366886" cy="298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45</a:t>
            </a:r>
            <a:r>
              <a:rPr lang="zh-CN" altLang="en-US" dirty="0"/>
              <a:t>钢</a:t>
            </a:r>
          </a:p>
        </p:txBody>
      </p:sp>
      <p:sp>
        <p:nvSpPr>
          <p:cNvPr id="30" name="矩形 29">
            <a:extLst>
              <a:ext uri="{FF2B5EF4-FFF2-40B4-BE49-F238E27FC236}">
                <a16:creationId xmlns:a16="http://schemas.microsoft.com/office/drawing/2014/main" id="{8D43D94F-B076-4522-9A29-26EEA0E06C0F}"/>
              </a:ext>
            </a:extLst>
          </p:cNvPr>
          <p:cNvSpPr/>
          <p:nvPr/>
        </p:nvSpPr>
        <p:spPr>
          <a:xfrm>
            <a:off x="4359163" y="817314"/>
            <a:ext cx="1366886" cy="298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0.050kg</a:t>
            </a:r>
            <a:endParaRPr lang="zh-CN" altLang="en-US" dirty="0"/>
          </a:p>
        </p:txBody>
      </p:sp>
      <p:sp>
        <p:nvSpPr>
          <p:cNvPr id="32" name="矩形 31">
            <a:extLst>
              <a:ext uri="{FF2B5EF4-FFF2-40B4-BE49-F238E27FC236}">
                <a16:creationId xmlns:a16="http://schemas.microsoft.com/office/drawing/2014/main" id="{66FE3823-AA52-40B0-8C7A-6143DBF3983D}"/>
              </a:ext>
            </a:extLst>
          </p:cNvPr>
          <p:cNvSpPr/>
          <p:nvPr/>
        </p:nvSpPr>
        <p:spPr>
          <a:xfrm>
            <a:off x="4355184" y="1090082"/>
            <a:ext cx="1366886" cy="298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0.047kg</a:t>
            </a:r>
            <a:endParaRPr lang="zh-CN" altLang="en-US" dirty="0"/>
          </a:p>
        </p:txBody>
      </p:sp>
      <p:sp>
        <p:nvSpPr>
          <p:cNvPr id="34" name="矩形 33">
            <a:extLst>
              <a:ext uri="{FF2B5EF4-FFF2-40B4-BE49-F238E27FC236}">
                <a16:creationId xmlns:a16="http://schemas.microsoft.com/office/drawing/2014/main" id="{12C811F9-AEE0-4FA7-A3F7-AA268C0E90E5}"/>
              </a:ext>
            </a:extLst>
          </p:cNvPr>
          <p:cNvSpPr/>
          <p:nvPr/>
        </p:nvSpPr>
        <p:spPr>
          <a:xfrm>
            <a:off x="4355184" y="1382344"/>
            <a:ext cx="1366886" cy="298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ltLang="zh-CN" dirty="0"/>
              <a:t>Φ</a:t>
            </a:r>
            <a:r>
              <a:rPr lang="en-US" altLang="zh-CN" dirty="0"/>
              <a:t>20×20</a:t>
            </a:r>
            <a:endParaRPr lang="zh-CN" altLang="en-US" dirty="0"/>
          </a:p>
        </p:txBody>
      </p:sp>
      <p:sp>
        <p:nvSpPr>
          <p:cNvPr id="36" name="矩形 35">
            <a:extLst>
              <a:ext uri="{FF2B5EF4-FFF2-40B4-BE49-F238E27FC236}">
                <a16:creationId xmlns:a16="http://schemas.microsoft.com/office/drawing/2014/main" id="{22F7FAC2-A986-46FF-9D5F-F807FA580799}"/>
              </a:ext>
            </a:extLst>
          </p:cNvPr>
          <p:cNvSpPr/>
          <p:nvPr/>
        </p:nvSpPr>
        <p:spPr>
          <a:xfrm>
            <a:off x="4355184" y="1957159"/>
            <a:ext cx="1366886" cy="298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操作说明</a:t>
            </a:r>
          </a:p>
        </p:txBody>
      </p:sp>
      <p:sp>
        <p:nvSpPr>
          <p:cNvPr id="38" name="矩形 37">
            <a:extLst>
              <a:ext uri="{FF2B5EF4-FFF2-40B4-BE49-F238E27FC236}">
                <a16:creationId xmlns:a16="http://schemas.microsoft.com/office/drawing/2014/main" id="{D6C0265A-6F9B-4F8E-BE33-890A7888467C}"/>
              </a:ext>
            </a:extLst>
          </p:cNvPr>
          <p:cNvSpPr/>
          <p:nvPr/>
        </p:nvSpPr>
        <p:spPr>
          <a:xfrm>
            <a:off x="3177540" y="1957159"/>
            <a:ext cx="1177644" cy="298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温度</a:t>
            </a:r>
          </a:p>
        </p:txBody>
      </p:sp>
      <p:sp>
        <p:nvSpPr>
          <p:cNvPr id="40" name="矩形 39">
            <a:extLst>
              <a:ext uri="{FF2B5EF4-FFF2-40B4-BE49-F238E27FC236}">
                <a16:creationId xmlns:a16="http://schemas.microsoft.com/office/drawing/2014/main" id="{6B641036-F332-4BEE-A06E-9599BB8CBAEC}"/>
              </a:ext>
            </a:extLst>
          </p:cNvPr>
          <p:cNvSpPr/>
          <p:nvPr/>
        </p:nvSpPr>
        <p:spPr>
          <a:xfrm>
            <a:off x="5722070" y="1957159"/>
            <a:ext cx="1144529" cy="2990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设备</a:t>
            </a:r>
          </a:p>
        </p:txBody>
      </p:sp>
      <p:sp>
        <p:nvSpPr>
          <p:cNvPr id="42" name="矩形 41">
            <a:extLst>
              <a:ext uri="{FF2B5EF4-FFF2-40B4-BE49-F238E27FC236}">
                <a16:creationId xmlns:a16="http://schemas.microsoft.com/office/drawing/2014/main" id="{5D5CBCDB-5CDC-4796-ABE0-15E97438F53C}"/>
              </a:ext>
            </a:extLst>
          </p:cNvPr>
          <p:cNvSpPr/>
          <p:nvPr/>
        </p:nvSpPr>
        <p:spPr>
          <a:xfrm>
            <a:off x="6866599" y="1957159"/>
            <a:ext cx="1144529" cy="2990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工具</a:t>
            </a:r>
          </a:p>
        </p:txBody>
      </p:sp>
      <p:sp>
        <p:nvSpPr>
          <p:cNvPr id="44" name="矩形 43">
            <a:extLst>
              <a:ext uri="{FF2B5EF4-FFF2-40B4-BE49-F238E27FC236}">
                <a16:creationId xmlns:a16="http://schemas.microsoft.com/office/drawing/2014/main" id="{21F9851A-093F-4AB8-A28B-7EF6FF05BE18}"/>
              </a:ext>
            </a:extLst>
          </p:cNvPr>
          <p:cNvSpPr/>
          <p:nvPr/>
        </p:nvSpPr>
        <p:spPr>
          <a:xfrm>
            <a:off x="2445861" y="1956718"/>
            <a:ext cx="731679" cy="2990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火次</a:t>
            </a:r>
          </a:p>
        </p:txBody>
      </p:sp>
      <p:sp>
        <p:nvSpPr>
          <p:cNvPr id="46" name="矩形 45">
            <a:extLst>
              <a:ext uri="{FF2B5EF4-FFF2-40B4-BE49-F238E27FC236}">
                <a16:creationId xmlns:a16="http://schemas.microsoft.com/office/drawing/2014/main" id="{8062D529-0E1C-4E49-BE1C-AC038E847CCF}"/>
              </a:ext>
            </a:extLst>
          </p:cNvPr>
          <p:cNvSpPr/>
          <p:nvPr/>
        </p:nvSpPr>
        <p:spPr>
          <a:xfrm>
            <a:off x="4350769" y="230909"/>
            <a:ext cx="1366886" cy="298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齿轮坯</a:t>
            </a:r>
          </a:p>
        </p:txBody>
      </p:sp>
      <p:sp>
        <p:nvSpPr>
          <p:cNvPr id="48" name="矩形 47">
            <a:extLst>
              <a:ext uri="{FF2B5EF4-FFF2-40B4-BE49-F238E27FC236}">
                <a16:creationId xmlns:a16="http://schemas.microsoft.com/office/drawing/2014/main" id="{D7198F68-F8AF-4E54-9754-1321418281D8}"/>
              </a:ext>
            </a:extLst>
          </p:cNvPr>
          <p:cNvSpPr/>
          <p:nvPr/>
        </p:nvSpPr>
        <p:spPr>
          <a:xfrm>
            <a:off x="4355184" y="2250394"/>
            <a:ext cx="1366886" cy="10489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下料加热</a:t>
            </a:r>
          </a:p>
        </p:txBody>
      </p:sp>
      <p:sp>
        <p:nvSpPr>
          <p:cNvPr id="50" name="矩形 49">
            <a:extLst>
              <a:ext uri="{FF2B5EF4-FFF2-40B4-BE49-F238E27FC236}">
                <a16:creationId xmlns:a16="http://schemas.microsoft.com/office/drawing/2014/main" id="{F4B8E40D-0E3F-4F39-887A-FA39F04D9649}"/>
              </a:ext>
            </a:extLst>
          </p:cNvPr>
          <p:cNvSpPr/>
          <p:nvPr/>
        </p:nvSpPr>
        <p:spPr>
          <a:xfrm>
            <a:off x="5740993" y="2255773"/>
            <a:ext cx="1144529" cy="104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反射炉</a:t>
            </a:r>
          </a:p>
        </p:txBody>
      </p:sp>
      <p:sp>
        <p:nvSpPr>
          <p:cNvPr id="52" name="矩形 51">
            <a:extLst>
              <a:ext uri="{FF2B5EF4-FFF2-40B4-BE49-F238E27FC236}">
                <a16:creationId xmlns:a16="http://schemas.microsoft.com/office/drawing/2014/main" id="{BFD3C17F-BE80-4FF6-9F8B-007CBA3138C7}"/>
              </a:ext>
            </a:extLst>
          </p:cNvPr>
          <p:cNvSpPr/>
          <p:nvPr/>
        </p:nvSpPr>
        <p:spPr>
          <a:xfrm>
            <a:off x="4374107" y="3298589"/>
            <a:ext cx="1366886" cy="5286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镦粗</a:t>
            </a:r>
          </a:p>
        </p:txBody>
      </p:sp>
      <p:sp>
        <p:nvSpPr>
          <p:cNvPr id="54" name="矩形 53">
            <a:extLst>
              <a:ext uri="{FF2B5EF4-FFF2-40B4-BE49-F238E27FC236}">
                <a16:creationId xmlns:a16="http://schemas.microsoft.com/office/drawing/2014/main" id="{3418BFE8-F9AA-4C5F-82EB-D2A9A7EA48AF}"/>
              </a:ext>
            </a:extLst>
          </p:cNvPr>
          <p:cNvSpPr/>
          <p:nvPr/>
        </p:nvSpPr>
        <p:spPr>
          <a:xfrm>
            <a:off x="4374107" y="3827282"/>
            <a:ext cx="1366886" cy="5286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局部镦粗</a:t>
            </a:r>
          </a:p>
        </p:txBody>
      </p:sp>
      <p:sp>
        <p:nvSpPr>
          <p:cNvPr id="56" name="矩形 55">
            <a:extLst>
              <a:ext uri="{FF2B5EF4-FFF2-40B4-BE49-F238E27FC236}">
                <a16:creationId xmlns:a16="http://schemas.microsoft.com/office/drawing/2014/main" id="{A43AC75B-AA51-4EDC-9264-BAA2AE378180}"/>
              </a:ext>
            </a:extLst>
          </p:cNvPr>
          <p:cNvSpPr/>
          <p:nvPr/>
        </p:nvSpPr>
        <p:spPr>
          <a:xfrm>
            <a:off x="4374107" y="4346030"/>
            <a:ext cx="1366886" cy="5286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冲孔</a:t>
            </a:r>
          </a:p>
        </p:txBody>
      </p:sp>
      <p:sp>
        <p:nvSpPr>
          <p:cNvPr id="58" name="矩形 57">
            <a:extLst>
              <a:ext uri="{FF2B5EF4-FFF2-40B4-BE49-F238E27FC236}">
                <a16:creationId xmlns:a16="http://schemas.microsoft.com/office/drawing/2014/main" id="{EE38D104-FEC4-4C1A-A7CD-19278CF8F8DA}"/>
              </a:ext>
            </a:extLst>
          </p:cNvPr>
          <p:cNvSpPr/>
          <p:nvPr/>
        </p:nvSpPr>
        <p:spPr>
          <a:xfrm>
            <a:off x="4374107" y="4864398"/>
            <a:ext cx="1366886" cy="4829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扩孔</a:t>
            </a:r>
          </a:p>
        </p:txBody>
      </p:sp>
      <p:sp>
        <p:nvSpPr>
          <p:cNvPr id="60" name="矩形 59">
            <a:extLst>
              <a:ext uri="{FF2B5EF4-FFF2-40B4-BE49-F238E27FC236}">
                <a16:creationId xmlns:a16="http://schemas.microsoft.com/office/drawing/2014/main" id="{CB5C4D7A-56A5-4375-8A04-757B13D4D16A}"/>
              </a:ext>
            </a:extLst>
          </p:cNvPr>
          <p:cNvSpPr/>
          <p:nvPr/>
        </p:nvSpPr>
        <p:spPr>
          <a:xfrm>
            <a:off x="4374107" y="5348114"/>
            <a:ext cx="1366886" cy="1075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修整</a:t>
            </a:r>
          </a:p>
        </p:txBody>
      </p:sp>
      <p:sp>
        <p:nvSpPr>
          <p:cNvPr id="62" name="矩形 61">
            <a:extLst>
              <a:ext uri="{FF2B5EF4-FFF2-40B4-BE49-F238E27FC236}">
                <a16:creationId xmlns:a16="http://schemas.microsoft.com/office/drawing/2014/main" id="{0F594ECC-44F8-4AC5-B339-5020DEC90284}"/>
              </a:ext>
            </a:extLst>
          </p:cNvPr>
          <p:cNvSpPr/>
          <p:nvPr/>
        </p:nvSpPr>
        <p:spPr>
          <a:xfrm>
            <a:off x="3187002" y="3308566"/>
            <a:ext cx="1177644" cy="5187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1200~800</a:t>
            </a:r>
            <a:endParaRPr lang="zh-CN" altLang="en-US" dirty="0"/>
          </a:p>
        </p:txBody>
      </p:sp>
      <p:sp>
        <p:nvSpPr>
          <p:cNvPr id="64" name="矩形 63">
            <a:extLst>
              <a:ext uri="{FF2B5EF4-FFF2-40B4-BE49-F238E27FC236}">
                <a16:creationId xmlns:a16="http://schemas.microsoft.com/office/drawing/2014/main" id="{26622BA2-68B4-4144-93FB-7B6BE5973DDB}"/>
              </a:ext>
            </a:extLst>
          </p:cNvPr>
          <p:cNvSpPr/>
          <p:nvPr/>
        </p:nvSpPr>
        <p:spPr>
          <a:xfrm>
            <a:off x="3187002" y="3810892"/>
            <a:ext cx="1177644" cy="5187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1200~800</a:t>
            </a:r>
            <a:endParaRPr lang="zh-CN" altLang="en-US" dirty="0"/>
          </a:p>
        </p:txBody>
      </p:sp>
      <p:sp>
        <p:nvSpPr>
          <p:cNvPr id="66" name="矩形 65">
            <a:extLst>
              <a:ext uri="{FF2B5EF4-FFF2-40B4-BE49-F238E27FC236}">
                <a16:creationId xmlns:a16="http://schemas.microsoft.com/office/drawing/2014/main" id="{4D8E124C-445F-4C80-BC6F-E09A2D8FB72B}"/>
              </a:ext>
            </a:extLst>
          </p:cNvPr>
          <p:cNvSpPr/>
          <p:nvPr/>
        </p:nvSpPr>
        <p:spPr>
          <a:xfrm>
            <a:off x="3187002" y="4334200"/>
            <a:ext cx="1177644" cy="5187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1200~800</a:t>
            </a:r>
            <a:endParaRPr lang="zh-CN" altLang="en-US" dirty="0"/>
          </a:p>
        </p:txBody>
      </p:sp>
      <p:sp>
        <p:nvSpPr>
          <p:cNvPr id="68" name="矩形 67">
            <a:extLst>
              <a:ext uri="{FF2B5EF4-FFF2-40B4-BE49-F238E27FC236}">
                <a16:creationId xmlns:a16="http://schemas.microsoft.com/office/drawing/2014/main" id="{1B07DA48-ED42-464F-8AB5-9810E06F6970}"/>
              </a:ext>
            </a:extLst>
          </p:cNvPr>
          <p:cNvSpPr/>
          <p:nvPr/>
        </p:nvSpPr>
        <p:spPr>
          <a:xfrm>
            <a:off x="3187002" y="4850016"/>
            <a:ext cx="1177644" cy="5187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1200~800</a:t>
            </a:r>
            <a:endParaRPr lang="zh-CN" altLang="en-US" dirty="0"/>
          </a:p>
        </p:txBody>
      </p:sp>
      <p:sp>
        <p:nvSpPr>
          <p:cNvPr id="72" name="矩形 71">
            <a:extLst>
              <a:ext uri="{FF2B5EF4-FFF2-40B4-BE49-F238E27FC236}">
                <a16:creationId xmlns:a16="http://schemas.microsoft.com/office/drawing/2014/main" id="{DB6D35D2-3868-4165-AEAC-EC9AB6D9B7CE}"/>
              </a:ext>
            </a:extLst>
          </p:cNvPr>
          <p:cNvSpPr/>
          <p:nvPr/>
        </p:nvSpPr>
        <p:spPr>
          <a:xfrm>
            <a:off x="3199175" y="5368732"/>
            <a:ext cx="1177644" cy="10489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1100~800</a:t>
            </a:r>
            <a:endParaRPr lang="zh-CN" altLang="en-US" dirty="0"/>
          </a:p>
        </p:txBody>
      </p:sp>
      <p:sp>
        <p:nvSpPr>
          <p:cNvPr id="74" name="矩形 73">
            <a:extLst>
              <a:ext uri="{FF2B5EF4-FFF2-40B4-BE49-F238E27FC236}">
                <a16:creationId xmlns:a16="http://schemas.microsoft.com/office/drawing/2014/main" id="{8B320945-2047-4C33-BA7A-6E7FF1EEF4ED}"/>
              </a:ext>
            </a:extLst>
          </p:cNvPr>
          <p:cNvSpPr/>
          <p:nvPr/>
        </p:nvSpPr>
        <p:spPr>
          <a:xfrm>
            <a:off x="4364646" y="1647845"/>
            <a:ext cx="1366886" cy="298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a:t>
            </a:r>
            <a:endParaRPr lang="zh-CN" altLang="en-US" dirty="0"/>
          </a:p>
        </p:txBody>
      </p:sp>
      <p:sp>
        <p:nvSpPr>
          <p:cNvPr id="76" name="矩形 75">
            <a:extLst>
              <a:ext uri="{FF2B5EF4-FFF2-40B4-BE49-F238E27FC236}">
                <a16:creationId xmlns:a16="http://schemas.microsoft.com/office/drawing/2014/main" id="{ABB78C38-E6F4-46A4-870A-D965046473FB}"/>
              </a:ext>
            </a:extLst>
          </p:cNvPr>
          <p:cNvSpPr/>
          <p:nvPr/>
        </p:nvSpPr>
        <p:spPr>
          <a:xfrm>
            <a:off x="5740993" y="3294987"/>
            <a:ext cx="1144529" cy="104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自由锻锤</a:t>
            </a:r>
          </a:p>
        </p:txBody>
      </p:sp>
      <p:sp>
        <p:nvSpPr>
          <p:cNvPr id="78" name="矩形 77">
            <a:extLst>
              <a:ext uri="{FF2B5EF4-FFF2-40B4-BE49-F238E27FC236}">
                <a16:creationId xmlns:a16="http://schemas.microsoft.com/office/drawing/2014/main" id="{4A9AC9F9-33ED-4B40-B79F-856F1865D2B8}"/>
              </a:ext>
            </a:extLst>
          </p:cNvPr>
          <p:cNvSpPr/>
          <p:nvPr/>
        </p:nvSpPr>
        <p:spPr>
          <a:xfrm>
            <a:off x="5750454" y="4352333"/>
            <a:ext cx="1144529" cy="104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自由锻锤</a:t>
            </a:r>
          </a:p>
        </p:txBody>
      </p:sp>
      <p:sp>
        <p:nvSpPr>
          <p:cNvPr id="80" name="矩形 79">
            <a:extLst>
              <a:ext uri="{FF2B5EF4-FFF2-40B4-BE49-F238E27FC236}">
                <a16:creationId xmlns:a16="http://schemas.microsoft.com/office/drawing/2014/main" id="{3B845C1E-80CB-465C-94D6-15F554BBB9DF}"/>
              </a:ext>
            </a:extLst>
          </p:cNvPr>
          <p:cNvSpPr/>
          <p:nvPr/>
        </p:nvSpPr>
        <p:spPr>
          <a:xfrm>
            <a:off x="5744982" y="5333954"/>
            <a:ext cx="1144529" cy="104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自由锻锤</a:t>
            </a:r>
          </a:p>
        </p:txBody>
      </p:sp>
      <p:sp>
        <p:nvSpPr>
          <p:cNvPr id="82" name="矩形 81">
            <a:extLst>
              <a:ext uri="{FF2B5EF4-FFF2-40B4-BE49-F238E27FC236}">
                <a16:creationId xmlns:a16="http://schemas.microsoft.com/office/drawing/2014/main" id="{7045D6DC-DA8C-485C-AD30-E5D254101BE6}"/>
              </a:ext>
            </a:extLst>
          </p:cNvPr>
          <p:cNvSpPr/>
          <p:nvPr/>
        </p:nvSpPr>
        <p:spPr>
          <a:xfrm>
            <a:off x="6894291" y="3277732"/>
            <a:ext cx="1097914" cy="104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普通漏盘</a:t>
            </a:r>
          </a:p>
        </p:txBody>
      </p:sp>
      <p:sp>
        <p:nvSpPr>
          <p:cNvPr id="84" name="矩形 83">
            <a:extLst>
              <a:ext uri="{FF2B5EF4-FFF2-40B4-BE49-F238E27FC236}">
                <a16:creationId xmlns:a16="http://schemas.microsoft.com/office/drawing/2014/main" id="{1B82E1F9-65EB-4A7D-A93F-24ADCF5DFACE}"/>
              </a:ext>
            </a:extLst>
          </p:cNvPr>
          <p:cNvSpPr/>
          <p:nvPr/>
        </p:nvSpPr>
        <p:spPr>
          <a:xfrm>
            <a:off x="6913213" y="4314471"/>
            <a:ext cx="1097914" cy="104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冲头</a:t>
            </a:r>
          </a:p>
        </p:txBody>
      </p:sp>
    </p:spTree>
    <p:extLst>
      <p:ext uri="{BB962C8B-B14F-4D97-AF65-F5344CB8AC3E}">
        <p14:creationId xmlns:p14="http://schemas.microsoft.com/office/powerpoint/2010/main" val="658246786"/>
      </p:ext>
    </p:extLst>
  </p:cSld>
  <p:clrMapOvr>
    <a:masterClrMapping/>
  </p:clrMapOvr>
  <p:transition spd="slow" advTm="3000">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C457F80-B04A-47A6-8605-8E42BBD46897}"/>
              </a:ext>
            </a:extLst>
          </p:cNvPr>
          <p:cNvGrpSpPr/>
          <p:nvPr/>
        </p:nvGrpSpPr>
        <p:grpSpPr>
          <a:xfrm>
            <a:off x="562611" y="580509"/>
            <a:ext cx="1009408" cy="501038"/>
            <a:chOff x="680598" y="541180"/>
            <a:chExt cx="1009408" cy="501038"/>
          </a:xfrm>
        </p:grpSpPr>
        <p:sp>
          <p:nvSpPr>
            <p:cNvPr id="3" name="矩形 2">
              <a:extLst>
                <a:ext uri="{FF2B5EF4-FFF2-40B4-BE49-F238E27FC236}">
                  <a16:creationId xmlns:a16="http://schemas.microsoft.com/office/drawing/2014/main" id="{6D59666A-CE3A-4145-818B-1D993BA67BC5}"/>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0D1B6BD0-B593-4341-B05E-F27ADDAC322A}"/>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CC4FFFE-E93B-419C-A934-1F5FFB9BA8E2}"/>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30172D68-4D84-4974-B1DF-56D38B29B1C4}"/>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658E34CA-EB08-4DE3-BE1D-AABB64A9AC5F}"/>
              </a:ext>
            </a:extLst>
          </p:cNvPr>
          <p:cNvSpPr txBox="1"/>
          <p:nvPr/>
        </p:nvSpPr>
        <p:spPr>
          <a:xfrm>
            <a:off x="1687832" y="551418"/>
            <a:ext cx="4826090" cy="52322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机加工零件工艺卡</a:t>
            </a:r>
          </a:p>
        </p:txBody>
      </p:sp>
      <p:sp>
        <p:nvSpPr>
          <p:cNvPr id="8" name="矩形 7">
            <a:extLst>
              <a:ext uri="{FF2B5EF4-FFF2-40B4-BE49-F238E27FC236}">
                <a16:creationId xmlns:a16="http://schemas.microsoft.com/office/drawing/2014/main" id="{6CC886FD-CF82-4B0C-98A0-919FD78C4361}"/>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170A6D6-619B-417E-8518-A169CD5D14FE}"/>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F8D3AD2-9543-40B7-8CAA-4AA44509AAD3}"/>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5D2E94A-6053-45E7-A61D-C796EFAD7E7C}"/>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a:extLst>
              <a:ext uri="{FF2B5EF4-FFF2-40B4-BE49-F238E27FC236}">
                <a16:creationId xmlns:a16="http://schemas.microsoft.com/office/drawing/2014/main" id="{B47AD44C-216E-421D-937D-D96384446B79}"/>
              </a:ext>
            </a:extLst>
          </p:cNvPr>
          <p:cNvGrpSpPr/>
          <p:nvPr/>
        </p:nvGrpSpPr>
        <p:grpSpPr>
          <a:xfrm>
            <a:off x="2875779" y="1986983"/>
            <a:ext cx="2956458" cy="1086136"/>
            <a:chOff x="519367" y="3556357"/>
            <a:chExt cx="2956458" cy="1086136"/>
          </a:xfrm>
        </p:grpSpPr>
        <p:sp>
          <p:nvSpPr>
            <p:cNvPr id="46" name="矩形 45">
              <a:extLst>
                <a:ext uri="{FF2B5EF4-FFF2-40B4-BE49-F238E27FC236}">
                  <a16:creationId xmlns:a16="http://schemas.microsoft.com/office/drawing/2014/main" id="{27E1AB3C-7867-4444-9F3D-392ABDB184D3}"/>
                </a:ext>
              </a:extLst>
            </p:cNvPr>
            <p:cNvSpPr/>
            <p:nvPr/>
          </p:nvSpPr>
          <p:spPr>
            <a:xfrm>
              <a:off x="519367" y="355635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请输入标题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7" name="矩形 46">
              <a:extLst>
                <a:ext uri="{FF2B5EF4-FFF2-40B4-BE49-F238E27FC236}">
                  <a16:creationId xmlns:a16="http://schemas.microsoft.com/office/drawing/2014/main" id="{6F5E3404-6275-4277-B60E-B1932B0C31A6}"/>
                </a:ext>
              </a:extLst>
            </p:cNvPr>
            <p:cNvSpPr/>
            <p:nvPr/>
          </p:nvSpPr>
          <p:spPr>
            <a:xfrm>
              <a:off x="1003002" y="3904149"/>
              <a:ext cx="2472823" cy="738344"/>
            </a:xfrm>
            <a:prstGeom prst="rect">
              <a:avLst/>
            </a:prstGeom>
          </p:spPr>
          <p:txBody>
            <a:bodyPr wrap="square">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a:t>
              </a:r>
            </a:p>
          </p:txBody>
        </p:sp>
      </p:grpSp>
      <p:grpSp>
        <p:nvGrpSpPr>
          <p:cNvPr id="48" name="组合 47">
            <a:extLst>
              <a:ext uri="{FF2B5EF4-FFF2-40B4-BE49-F238E27FC236}">
                <a16:creationId xmlns:a16="http://schemas.microsoft.com/office/drawing/2014/main" id="{6EF6B4D7-73A2-4589-9E69-2556A4E1C5D4}"/>
              </a:ext>
            </a:extLst>
          </p:cNvPr>
          <p:cNvGrpSpPr/>
          <p:nvPr/>
        </p:nvGrpSpPr>
        <p:grpSpPr>
          <a:xfrm>
            <a:off x="2857478" y="3300576"/>
            <a:ext cx="2956458" cy="1086136"/>
            <a:chOff x="519367" y="3556357"/>
            <a:chExt cx="2956458" cy="1086136"/>
          </a:xfrm>
        </p:grpSpPr>
        <p:sp>
          <p:nvSpPr>
            <p:cNvPr id="49" name="矩形 48">
              <a:extLst>
                <a:ext uri="{FF2B5EF4-FFF2-40B4-BE49-F238E27FC236}">
                  <a16:creationId xmlns:a16="http://schemas.microsoft.com/office/drawing/2014/main" id="{842DA856-D783-4D91-900C-A0F9B36E05BF}"/>
                </a:ext>
              </a:extLst>
            </p:cNvPr>
            <p:cNvSpPr/>
            <p:nvPr/>
          </p:nvSpPr>
          <p:spPr>
            <a:xfrm>
              <a:off x="519367" y="355635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请输入标题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0" name="矩形 49">
              <a:extLst>
                <a:ext uri="{FF2B5EF4-FFF2-40B4-BE49-F238E27FC236}">
                  <a16:creationId xmlns:a16="http://schemas.microsoft.com/office/drawing/2014/main" id="{D72D34EA-8EC0-4E90-A528-A972BFCA0782}"/>
                </a:ext>
              </a:extLst>
            </p:cNvPr>
            <p:cNvSpPr/>
            <p:nvPr/>
          </p:nvSpPr>
          <p:spPr>
            <a:xfrm>
              <a:off x="1003002" y="3904149"/>
              <a:ext cx="2472823" cy="738344"/>
            </a:xfrm>
            <a:prstGeom prst="rect">
              <a:avLst/>
            </a:prstGeom>
          </p:spPr>
          <p:txBody>
            <a:bodyPr wrap="square">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a:t>
              </a:r>
            </a:p>
          </p:txBody>
        </p:sp>
      </p:grpSp>
      <p:grpSp>
        <p:nvGrpSpPr>
          <p:cNvPr id="51" name="组合 50">
            <a:extLst>
              <a:ext uri="{FF2B5EF4-FFF2-40B4-BE49-F238E27FC236}">
                <a16:creationId xmlns:a16="http://schemas.microsoft.com/office/drawing/2014/main" id="{C7DE0FB1-9ABE-414E-A76D-83DF3712AC4F}"/>
              </a:ext>
            </a:extLst>
          </p:cNvPr>
          <p:cNvGrpSpPr/>
          <p:nvPr/>
        </p:nvGrpSpPr>
        <p:grpSpPr>
          <a:xfrm>
            <a:off x="2828196" y="4614170"/>
            <a:ext cx="2956458" cy="1086136"/>
            <a:chOff x="519367" y="3556357"/>
            <a:chExt cx="2956458" cy="1086136"/>
          </a:xfrm>
        </p:grpSpPr>
        <p:sp>
          <p:nvSpPr>
            <p:cNvPr id="52" name="矩形 51">
              <a:extLst>
                <a:ext uri="{FF2B5EF4-FFF2-40B4-BE49-F238E27FC236}">
                  <a16:creationId xmlns:a16="http://schemas.microsoft.com/office/drawing/2014/main" id="{12CF56AD-8A06-4AB6-B4DA-1AD58CB48E6B}"/>
                </a:ext>
              </a:extLst>
            </p:cNvPr>
            <p:cNvSpPr/>
            <p:nvPr/>
          </p:nvSpPr>
          <p:spPr>
            <a:xfrm>
              <a:off x="519367" y="355635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请输入标题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3" name="矩形 52">
              <a:extLst>
                <a:ext uri="{FF2B5EF4-FFF2-40B4-BE49-F238E27FC236}">
                  <a16:creationId xmlns:a16="http://schemas.microsoft.com/office/drawing/2014/main" id="{22EC4A0E-49DF-43DD-A058-DA7C68C80420}"/>
                </a:ext>
              </a:extLst>
            </p:cNvPr>
            <p:cNvSpPr/>
            <p:nvPr/>
          </p:nvSpPr>
          <p:spPr>
            <a:xfrm>
              <a:off x="1003002" y="3904149"/>
              <a:ext cx="2472823" cy="738344"/>
            </a:xfrm>
            <a:prstGeom prst="rect">
              <a:avLst/>
            </a:prstGeom>
          </p:spPr>
          <p:txBody>
            <a:bodyPr wrap="square">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a:t>
              </a:r>
            </a:p>
          </p:txBody>
        </p:sp>
      </p:grpSp>
      <p:grpSp>
        <p:nvGrpSpPr>
          <p:cNvPr id="54" name="组合 53">
            <a:extLst>
              <a:ext uri="{FF2B5EF4-FFF2-40B4-BE49-F238E27FC236}">
                <a16:creationId xmlns:a16="http://schemas.microsoft.com/office/drawing/2014/main" id="{960408C6-AE1E-487D-B571-DF402DE7933B}"/>
              </a:ext>
            </a:extLst>
          </p:cNvPr>
          <p:cNvGrpSpPr/>
          <p:nvPr/>
        </p:nvGrpSpPr>
        <p:grpSpPr>
          <a:xfrm>
            <a:off x="7114131" y="1997253"/>
            <a:ext cx="2956458" cy="1086136"/>
            <a:chOff x="519367" y="3556357"/>
            <a:chExt cx="2956458" cy="1086136"/>
          </a:xfrm>
        </p:grpSpPr>
        <p:sp>
          <p:nvSpPr>
            <p:cNvPr id="55" name="矩形 54">
              <a:extLst>
                <a:ext uri="{FF2B5EF4-FFF2-40B4-BE49-F238E27FC236}">
                  <a16:creationId xmlns:a16="http://schemas.microsoft.com/office/drawing/2014/main" id="{21EC9E28-CD8B-4E86-9244-BE9AC16F64BA}"/>
                </a:ext>
              </a:extLst>
            </p:cNvPr>
            <p:cNvSpPr/>
            <p:nvPr/>
          </p:nvSpPr>
          <p:spPr>
            <a:xfrm>
              <a:off x="519367" y="355635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请输入标题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6" name="矩形 55">
              <a:extLst>
                <a:ext uri="{FF2B5EF4-FFF2-40B4-BE49-F238E27FC236}">
                  <a16:creationId xmlns:a16="http://schemas.microsoft.com/office/drawing/2014/main" id="{A906D855-E5E0-4731-B3E7-EBA8C59BF8E0}"/>
                </a:ext>
              </a:extLst>
            </p:cNvPr>
            <p:cNvSpPr/>
            <p:nvPr/>
          </p:nvSpPr>
          <p:spPr>
            <a:xfrm>
              <a:off x="1003002" y="3904149"/>
              <a:ext cx="2472823" cy="738344"/>
            </a:xfrm>
            <a:prstGeom prst="rect">
              <a:avLst/>
            </a:prstGeom>
          </p:spPr>
          <p:txBody>
            <a:bodyPr wrap="square">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a:t>
              </a:r>
            </a:p>
          </p:txBody>
        </p:sp>
      </p:grpSp>
      <p:grpSp>
        <p:nvGrpSpPr>
          <p:cNvPr id="57" name="组合 56">
            <a:extLst>
              <a:ext uri="{FF2B5EF4-FFF2-40B4-BE49-F238E27FC236}">
                <a16:creationId xmlns:a16="http://schemas.microsoft.com/office/drawing/2014/main" id="{0FC1E603-93FA-490D-8FA8-8309780A797A}"/>
              </a:ext>
            </a:extLst>
          </p:cNvPr>
          <p:cNvGrpSpPr/>
          <p:nvPr/>
        </p:nvGrpSpPr>
        <p:grpSpPr>
          <a:xfrm>
            <a:off x="7114131" y="3285664"/>
            <a:ext cx="2956458" cy="1086136"/>
            <a:chOff x="519367" y="3556357"/>
            <a:chExt cx="2956458" cy="1086136"/>
          </a:xfrm>
        </p:grpSpPr>
        <p:sp>
          <p:nvSpPr>
            <p:cNvPr id="58" name="矩形 57">
              <a:extLst>
                <a:ext uri="{FF2B5EF4-FFF2-40B4-BE49-F238E27FC236}">
                  <a16:creationId xmlns:a16="http://schemas.microsoft.com/office/drawing/2014/main" id="{3AFDE7B9-3C70-4042-9D99-862D96CDAB47}"/>
                </a:ext>
              </a:extLst>
            </p:cNvPr>
            <p:cNvSpPr/>
            <p:nvPr/>
          </p:nvSpPr>
          <p:spPr>
            <a:xfrm>
              <a:off x="519367" y="355635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请输入标题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9" name="矩形 58">
              <a:extLst>
                <a:ext uri="{FF2B5EF4-FFF2-40B4-BE49-F238E27FC236}">
                  <a16:creationId xmlns:a16="http://schemas.microsoft.com/office/drawing/2014/main" id="{1AFDBAD1-DA88-47C0-A0C4-D89BCBB91450}"/>
                </a:ext>
              </a:extLst>
            </p:cNvPr>
            <p:cNvSpPr/>
            <p:nvPr/>
          </p:nvSpPr>
          <p:spPr>
            <a:xfrm>
              <a:off x="1003002" y="3904149"/>
              <a:ext cx="2472823" cy="738344"/>
            </a:xfrm>
            <a:prstGeom prst="rect">
              <a:avLst/>
            </a:prstGeom>
          </p:spPr>
          <p:txBody>
            <a:bodyPr wrap="square">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a:t>
              </a:r>
            </a:p>
          </p:txBody>
        </p:sp>
      </p:grpSp>
      <p:grpSp>
        <p:nvGrpSpPr>
          <p:cNvPr id="60" name="组合 59">
            <a:extLst>
              <a:ext uri="{FF2B5EF4-FFF2-40B4-BE49-F238E27FC236}">
                <a16:creationId xmlns:a16="http://schemas.microsoft.com/office/drawing/2014/main" id="{2D93D55B-2BE6-410F-BF0B-36762CBBAC5A}"/>
              </a:ext>
            </a:extLst>
          </p:cNvPr>
          <p:cNvGrpSpPr/>
          <p:nvPr/>
        </p:nvGrpSpPr>
        <p:grpSpPr>
          <a:xfrm>
            <a:off x="7114131" y="4585002"/>
            <a:ext cx="2956458" cy="1086136"/>
            <a:chOff x="519367" y="3556357"/>
            <a:chExt cx="2956458" cy="1086136"/>
          </a:xfrm>
        </p:grpSpPr>
        <p:sp>
          <p:nvSpPr>
            <p:cNvPr id="61" name="矩形 60">
              <a:extLst>
                <a:ext uri="{FF2B5EF4-FFF2-40B4-BE49-F238E27FC236}">
                  <a16:creationId xmlns:a16="http://schemas.microsoft.com/office/drawing/2014/main" id="{6CDE573B-D506-4014-8D2A-68D2048AC5A9}"/>
                </a:ext>
              </a:extLst>
            </p:cNvPr>
            <p:cNvSpPr/>
            <p:nvPr/>
          </p:nvSpPr>
          <p:spPr>
            <a:xfrm>
              <a:off x="519367" y="355635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请输入标题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62" name="矩形 61">
              <a:extLst>
                <a:ext uri="{FF2B5EF4-FFF2-40B4-BE49-F238E27FC236}">
                  <a16:creationId xmlns:a16="http://schemas.microsoft.com/office/drawing/2014/main" id="{0856091B-D4AD-48B9-AFEB-F2706E47D19F}"/>
                </a:ext>
              </a:extLst>
            </p:cNvPr>
            <p:cNvSpPr/>
            <p:nvPr/>
          </p:nvSpPr>
          <p:spPr>
            <a:xfrm>
              <a:off x="1003002" y="3904149"/>
              <a:ext cx="2472823" cy="738344"/>
            </a:xfrm>
            <a:prstGeom prst="rect">
              <a:avLst/>
            </a:prstGeom>
          </p:spPr>
          <p:txBody>
            <a:bodyPr wrap="square">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a:t>
              </a:r>
            </a:p>
          </p:txBody>
        </p:sp>
      </p:grpSp>
      <p:pic>
        <p:nvPicPr>
          <p:cNvPr id="13" name="图片 12">
            <a:extLst>
              <a:ext uri="{FF2B5EF4-FFF2-40B4-BE49-F238E27FC236}">
                <a16:creationId xmlns:a16="http://schemas.microsoft.com/office/drawing/2014/main" id="{1BFC8E94-BDAA-4C57-9691-71D4D89624F2}"/>
              </a:ext>
            </a:extLst>
          </p:cNvPr>
          <p:cNvPicPr>
            <a:picLocks noChangeAspect="1"/>
          </p:cNvPicPr>
          <p:nvPr/>
        </p:nvPicPr>
        <p:blipFill>
          <a:blip r:embed="rId3"/>
          <a:stretch>
            <a:fillRect/>
          </a:stretch>
        </p:blipFill>
        <p:spPr>
          <a:xfrm>
            <a:off x="2203718" y="5443826"/>
            <a:ext cx="7789727" cy="846110"/>
          </a:xfrm>
          <a:prstGeom prst="rect">
            <a:avLst/>
          </a:prstGeom>
        </p:spPr>
      </p:pic>
      <p:pic>
        <p:nvPicPr>
          <p:cNvPr id="14" name="图片 13">
            <a:extLst>
              <a:ext uri="{FF2B5EF4-FFF2-40B4-BE49-F238E27FC236}">
                <a16:creationId xmlns:a16="http://schemas.microsoft.com/office/drawing/2014/main" id="{7B8FB07F-32A3-400B-BFA9-26D74C33AC95}"/>
              </a:ext>
            </a:extLst>
          </p:cNvPr>
          <p:cNvPicPr>
            <a:picLocks noChangeAspect="1"/>
          </p:cNvPicPr>
          <p:nvPr/>
        </p:nvPicPr>
        <p:blipFill rotWithShape="1">
          <a:blip r:embed="rId4">
            <a:extLst>
              <a:ext uri="{28A0092B-C50C-407E-A947-70E740481C1C}">
                <a14:useLocalDpi xmlns:a14="http://schemas.microsoft.com/office/drawing/2010/main" val="0"/>
              </a:ext>
            </a:extLst>
          </a:blip>
          <a:srcRect l="11563" t="10024" r="20371" b="45123"/>
          <a:stretch/>
        </p:blipFill>
        <p:spPr>
          <a:xfrm>
            <a:off x="2678369" y="2067411"/>
            <a:ext cx="6677736" cy="3075987"/>
          </a:xfrm>
          <a:prstGeom prst="rect">
            <a:avLst/>
          </a:prstGeom>
        </p:spPr>
      </p:pic>
      <p:pic>
        <p:nvPicPr>
          <p:cNvPr id="12" name="图片 11">
            <a:extLst>
              <a:ext uri="{FF2B5EF4-FFF2-40B4-BE49-F238E27FC236}">
                <a16:creationId xmlns:a16="http://schemas.microsoft.com/office/drawing/2014/main" id="{8EF84C00-443A-482A-AAF2-F1EFCA77E918}"/>
              </a:ext>
            </a:extLst>
          </p:cNvPr>
          <p:cNvPicPr>
            <a:picLocks noChangeAspect="1"/>
          </p:cNvPicPr>
          <p:nvPr/>
        </p:nvPicPr>
        <p:blipFill>
          <a:blip r:embed="rId5"/>
          <a:stretch>
            <a:fillRect/>
          </a:stretch>
        </p:blipFill>
        <p:spPr>
          <a:xfrm>
            <a:off x="2203718" y="1086401"/>
            <a:ext cx="7784564" cy="4387998"/>
          </a:xfrm>
          <a:prstGeom prst="rect">
            <a:avLst/>
          </a:prstGeom>
        </p:spPr>
      </p:pic>
    </p:spTree>
    <p:extLst>
      <p:ext uri="{BB962C8B-B14F-4D97-AF65-F5344CB8AC3E}">
        <p14:creationId xmlns:p14="http://schemas.microsoft.com/office/powerpoint/2010/main" val="1650474662"/>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754CFB2-AEEA-4B2C-8F39-BB8ACEB79E96}"/>
              </a:ext>
            </a:extLst>
          </p:cNvPr>
          <p:cNvGrpSpPr/>
          <p:nvPr/>
        </p:nvGrpSpPr>
        <p:grpSpPr>
          <a:xfrm>
            <a:off x="562611" y="580509"/>
            <a:ext cx="1009408" cy="501038"/>
            <a:chOff x="680598" y="541180"/>
            <a:chExt cx="1009408" cy="501038"/>
          </a:xfrm>
        </p:grpSpPr>
        <p:sp>
          <p:nvSpPr>
            <p:cNvPr id="3" name="矩形 2">
              <a:extLst>
                <a:ext uri="{FF2B5EF4-FFF2-40B4-BE49-F238E27FC236}">
                  <a16:creationId xmlns:a16="http://schemas.microsoft.com/office/drawing/2014/main" id="{2CA686A0-BB5F-4B2D-BE43-7B7C6BC74E0C}"/>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07FFB45C-D06E-4589-8538-F53B48EC4923}"/>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2B90931-86E1-4EFC-AE5E-9D057B9A1B07}"/>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9A49D8B-DB5D-43BD-9921-6C11444A38D3}"/>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CD0F64B4-C00F-49D0-8E86-712ABF49EDEF}"/>
              </a:ext>
            </a:extLst>
          </p:cNvPr>
          <p:cNvSpPr txBox="1"/>
          <p:nvPr/>
        </p:nvSpPr>
        <p:spPr>
          <a:xfrm>
            <a:off x="1687832" y="551418"/>
            <a:ext cx="2127083" cy="52322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工艺卡详解</a:t>
            </a:r>
          </a:p>
        </p:txBody>
      </p:sp>
      <p:sp>
        <p:nvSpPr>
          <p:cNvPr id="8" name="矩形 7">
            <a:extLst>
              <a:ext uri="{FF2B5EF4-FFF2-40B4-BE49-F238E27FC236}">
                <a16:creationId xmlns:a16="http://schemas.microsoft.com/office/drawing/2014/main" id="{03CFC4D0-38DE-4E99-83CD-7406D8B31654}"/>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DF14D35-A71B-4AE9-B070-0C9CBCDDE1FA}"/>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7D72799B-7DA7-41CA-9E13-E5506985ED78}"/>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FD6551E-1AD8-4853-AC12-E7486DEFF56B}"/>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7F6BDC62-87FF-48A7-8C72-7AD3A44C5547}"/>
              </a:ext>
            </a:extLst>
          </p:cNvPr>
          <p:cNvGrpSpPr/>
          <p:nvPr/>
        </p:nvGrpSpPr>
        <p:grpSpPr>
          <a:xfrm>
            <a:off x="1487312" y="3250850"/>
            <a:ext cx="4478842" cy="1353448"/>
            <a:chOff x="5441908" y="2075552"/>
            <a:chExt cx="4478842" cy="1353448"/>
          </a:xfrm>
        </p:grpSpPr>
        <p:grpSp>
          <p:nvGrpSpPr>
            <p:cNvPr id="17" name="组合 16">
              <a:extLst>
                <a:ext uri="{FF2B5EF4-FFF2-40B4-BE49-F238E27FC236}">
                  <a16:creationId xmlns:a16="http://schemas.microsoft.com/office/drawing/2014/main" id="{FCE6710A-55C3-432C-8BDA-19787CD5BDAE}"/>
                </a:ext>
              </a:extLst>
            </p:cNvPr>
            <p:cNvGrpSpPr/>
            <p:nvPr/>
          </p:nvGrpSpPr>
          <p:grpSpPr>
            <a:xfrm>
              <a:off x="5441908" y="2075552"/>
              <a:ext cx="4478842" cy="797847"/>
              <a:chOff x="385558" y="3616569"/>
              <a:chExt cx="4478842" cy="797847"/>
            </a:xfrm>
          </p:grpSpPr>
          <p:sp>
            <p:nvSpPr>
              <p:cNvPr id="19" name="矩形 18">
                <a:extLst>
                  <a:ext uri="{FF2B5EF4-FFF2-40B4-BE49-F238E27FC236}">
                    <a16:creationId xmlns:a16="http://schemas.microsoft.com/office/drawing/2014/main" id="{2D67F870-FDAE-4FEF-9CB5-71F165E6EB07}"/>
                  </a:ext>
                </a:extLst>
              </p:cNvPr>
              <p:cNvSpPr/>
              <p:nvPr/>
            </p:nvSpPr>
            <p:spPr>
              <a:xfrm>
                <a:off x="385558" y="361656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产品名称</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7C8E72B5-BF62-46A7-AB6C-F1DAEFA912D2}"/>
                  </a:ext>
                </a:extLst>
              </p:cNvPr>
              <p:cNvSpPr/>
              <p:nvPr/>
            </p:nvSpPr>
            <p:spPr>
              <a:xfrm>
                <a:off x="832998" y="4013152"/>
                <a:ext cx="4031402" cy="401264"/>
              </a:xfrm>
              <a:prstGeom prst="rect">
                <a:avLst/>
              </a:prstGeom>
            </p:spPr>
            <p:txBody>
              <a:bodyPr wrap="square">
                <a:spAutoFit/>
              </a:bodyPr>
              <a:lstStyle/>
              <a:p>
                <a:pPr algn="just">
                  <a:lnSpc>
                    <a:spcPct val="120000"/>
                  </a:lnSpc>
                </a:pPr>
                <a:r>
                  <a:rPr lang="zh-CN" altLang="en-US" dirty="0">
                    <a:solidFill>
                      <a:srgbClr val="000000"/>
                    </a:solidFill>
                    <a:ea typeface="微软雅黑" panose="020B0503020204020204" pitchFamily="34" charset="-122"/>
                  </a:rPr>
                  <a:t>无碳小车</a:t>
                </a:r>
              </a:p>
            </p:txBody>
          </p:sp>
        </p:grpSp>
        <p:sp>
          <p:nvSpPr>
            <p:cNvPr id="18" name="矩形 17">
              <a:extLst>
                <a:ext uri="{FF2B5EF4-FFF2-40B4-BE49-F238E27FC236}">
                  <a16:creationId xmlns:a16="http://schemas.microsoft.com/office/drawing/2014/main" id="{DB60421B-6576-41C5-B672-B6388D112C6B}"/>
                </a:ext>
              </a:extLst>
            </p:cNvPr>
            <p:cNvSpPr/>
            <p:nvPr/>
          </p:nvSpPr>
          <p:spPr>
            <a:xfrm>
              <a:off x="5638235" y="2134637"/>
              <a:ext cx="172364" cy="1294363"/>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a:extLst>
              <a:ext uri="{FF2B5EF4-FFF2-40B4-BE49-F238E27FC236}">
                <a16:creationId xmlns:a16="http://schemas.microsoft.com/office/drawing/2014/main" id="{095041A8-A252-4286-BAE1-643FC2CAA720}"/>
              </a:ext>
            </a:extLst>
          </p:cNvPr>
          <p:cNvGrpSpPr/>
          <p:nvPr/>
        </p:nvGrpSpPr>
        <p:grpSpPr>
          <a:xfrm>
            <a:off x="1484758" y="4928651"/>
            <a:ext cx="4478843" cy="1353448"/>
            <a:chOff x="5441907" y="2075552"/>
            <a:chExt cx="4478843" cy="1353448"/>
          </a:xfrm>
        </p:grpSpPr>
        <p:grpSp>
          <p:nvGrpSpPr>
            <p:cNvPr id="22" name="组合 21">
              <a:extLst>
                <a:ext uri="{FF2B5EF4-FFF2-40B4-BE49-F238E27FC236}">
                  <a16:creationId xmlns:a16="http://schemas.microsoft.com/office/drawing/2014/main" id="{99D687AA-AAE4-45CA-8B72-7A2DEB7F40B6}"/>
                </a:ext>
              </a:extLst>
            </p:cNvPr>
            <p:cNvGrpSpPr/>
            <p:nvPr/>
          </p:nvGrpSpPr>
          <p:grpSpPr>
            <a:xfrm>
              <a:off x="5441907" y="2075552"/>
              <a:ext cx="4478843" cy="797847"/>
              <a:chOff x="385557" y="3616569"/>
              <a:chExt cx="4478843" cy="797847"/>
            </a:xfrm>
          </p:grpSpPr>
          <p:sp>
            <p:nvSpPr>
              <p:cNvPr id="24" name="矩形 23">
                <a:extLst>
                  <a:ext uri="{FF2B5EF4-FFF2-40B4-BE49-F238E27FC236}">
                    <a16:creationId xmlns:a16="http://schemas.microsoft.com/office/drawing/2014/main" id="{0E593EF2-2414-45C6-8ABD-2D70C0D96C78}"/>
                  </a:ext>
                </a:extLst>
              </p:cNvPr>
              <p:cNvSpPr/>
              <p:nvPr/>
            </p:nvSpPr>
            <p:spPr>
              <a:xfrm>
                <a:off x="385557" y="3616569"/>
                <a:ext cx="2568767"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材料及毛坯种类</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CA584CCF-F21E-4FAF-81D7-A4E2F7A3B76F}"/>
                  </a:ext>
                </a:extLst>
              </p:cNvPr>
              <p:cNvSpPr/>
              <p:nvPr/>
            </p:nvSpPr>
            <p:spPr>
              <a:xfrm>
                <a:off x="832998" y="4013152"/>
                <a:ext cx="4031402" cy="401264"/>
              </a:xfrm>
              <a:prstGeom prst="rect">
                <a:avLst/>
              </a:prstGeom>
            </p:spPr>
            <p:txBody>
              <a:bodyPr wrap="square">
                <a:spAutoFit/>
              </a:bodyPr>
              <a:lstStyle/>
              <a:p>
                <a:pPr algn="just">
                  <a:lnSpc>
                    <a:spcPct val="120000"/>
                  </a:lnSpc>
                </a:pPr>
                <a:r>
                  <a:rPr lang="zh-CN" altLang="en-US" dirty="0">
                    <a:solidFill>
                      <a:srgbClr val="000000"/>
                    </a:solidFill>
                    <a:ea typeface="微软雅黑" panose="020B0503020204020204" pitchFamily="34" charset="-122"/>
                  </a:rPr>
                  <a:t>铝合金棒料</a:t>
                </a:r>
              </a:p>
            </p:txBody>
          </p:sp>
        </p:grpSp>
        <p:sp>
          <p:nvSpPr>
            <p:cNvPr id="23" name="矩形 22">
              <a:extLst>
                <a:ext uri="{FF2B5EF4-FFF2-40B4-BE49-F238E27FC236}">
                  <a16:creationId xmlns:a16="http://schemas.microsoft.com/office/drawing/2014/main" id="{3F072AA8-A360-4A18-BB46-564DA4134751}"/>
                </a:ext>
              </a:extLst>
            </p:cNvPr>
            <p:cNvSpPr/>
            <p:nvPr/>
          </p:nvSpPr>
          <p:spPr>
            <a:xfrm>
              <a:off x="5638235" y="2134637"/>
              <a:ext cx="172364" cy="1294363"/>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a:extLst>
              <a:ext uri="{FF2B5EF4-FFF2-40B4-BE49-F238E27FC236}">
                <a16:creationId xmlns:a16="http://schemas.microsoft.com/office/drawing/2014/main" id="{1484A699-3EC0-427A-8CBB-AE0A67121704}"/>
              </a:ext>
            </a:extLst>
          </p:cNvPr>
          <p:cNvGrpSpPr/>
          <p:nvPr/>
        </p:nvGrpSpPr>
        <p:grpSpPr>
          <a:xfrm>
            <a:off x="6717550" y="3309935"/>
            <a:ext cx="4478842" cy="1353448"/>
            <a:chOff x="5441908" y="2075552"/>
            <a:chExt cx="4478842" cy="1353448"/>
          </a:xfrm>
        </p:grpSpPr>
        <p:grpSp>
          <p:nvGrpSpPr>
            <p:cNvPr id="28" name="组合 27">
              <a:extLst>
                <a:ext uri="{FF2B5EF4-FFF2-40B4-BE49-F238E27FC236}">
                  <a16:creationId xmlns:a16="http://schemas.microsoft.com/office/drawing/2014/main" id="{EDDAA815-6BB5-43E0-861A-152C1BC5914D}"/>
                </a:ext>
              </a:extLst>
            </p:cNvPr>
            <p:cNvGrpSpPr/>
            <p:nvPr/>
          </p:nvGrpSpPr>
          <p:grpSpPr>
            <a:xfrm>
              <a:off x="5441908" y="2075552"/>
              <a:ext cx="4478842" cy="797847"/>
              <a:chOff x="385558" y="3616569"/>
              <a:chExt cx="4478842" cy="797847"/>
            </a:xfrm>
          </p:grpSpPr>
          <p:sp>
            <p:nvSpPr>
              <p:cNvPr id="30" name="矩形 29">
                <a:extLst>
                  <a:ext uri="{FF2B5EF4-FFF2-40B4-BE49-F238E27FC236}">
                    <a16:creationId xmlns:a16="http://schemas.microsoft.com/office/drawing/2014/main" id="{4D0EC6B1-F627-4100-A171-71BDCCCD25CB}"/>
                  </a:ext>
                </a:extLst>
              </p:cNvPr>
              <p:cNvSpPr/>
              <p:nvPr/>
            </p:nvSpPr>
            <p:spPr>
              <a:xfrm>
                <a:off x="385558" y="361656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零件名称</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5521D6A1-E33E-4DD7-B32B-3F17745A1778}"/>
                  </a:ext>
                </a:extLst>
              </p:cNvPr>
              <p:cNvSpPr/>
              <p:nvPr/>
            </p:nvSpPr>
            <p:spPr>
              <a:xfrm>
                <a:off x="832998" y="4013152"/>
                <a:ext cx="4031402" cy="401264"/>
              </a:xfrm>
              <a:prstGeom prst="rect">
                <a:avLst/>
              </a:prstGeom>
            </p:spPr>
            <p:txBody>
              <a:bodyPr wrap="square">
                <a:spAutoFit/>
              </a:bodyPr>
              <a:lstStyle/>
              <a:p>
                <a:pPr algn="just">
                  <a:lnSpc>
                    <a:spcPct val="120000"/>
                  </a:lnSpc>
                </a:pPr>
                <a:r>
                  <a:rPr lang="zh-CN" altLang="en-US" dirty="0">
                    <a:solidFill>
                      <a:srgbClr val="000000"/>
                    </a:solidFill>
                    <a:ea typeface="微软雅黑" panose="020B0503020204020204" pitchFamily="34" charset="-122"/>
                  </a:rPr>
                  <a:t>后轮轴</a:t>
                </a:r>
              </a:p>
            </p:txBody>
          </p:sp>
        </p:grpSp>
        <p:sp>
          <p:nvSpPr>
            <p:cNvPr id="29" name="矩形 28">
              <a:extLst>
                <a:ext uri="{FF2B5EF4-FFF2-40B4-BE49-F238E27FC236}">
                  <a16:creationId xmlns:a16="http://schemas.microsoft.com/office/drawing/2014/main" id="{81EB738F-20B9-4816-9967-5A27FE1FA287}"/>
                </a:ext>
              </a:extLst>
            </p:cNvPr>
            <p:cNvSpPr/>
            <p:nvPr/>
          </p:nvSpPr>
          <p:spPr>
            <a:xfrm>
              <a:off x="5638235" y="2134637"/>
              <a:ext cx="172364" cy="1294363"/>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6C17942C-4377-4D6E-AE5B-DE3628722BE0}"/>
              </a:ext>
            </a:extLst>
          </p:cNvPr>
          <p:cNvGrpSpPr/>
          <p:nvPr/>
        </p:nvGrpSpPr>
        <p:grpSpPr>
          <a:xfrm>
            <a:off x="6720103" y="5059451"/>
            <a:ext cx="4478842" cy="1353448"/>
            <a:chOff x="5441908" y="2075552"/>
            <a:chExt cx="4478842" cy="1353448"/>
          </a:xfrm>
        </p:grpSpPr>
        <p:grpSp>
          <p:nvGrpSpPr>
            <p:cNvPr id="33" name="组合 32">
              <a:extLst>
                <a:ext uri="{FF2B5EF4-FFF2-40B4-BE49-F238E27FC236}">
                  <a16:creationId xmlns:a16="http://schemas.microsoft.com/office/drawing/2014/main" id="{FF53E25E-9EE0-41D6-BA0D-7939C61C6FAE}"/>
                </a:ext>
              </a:extLst>
            </p:cNvPr>
            <p:cNvGrpSpPr/>
            <p:nvPr/>
          </p:nvGrpSpPr>
          <p:grpSpPr>
            <a:xfrm>
              <a:off x="5441908" y="2075552"/>
              <a:ext cx="4478842" cy="1131528"/>
              <a:chOff x="385558" y="3616569"/>
              <a:chExt cx="4478842" cy="1131528"/>
            </a:xfrm>
          </p:grpSpPr>
          <p:sp>
            <p:nvSpPr>
              <p:cNvPr id="35" name="矩形 34">
                <a:extLst>
                  <a:ext uri="{FF2B5EF4-FFF2-40B4-BE49-F238E27FC236}">
                    <a16:creationId xmlns:a16="http://schemas.microsoft.com/office/drawing/2014/main" id="{5ACEEEE9-272E-42A6-A44F-BE90928E8C4A}"/>
                  </a:ext>
                </a:extLst>
              </p:cNvPr>
              <p:cNvSpPr/>
              <p:nvPr/>
            </p:nvSpPr>
            <p:spPr>
              <a:xfrm>
                <a:off x="385558" y="3616569"/>
                <a:ext cx="3171760"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毛坯外形尺寸及数量</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A0AEFAB1-39BF-4321-BF85-4E23825F06C8}"/>
                  </a:ext>
                </a:extLst>
              </p:cNvPr>
              <p:cNvSpPr/>
              <p:nvPr/>
            </p:nvSpPr>
            <p:spPr>
              <a:xfrm>
                <a:off x="832998" y="4013152"/>
                <a:ext cx="4031402" cy="734945"/>
              </a:xfrm>
              <a:prstGeom prst="rect">
                <a:avLst/>
              </a:prstGeom>
            </p:spPr>
            <p:txBody>
              <a:bodyPr wrap="square">
                <a:spAutoFit/>
              </a:bodyPr>
              <a:lstStyle/>
              <a:p>
                <a:pPr algn="just">
                  <a:lnSpc>
                    <a:spcPct val="120000"/>
                  </a:lnSpc>
                </a:pPr>
                <a:r>
                  <a:rPr lang="zh-CN" altLang="zh-CN" sz="1800" dirty="0">
                    <a:solidFill>
                      <a:srgbClr val="000000"/>
                    </a:solidFill>
                    <a:effectLst/>
                    <a:ea typeface="微软雅黑" panose="020B0503020204020204" pitchFamily="34" charset="-122"/>
                    <a:cs typeface="微软雅黑" panose="020B0503020204020204" pitchFamily="34" charset="-122"/>
                  </a:rPr>
                  <a:t>Φ</a:t>
                </a:r>
                <a:r>
                  <a:rPr lang="en-US" altLang="zh-CN" dirty="0">
                    <a:solidFill>
                      <a:srgbClr val="000000"/>
                    </a:solidFill>
                    <a:ea typeface="微软雅黑" panose="020B0503020204020204" pitchFamily="34" charset="-122"/>
                  </a:rPr>
                  <a:t>10×130</a:t>
                </a:r>
              </a:p>
              <a:p>
                <a:pPr algn="just">
                  <a:lnSpc>
                    <a:spcPct val="120000"/>
                  </a:lnSpc>
                </a:pPr>
                <a:r>
                  <a:rPr lang="en-US" altLang="zh-CN" dirty="0">
                    <a:solidFill>
                      <a:srgbClr val="000000"/>
                    </a:solidFill>
                    <a:ea typeface="微软雅黑" panose="020B0503020204020204" pitchFamily="34" charset="-122"/>
                  </a:rPr>
                  <a:t>1</a:t>
                </a:r>
                <a:endParaRPr lang="zh-CN" altLang="en-US" dirty="0">
                  <a:solidFill>
                    <a:srgbClr val="000000"/>
                  </a:solidFill>
                  <a:ea typeface="微软雅黑" panose="020B0503020204020204" pitchFamily="34" charset="-122"/>
                </a:endParaRPr>
              </a:p>
            </p:txBody>
          </p:sp>
        </p:grpSp>
        <p:sp>
          <p:nvSpPr>
            <p:cNvPr id="34" name="矩形 33">
              <a:extLst>
                <a:ext uri="{FF2B5EF4-FFF2-40B4-BE49-F238E27FC236}">
                  <a16:creationId xmlns:a16="http://schemas.microsoft.com/office/drawing/2014/main" id="{53B33473-F48A-4390-B4DC-0B99110BB14B}"/>
                </a:ext>
              </a:extLst>
            </p:cNvPr>
            <p:cNvSpPr/>
            <p:nvPr/>
          </p:nvSpPr>
          <p:spPr>
            <a:xfrm>
              <a:off x="5638235" y="2134637"/>
              <a:ext cx="172364" cy="1294363"/>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a16="http://schemas.microsoft.com/office/drawing/2014/main" id="{0B3E4FD5-D3CD-4645-BF03-BC6AB83B9095}"/>
              </a:ext>
            </a:extLst>
          </p:cNvPr>
          <p:cNvPicPr>
            <a:picLocks noChangeAspect="1"/>
          </p:cNvPicPr>
          <p:nvPr/>
        </p:nvPicPr>
        <p:blipFill>
          <a:blip r:embed="rId3"/>
          <a:stretch>
            <a:fillRect/>
          </a:stretch>
        </p:blipFill>
        <p:spPr>
          <a:xfrm>
            <a:off x="930235" y="1261306"/>
            <a:ext cx="10158340" cy="1752752"/>
          </a:xfrm>
          <a:prstGeom prst="rect">
            <a:avLst/>
          </a:prstGeom>
        </p:spPr>
      </p:pic>
    </p:spTree>
    <p:extLst>
      <p:ext uri="{BB962C8B-B14F-4D97-AF65-F5344CB8AC3E}">
        <p14:creationId xmlns:p14="http://schemas.microsoft.com/office/powerpoint/2010/main" val="973969383"/>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754CFB2-AEEA-4B2C-8F39-BB8ACEB79E96}"/>
              </a:ext>
            </a:extLst>
          </p:cNvPr>
          <p:cNvGrpSpPr/>
          <p:nvPr/>
        </p:nvGrpSpPr>
        <p:grpSpPr>
          <a:xfrm>
            <a:off x="562611" y="580509"/>
            <a:ext cx="1009408" cy="501038"/>
            <a:chOff x="680598" y="541180"/>
            <a:chExt cx="1009408" cy="501038"/>
          </a:xfrm>
        </p:grpSpPr>
        <p:sp>
          <p:nvSpPr>
            <p:cNvPr id="3" name="矩形 2">
              <a:extLst>
                <a:ext uri="{FF2B5EF4-FFF2-40B4-BE49-F238E27FC236}">
                  <a16:creationId xmlns:a16="http://schemas.microsoft.com/office/drawing/2014/main" id="{2CA686A0-BB5F-4B2D-BE43-7B7C6BC74E0C}"/>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07FFB45C-D06E-4589-8538-F53B48EC4923}"/>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2B90931-86E1-4EFC-AE5E-9D057B9A1B07}"/>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9A49D8B-DB5D-43BD-9921-6C11444A38D3}"/>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CD0F64B4-C00F-49D0-8E86-712ABF49EDEF}"/>
              </a:ext>
            </a:extLst>
          </p:cNvPr>
          <p:cNvSpPr txBox="1"/>
          <p:nvPr/>
        </p:nvSpPr>
        <p:spPr>
          <a:xfrm>
            <a:off x="1687832" y="551418"/>
            <a:ext cx="2127083" cy="52322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工艺卡详解</a:t>
            </a:r>
          </a:p>
        </p:txBody>
      </p:sp>
      <p:sp>
        <p:nvSpPr>
          <p:cNvPr id="8" name="矩形 7">
            <a:extLst>
              <a:ext uri="{FF2B5EF4-FFF2-40B4-BE49-F238E27FC236}">
                <a16:creationId xmlns:a16="http://schemas.microsoft.com/office/drawing/2014/main" id="{03CFC4D0-38DE-4E99-83CD-7406D8B31654}"/>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DF14D35-A71B-4AE9-B070-0C9CBCDDE1FA}"/>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7D72799B-7DA7-41CA-9E13-E5506985ED78}"/>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FD6551E-1AD8-4853-AC12-E7486DEFF56B}"/>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a16="http://schemas.microsoft.com/office/drawing/2014/main" id="{1484A699-3EC0-427A-8CBB-AE0A67121704}"/>
              </a:ext>
            </a:extLst>
          </p:cNvPr>
          <p:cNvGrpSpPr/>
          <p:nvPr/>
        </p:nvGrpSpPr>
        <p:grpSpPr>
          <a:xfrm>
            <a:off x="6385404" y="3313988"/>
            <a:ext cx="4478842" cy="1353448"/>
            <a:chOff x="5441908" y="2075552"/>
            <a:chExt cx="4478842" cy="1353448"/>
          </a:xfrm>
        </p:grpSpPr>
        <p:grpSp>
          <p:nvGrpSpPr>
            <p:cNvPr id="28" name="组合 27">
              <a:extLst>
                <a:ext uri="{FF2B5EF4-FFF2-40B4-BE49-F238E27FC236}">
                  <a16:creationId xmlns:a16="http://schemas.microsoft.com/office/drawing/2014/main" id="{EDDAA815-6BB5-43E0-861A-152C1BC5914D}"/>
                </a:ext>
              </a:extLst>
            </p:cNvPr>
            <p:cNvGrpSpPr/>
            <p:nvPr/>
          </p:nvGrpSpPr>
          <p:grpSpPr>
            <a:xfrm>
              <a:off x="5441908" y="2075552"/>
              <a:ext cx="4478842" cy="691728"/>
              <a:chOff x="385558" y="3616569"/>
              <a:chExt cx="4478842" cy="691728"/>
            </a:xfrm>
          </p:grpSpPr>
          <p:sp>
            <p:nvSpPr>
              <p:cNvPr id="30" name="矩形 29">
                <a:extLst>
                  <a:ext uri="{FF2B5EF4-FFF2-40B4-BE49-F238E27FC236}">
                    <a16:creationId xmlns:a16="http://schemas.microsoft.com/office/drawing/2014/main" id="{4D0EC6B1-F627-4100-A171-71BDCCCD25CB}"/>
                  </a:ext>
                </a:extLst>
              </p:cNvPr>
              <p:cNvSpPr/>
              <p:nvPr/>
            </p:nvSpPr>
            <p:spPr>
              <a:xfrm>
                <a:off x="385558" y="361656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下料</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5521D6A1-E33E-4DD7-B32B-3F17745A1778}"/>
                  </a:ext>
                </a:extLst>
              </p:cNvPr>
              <p:cNvSpPr/>
              <p:nvPr/>
            </p:nvSpPr>
            <p:spPr>
              <a:xfrm>
                <a:off x="832998" y="4013152"/>
                <a:ext cx="4031402" cy="295145"/>
              </a:xfrm>
              <a:prstGeom prst="rect">
                <a:avLst/>
              </a:prstGeom>
            </p:spPr>
            <p:txBody>
              <a:bodyPr wrap="square">
                <a:spAutoFit/>
              </a:bodyPr>
              <a:lstStyle/>
              <a:p>
                <a:pPr algn="just">
                  <a:lnSpc>
                    <a:spcPct val="120000"/>
                  </a:lnSpc>
                </a:pPr>
                <a:r>
                  <a:rPr lang="zh-CN" altLang="en-US" sz="1200" spc="300" dirty="0">
                    <a:solidFill>
                      <a:srgbClr val="30333F"/>
                    </a:solidFill>
                    <a:latin typeface="微软雅黑" panose="020B0503020204020204" pitchFamily="34" charset="-122"/>
                    <a:ea typeface="微软雅黑" panose="020B0503020204020204" pitchFamily="34" charset="-122"/>
                  </a:rPr>
                  <a:t>内容、车间、工段、工艺装备等</a:t>
                </a:r>
              </a:p>
            </p:txBody>
          </p:sp>
        </p:grpSp>
        <p:sp>
          <p:nvSpPr>
            <p:cNvPr id="29" name="矩形 28">
              <a:extLst>
                <a:ext uri="{FF2B5EF4-FFF2-40B4-BE49-F238E27FC236}">
                  <a16:creationId xmlns:a16="http://schemas.microsoft.com/office/drawing/2014/main" id="{81EB738F-20B9-4816-9967-5A27FE1FA287}"/>
                </a:ext>
              </a:extLst>
            </p:cNvPr>
            <p:cNvSpPr/>
            <p:nvPr/>
          </p:nvSpPr>
          <p:spPr>
            <a:xfrm>
              <a:off x="5638235" y="2134637"/>
              <a:ext cx="172364" cy="1294363"/>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6C17942C-4377-4D6E-AE5B-DE3628722BE0}"/>
              </a:ext>
            </a:extLst>
          </p:cNvPr>
          <p:cNvGrpSpPr/>
          <p:nvPr/>
        </p:nvGrpSpPr>
        <p:grpSpPr>
          <a:xfrm>
            <a:off x="6387957" y="5063504"/>
            <a:ext cx="4478842" cy="1353448"/>
            <a:chOff x="5441908" y="2075552"/>
            <a:chExt cx="4478842" cy="1353448"/>
          </a:xfrm>
        </p:grpSpPr>
        <p:grpSp>
          <p:nvGrpSpPr>
            <p:cNvPr id="33" name="组合 32">
              <a:extLst>
                <a:ext uri="{FF2B5EF4-FFF2-40B4-BE49-F238E27FC236}">
                  <a16:creationId xmlns:a16="http://schemas.microsoft.com/office/drawing/2014/main" id="{FF53E25E-9EE0-41D6-BA0D-7939C61C6FAE}"/>
                </a:ext>
              </a:extLst>
            </p:cNvPr>
            <p:cNvGrpSpPr/>
            <p:nvPr/>
          </p:nvGrpSpPr>
          <p:grpSpPr>
            <a:xfrm>
              <a:off x="5441908" y="2075552"/>
              <a:ext cx="4478842" cy="913328"/>
              <a:chOff x="385558" y="3616569"/>
              <a:chExt cx="4478842" cy="913328"/>
            </a:xfrm>
          </p:grpSpPr>
          <p:sp>
            <p:nvSpPr>
              <p:cNvPr id="35" name="矩形 34">
                <a:extLst>
                  <a:ext uri="{FF2B5EF4-FFF2-40B4-BE49-F238E27FC236}">
                    <a16:creationId xmlns:a16="http://schemas.microsoft.com/office/drawing/2014/main" id="{5ACEEEE9-272E-42A6-A44F-BE90928E8C4A}"/>
                  </a:ext>
                </a:extLst>
              </p:cNvPr>
              <p:cNvSpPr/>
              <p:nvPr/>
            </p:nvSpPr>
            <p:spPr>
              <a:xfrm>
                <a:off x="385558" y="361656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粗车</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A0AEFAB1-39BF-4321-BF85-4E23825F06C8}"/>
                  </a:ext>
                </a:extLst>
              </p:cNvPr>
              <p:cNvSpPr/>
              <p:nvPr/>
            </p:nvSpPr>
            <p:spPr>
              <a:xfrm>
                <a:off x="832998" y="4013152"/>
                <a:ext cx="4031402" cy="516745"/>
              </a:xfrm>
              <a:prstGeom prst="rect">
                <a:avLst/>
              </a:prstGeom>
            </p:spPr>
            <p:txBody>
              <a:bodyPr wrap="square">
                <a:spAutoFit/>
              </a:bodyPr>
              <a:lstStyle/>
              <a:p>
                <a:pPr algn="just">
                  <a:lnSpc>
                    <a:spcPct val="120000"/>
                  </a:lnSpc>
                </a:pPr>
                <a:r>
                  <a:rPr lang="zh-CN" altLang="en-US" sz="1200" spc="300" dirty="0">
                    <a:solidFill>
                      <a:srgbClr val="30333F"/>
                    </a:solidFill>
                    <a:latin typeface="微软雅黑" panose="020B0503020204020204" pitchFamily="34" charset="-122"/>
                    <a:ea typeface="微软雅黑" panose="020B0503020204020204" pitchFamily="34" charset="-122"/>
                  </a:rPr>
                  <a:t>内容、车间、工段、工艺设备等</a:t>
                </a:r>
                <a:endParaRPr lang="en-US" altLang="zh-CN" sz="1200" spc="3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lang="zh-CN" altLang="en-US" sz="1200" spc="300" dirty="0">
                    <a:solidFill>
                      <a:srgbClr val="30333F"/>
                    </a:solidFill>
                    <a:latin typeface="微软雅黑" panose="020B0503020204020204" pitchFamily="34" charset="-122"/>
                    <a:ea typeface="微软雅黑" panose="020B0503020204020204" pitchFamily="34" charset="-122"/>
                  </a:rPr>
                  <a:t>（加工顺序、车刀作用）</a:t>
                </a:r>
              </a:p>
            </p:txBody>
          </p:sp>
        </p:grpSp>
        <p:sp>
          <p:nvSpPr>
            <p:cNvPr id="34" name="矩形 33">
              <a:extLst>
                <a:ext uri="{FF2B5EF4-FFF2-40B4-BE49-F238E27FC236}">
                  <a16:creationId xmlns:a16="http://schemas.microsoft.com/office/drawing/2014/main" id="{53B33473-F48A-4390-B4DC-0B99110BB14B}"/>
                </a:ext>
              </a:extLst>
            </p:cNvPr>
            <p:cNvSpPr/>
            <p:nvPr/>
          </p:nvSpPr>
          <p:spPr>
            <a:xfrm>
              <a:off x="5638235" y="2134637"/>
              <a:ext cx="172364" cy="1294363"/>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a16="http://schemas.microsoft.com/office/drawing/2014/main" id="{E8FFC824-E50B-457C-A1E1-87FCCC31231A}"/>
              </a:ext>
            </a:extLst>
          </p:cNvPr>
          <p:cNvPicPr>
            <a:picLocks noChangeAspect="1"/>
          </p:cNvPicPr>
          <p:nvPr/>
        </p:nvPicPr>
        <p:blipFill>
          <a:blip r:embed="rId3"/>
          <a:stretch>
            <a:fillRect/>
          </a:stretch>
        </p:blipFill>
        <p:spPr>
          <a:xfrm>
            <a:off x="834320" y="1384990"/>
            <a:ext cx="10150720" cy="1737511"/>
          </a:xfrm>
          <a:prstGeom prst="rect">
            <a:avLst/>
          </a:prstGeom>
        </p:spPr>
      </p:pic>
      <p:pic>
        <p:nvPicPr>
          <p:cNvPr id="13" name="图片 12">
            <a:extLst>
              <a:ext uri="{FF2B5EF4-FFF2-40B4-BE49-F238E27FC236}">
                <a16:creationId xmlns:a16="http://schemas.microsoft.com/office/drawing/2014/main" id="{1569EA76-B129-42DC-ADB0-568A134074BD}"/>
              </a:ext>
            </a:extLst>
          </p:cNvPr>
          <p:cNvPicPr>
            <a:picLocks noChangeAspect="1"/>
          </p:cNvPicPr>
          <p:nvPr/>
        </p:nvPicPr>
        <p:blipFill rotWithShape="1">
          <a:blip r:embed="rId4">
            <a:extLst>
              <a:ext uri="{28A0092B-C50C-407E-A947-70E740481C1C}">
                <a14:useLocalDpi xmlns:a14="http://schemas.microsoft.com/office/drawing/2010/main" val="0"/>
              </a:ext>
            </a:extLst>
          </a:blip>
          <a:srcRect l="11563" t="10024" r="20371" b="45123"/>
          <a:stretch/>
        </p:blipFill>
        <p:spPr>
          <a:xfrm>
            <a:off x="533898" y="3432853"/>
            <a:ext cx="5949669" cy="2740615"/>
          </a:xfrm>
          <a:prstGeom prst="rect">
            <a:avLst/>
          </a:prstGeom>
        </p:spPr>
      </p:pic>
    </p:spTree>
    <p:extLst>
      <p:ext uri="{BB962C8B-B14F-4D97-AF65-F5344CB8AC3E}">
        <p14:creationId xmlns:p14="http://schemas.microsoft.com/office/powerpoint/2010/main" val="1158614363"/>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754CFB2-AEEA-4B2C-8F39-BB8ACEB79E96}"/>
              </a:ext>
            </a:extLst>
          </p:cNvPr>
          <p:cNvGrpSpPr/>
          <p:nvPr/>
        </p:nvGrpSpPr>
        <p:grpSpPr>
          <a:xfrm>
            <a:off x="562611" y="580509"/>
            <a:ext cx="1009408" cy="501038"/>
            <a:chOff x="680598" y="541180"/>
            <a:chExt cx="1009408" cy="501038"/>
          </a:xfrm>
        </p:grpSpPr>
        <p:sp>
          <p:nvSpPr>
            <p:cNvPr id="3" name="矩形 2">
              <a:extLst>
                <a:ext uri="{FF2B5EF4-FFF2-40B4-BE49-F238E27FC236}">
                  <a16:creationId xmlns:a16="http://schemas.microsoft.com/office/drawing/2014/main" id="{2CA686A0-BB5F-4B2D-BE43-7B7C6BC74E0C}"/>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07FFB45C-D06E-4589-8538-F53B48EC4923}"/>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2B90931-86E1-4EFC-AE5E-9D057B9A1B07}"/>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9A49D8B-DB5D-43BD-9921-6C11444A38D3}"/>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CD0F64B4-C00F-49D0-8E86-712ABF49EDEF}"/>
              </a:ext>
            </a:extLst>
          </p:cNvPr>
          <p:cNvSpPr txBox="1"/>
          <p:nvPr/>
        </p:nvSpPr>
        <p:spPr>
          <a:xfrm>
            <a:off x="1687832" y="551418"/>
            <a:ext cx="2127083" cy="52322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工艺卡详解</a:t>
            </a:r>
          </a:p>
        </p:txBody>
      </p:sp>
      <p:sp>
        <p:nvSpPr>
          <p:cNvPr id="8" name="矩形 7">
            <a:extLst>
              <a:ext uri="{FF2B5EF4-FFF2-40B4-BE49-F238E27FC236}">
                <a16:creationId xmlns:a16="http://schemas.microsoft.com/office/drawing/2014/main" id="{03CFC4D0-38DE-4E99-83CD-7406D8B31654}"/>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DF14D35-A71B-4AE9-B070-0C9CBCDDE1FA}"/>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7D72799B-7DA7-41CA-9E13-E5506985ED78}"/>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FD6551E-1AD8-4853-AC12-E7486DEFF56B}"/>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a16="http://schemas.microsoft.com/office/drawing/2014/main" id="{1484A699-3EC0-427A-8CBB-AE0A67121704}"/>
              </a:ext>
            </a:extLst>
          </p:cNvPr>
          <p:cNvGrpSpPr/>
          <p:nvPr/>
        </p:nvGrpSpPr>
        <p:grpSpPr>
          <a:xfrm>
            <a:off x="6420735" y="3290208"/>
            <a:ext cx="4478842" cy="1353448"/>
            <a:chOff x="5441908" y="2075552"/>
            <a:chExt cx="4478842" cy="1353448"/>
          </a:xfrm>
        </p:grpSpPr>
        <p:grpSp>
          <p:nvGrpSpPr>
            <p:cNvPr id="28" name="组合 27">
              <a:extLst>
                <a:ext uri="{FF2B5EF4-FFF2-40B4-BE49-F238E27FC236}">
                  <a16:creationId xmlns:a16="http://schemas.microsoft.com/office/drawing/2014/main" id="{EDDAA815-6BB5-43E0-861A-152C1BC5914D}"/>
                </a:ext>
              </a:extLst>
            </p:cNvPr>
            <p:cNvGrpSpPr/>
            <p:nvPr/>
          </p:nvGrpSpPr>
          <p:grpSpPr>
            <a:xfrm>
              <a:off x="5441908" y="2075552"/>
              <a:ext cx="4478842" cy="691728"/>
              <a:chOff x="385558" y="3616569"/>
              <a:chExt cx="4478842" cy="691728"/>
            </a:xfrm>
          </p:grpSpPr>
          <p:sp>
            <p:nvSpPr>
              <p:cNvPr id="30" name="矩形 29">
                <a:extLst>
                  <a:ext uri="{FF2B5EF4-FFF2-40B4-BE49-F238E27FC236}">
                    <a16:creationId xmlns:a16="http://schemas.microsoft.com/office/drawing/2014/main" id="{4D0EC6B1-F627-4100-A171-71BDCCCD25CB}"/>
                  </a:ext>
                </a:extLst>
              </p:cNvPr>
              <p:cNvSpPr/>
              <p:nvPr/>
            </p:nvSpPr>
            <p:spPr>
              <a:xfrm>
                <a:off x="385558" y="361656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精车</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5521D6A1-E33E-4DD7-B32B-3F17745A1778}"/>
                  </a:ext>
                </a:extLst>
              </p:cNvPr>
              <p:cNvSpPr/>
              <p:nvPr/>
            </p:nvSpPr>
            <p:spPr>
              <a:xfrm>
                <a:off x="832998" y="4013152"/>
                <a:ext cx="4031402" cy="295145"/>
              </a:xfrm>
              <a:prstGeom prst="rect">
                <a:avLst/>
              </a:prstGeom>
            </p:spPr>
            <p:txBody>
              <a:bodyPr wrap="square">
                <a:spAutoFit/>
              </a:bodyPr>
              <a:lstStyle/>
              <a:p>
                <a:pPr algn="just">
                  <a:lnSpc>
                    <a:spcPct val="120000"/>
                  </a:lnSpc>
                </a:pPr>
                <a:r>
                  <a:rPr lang="zh-CN" altLang="en-US" sz="1200" spc="300" dirty="0">
                    <a:solidFill>
                      <a:srgbClr val="30333F"/>
                    </a:solidFill>
                    <a:latin typeface="微软雅黑" panose="020B0503020204020204" pitchFamily="34" charset="-122"/>
                    <a:ea typeface="微软雅黑" panose="020B0503020204020204" pitchFamily="34" charset="-122"/>
                  </a:rPr>
                  <a:t>内容、车间、工段、工艺装备等</a:t>
                </a:r>
              </a:p>
            </p:txBody>
          </p:sp>
        </p:grpSp>
        <p:sp>
          <p:nvSpPr>
            <p:cNvPr id="29" name="矩形 28">
              <a:extLst>
                <a:ext uri="{FF2B5EF4-FFF2-40B4-BE49-F238E27FC236}">
                  <a16:creationId xmlns:a16="http://schemas.microsoft.com/office/drawing/2014/main" id="{81EB738F-20B9-4816-9967-5A27FE1FA287}"/>
                </a:ext>
              </a:extLst>
            </p:cNvPr>
            <p:cNvSpPr/>
            <p:nvPr/>
          </p:nvSpPr>
          <p:spPr>
            <a:xfrm>
              <a:off x="5638235" y="2134637"/>
              <a:ext cx="172364" cy="1294363"/>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6C17942C-4377-4D6E-AE5B-DE3628722BE0}"/>
              </a:ext>
            </a:extLst>
          </p:cNvPr>
          <p:cNvGrpSpPr/>
          <p:nvPr/>
        </p:nvGrpSpPr>
        <p:grpSpPr>
          <a:xfrm>
            <a:off x="6423288" y="5039724"/>
            <a:ext cx="4478842" cy="1353448"/>
            <a:chOff x="5441908" y="2075552"/>
            <a:chExt cx="4478842" cy="1353448"/>
          </a:xfrm>
        </p:grpSpPr>
        <p:grpSp>
          <p:nvGrpSpPr>
            <p:cNvPr id="33" name="组合 32">
              <a:extLst>
                <a:ext uri="{FF2B5EF4-FFF2-40B4-BE49-F238E27FC236}">
                  <a16:creationId xmlns:a16="http://schemas.microsoft.com/office/drawing/2014/main" id="{FF53E25E-9EE0-41D6-BA0D-7939C61C6FAE}"/>
                </a:ext>
              </a:extLst>
            </p:cNvPr>
            <p:cNvGrpSpPr/>
            <p:nvPr/>
          </p:nvGrpSpPr>
          <p:grpSpPr>
            <a:xfrm>
              <a:off x="5441908" y="2075552"/>
              <a:ext cx="4478842" cy="691728"/>
              <a:chOff x="385558" y="3616569"/>
              <a:chExt cx="4478842" cy="691728"/>
            </a:xfrm>
          </p:grpSpPr>
          <p:sp>
            <p:nvSpPr>
              <p:cNvPr id="35" name="矩形 34">
                <a:extLst>
                  <a:ext uri="{FF2B5EF4-FFF2-40B4-BE49-F238E27FC236}">
                    <a16:creationId xmlns:a16="http://schemas.microsoft.com/office/drawing/2014/main" id="{5ACEEEE9-272E-42A6-A44F-BE90928E8C4A}"/>
                  </a:ext>
                </a:extLst>
              </p:cNvPr>
              <p:cNvSpPr/>
              <p:nvPr/>
            </p:nvSpPr>
            <p:spPr>
              <a:xfrm>
                <a:off x="385558" y="361656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攻丝</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A0AEFAB1-39BF-4321-BF85-4E23825F06C8}"/>
                  </a:ext>
                </a:extLst>
              </p:cNvPr>
              <p:cNvSpPr/>
              <p:nvPr/>
            </p:nvSpPr>
            <p:spPr>
              <a:xfrm>
                <a:off x="832998" y="4013152"/>
                <a:ext cx="4031402" cy="295145"/>
              </a:xfrm>
              <a:prstGeom prst="rect">
                <a:avLst/>
              </a:prstGeom>
            </p:spPr>
            <p:txBody>
              <a:bodyPr wrap="square">
                <a:spAutoFit/>
              </a:bodyPr>
              <a:lstStyle/>
              <a:p>
                <a:pPr algn="just">
                  <a:lnSpc>
                    <a:spcPct val="120000"/>
                  </a:lnSpc>
                </a:pPr>
                <a:r>
                  <a:rPr lang="zh-CN" altLang="en-US" sz="1200" spc="300" dirty="0">
                    <a:solidFill>
                      <a:srgbClr val="30333F"/>
                    </a:solidFill>
                    <a:latin typeface="微软雅黑" panose="020B0503020204020204" pitchFamily="34" charset="-122"/>
                    <a:ea typeface="微软雅黑" panose="020B0503020204020204" pitchFamily="34" charset="-122"/>
                  </a:rPr>
                  <a:t>内容、车间、工段、工艺装备等</a:t>
                </a:r>
              </a:p>
            </p:txBody>
          </p:sp>
        </p:grpSp>
        <p:sp>
          <p:nvSpPr>
            <p:cNvPr id="34" name="矩形 33">
              <a:extLst>
                <a:ext uri="{FF2B5EF4-FFF2-40B4-BE49-F238E27FC236}">
                  <a16:creationId xmlns:a16="http://schemas.microsoft.com/office/drawing/2014/main" id="{53B33473-F48A-4390-B4DC-0B99110BB14B}"/>
                </a:ext>
              </a:extLst>
            </p:cNvPr>
            <p:cNvSpPr/>
            <p:nvPr/>
          </p:nvSpPr>
          <p:spPr>
            <a:xfrm>
              <a:off x="5638235" y="2134637"/>
              <a:ext cx="172364" cy="1294363"/>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a16="http://schemas.microsoft.com/office/drawing/2014/main" id="{197233A9-7E1B-4C1E-A883-3F02E882D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98" y="3290208"/>
            <a:ext cx="5650584" cy="3122691"/>
          </a:xfrm>
          <a:prstGeom prst="rect">
            <a:avLst/>
          </a:prstGeom>
        </p:spPr>
      </p:pic>
      <p:pic>
        <p:nvPicPr>
          <p:cNvPr id="12" name="图片 11">
            <a:extLst>
              <a:ext uri="{FF2B5EF4-FFF2-40B4-BE49-F238E27FC236}">
                <a16:creationId xmlns:a16="http://schemas.microsoft.com/office/drawing/2014/main" id="{15DC667B-BEA6-4BDA-9B97-420765FBB407}"/>
              </a:ext>
            </a:extLst>
          </p:cNvPr>
          <p:cNvPicPr>
            <a:picLocks noChangeAspect="1"/>
          </p:cNvPicPr>
          <p:nvPr/>
        </p:nvPicPr>
        <p:blipFill>
          <a:blip r:embed="rId4"/>
          <a:stretch>
            <a:fillRect/>
          </a:stretch>
        </p:blipFill>
        <p:spPr>
          <a:xfrm>
            <a:off x="832998" y="1435319"/>
            <a:ext cx="10143099" cy="1325995"/>
          </a:xfrm>
          <a:prstGeom prst="rect">
            <a:avLst/>
          </a:prstGeom>
        </p:spPr>
      </p:pic>
    </p:spTree>
    <p:extLst>
      <p:ext uri="{BB962C8B-B14F-4D97-AF65-F5344CB8AC3E}">
        <p14:creationId xmlns:p14="http://schemas.microsoft.com/office/powerpoint/2010/main" val="3014340038"/>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754CFB2-AEEA-4B2C-8F39-BB8ACEB79E96}"/>
              </a:ext>
            </a:extLst>
          </p:cNvPr>
          <p:cNvGrpSpPr/>
          <p:nvPr/>
        </p:nvGrpSpPr>
        <p:grpSpPr>
          <a:xfrm>
            <a:off x="562611" y="580509"/>
            <a:ext cx="1009408" cy="501038"/>
            <a:chOff x="680598" y="541180"/>
            <a:chExt cx="1009408" cy="501038"/>
          </a:xfrm>
        </p:grpSpPr>
        <p:sp>
          <p:nvSpPr>
            <p:cNvPr id="3" name="矩形 2">
              <a:extLst>
                <a:ext uri="{FF2B5EF4-FFF2-40B4-BE49-F238E27FC236}">
                  <a16:creationId xmlns:a16="http://schemas.microsoft.com/office/drawing/2014/main" id="{2CA686A0-BB5F-4B2D-BE43-7B7C6BC74E0C}"/>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07FFB45C-D06E-4589-8538-F53B48EC4923}"/>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2B90931-86E1-4EFC-AE5E-9D057B9A1B07}"/>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9A49D8B-DB5D-43BD-9921-6C11444A38D3}"/>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CD0F64B4-C00F-49D0-8E86-712ABF49EDEF}"/>
              </a:ext>
            </a:extLst>
          </p:cNvPr>
          <p:cNvSpPr txBox="1"/>
          <p:nvPr/>
        </p:nvSpPr>
        <p:spPr>
          <a:xfrm>
            <a:off x="1687832" y="551418"/>
            <a:ext cx="2127083" cy="52322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工艺卡详解</a:t>
            </a:r>
          </a:p>
        </p:txBody>
      </p:sp>
      <p:sp>
        <p:nvSpPr>
          <p:cNvPr id="8" name="矩形 7">
            <a:extLst>
              <a:ext uri="{FF2B5EF4-FFF2-40B4-BE49-F238E27FC236}">
                <a16:creationId xmlns:a16="http://schemas.microsoft.com/office/drawing/2014/main" id="{03CFC4D0-38DE-4E99-83CD-7406D8B31654}"/>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DF14D35-A71B-4AE9-B070-0C9CBCDDE1FA}"/>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7D72799B-7DA7-41CA-9E13-E5506985ED78}"/>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FD6551E-1AD8-4853-AC12-E7486DEFF56B}"/>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81EB738F-20B9-4816-9967-5A27FE1FA287}"/>
              </a:ext>
            </a:extLst>
          </p:cNvPr>
          <p:cNvSpPr/>
          <p:nvPr/>
        </p:nvSpPr>
        <p:spPr>
          <a:xfrm>
            <a:off x="7287268" y="3403479"/>
            <a:ext cx="172364" cy="1294363"/>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6C17942C-4377-4D6E-AE5B-DE3628722BE0}"/>
              </a:ext>
            </a:extLst>
          </p:cNvPr>
          <p:cNvGrpSpPr/>
          <p:nvPr/>
        </p:nvGrpSpPr>
        <p:grpSpPr>
          <a:xfrm>
            <a:off x="7090941" y="4879126"/>
            <a:ext cx="4478842" cy="1368452"/>
            <a:chOff x="5441908" y="1398828"/>
            <a:chExt cx="4478842" cy="1368452"/>
          </a:xfrm>
        </p:grpSpPr>
        <p:grpSp>
          <p:nvGrpSpPr>
            <p:cNvPr id="33" name="组合 32">
              <a:extLst>
                <a:ext uri="{FF2B5EF4-FFF2-40B4-BE49-F238E27FC236}">
                  <a16:creationId xmlns:a16="http://schemas.microsoft.com/office/drawing/2014/main" id="{FF53E25E-9EE0-41D6-BA0D-7939C61C6FAE}"/>
                </a:ext>
              </a:extLst>
            </p:cNvPr>
            <p:cNvGrpSpPr/>
            <p:nvPr/>
          </p:nvGrpSpPr>
          <p:grpSpPr>
            <a:xfrm>
              <a:off x="5441908" y="2075552"/>
              <a:ext cx="4478842" cy="691728"/>
              <a:chOff x="385558" y="3616569"/>
              <a:chExt cx="4478842" cy="691728"/>
            </a:xfrm>
          </p:grpSpPr>
          <p:sp>
            <p:nvSpPr>
              <p:cNvPr id="35" name="矩形 34">
                <a:extLst>
                  <a:ext uri="{FF2B5EF4-FFF2-40B4-BE49-F238E27FC236}">
                    <a16:creationId xmlns:a16="http://schemas.microsoft.com/office/drawing/2014/main" id="{5ACEEEE9-272E-42A6-A44F-BE90928E8C4A}"/>
                  </a:ext>
                </a:extLst>
              </p:cNvPr>
              <p:cNvSpPr/>
              <p:nvPr/>
            </p:nvSpPr>
            <p:spPr>
              <a:xfrm>
                <a:off x="385558" y="361656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检验</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A0AEFAB1-39BF-4321-BF85-4E23825F06C8}"/>
                  </a:ext>
                </a:extLst>
              </p:cNvPr>
              <p:cNvSpPr/>
              <p:nvPr/>
            </p:nvSpPr>
            <p:spPr>
              <a:xfrm>
                <a:off x="832998" y="4013152"/>
                <a:ext cx="4031402" cy="295145"/>
              </a:xfrm>
              <a:prstGeom prst="rect">
                <a:avLst/>
              </a:prstGeom>
            </p:spPr>
            <p:txBody>
              <a:bodyPr wrap="square">
                <a:spAutoFit/>
              </a:bodyPr>
              <a:lstStyle/>
              <a:p>
                <a:pPr algn="just">
                  <a:lnSpc>
                    <a:spcPct val="120000"/>
                  </a:lnSpc>
                </a:pPr>
                <a:r>
                  <a:rPr lang="zh-CN" altLang="en-US" sz="1200" spc="300" dirty="0">
                    <a:solidFill>
                      <a:srgbClr val="30333F"/>
                    </a:solidFill>
                    <a:latin typeface="微软雅黑" panose="020B0503020204020204" pitchFamily="34" charset="-122"/>
                    <a:ea typeface="微软雅黑" panose="020B0503020204020204" pitchFamily="34" charset="-122"/>
                  </a:rPr>
                  <a:t>内容、车间、工段、工艺装备等</a:t>
                </a:r>
              </a:p>
            </p:txBody>
          </p:sp>
        </p:grpSp>
        <p:sp>
          <p:nvSpPr>
            <p:cNvPr id="34" name="矩形 33">
              <a:extLst>
                <a:ext uri="{FF2B5EF4-FFF2-40B4-BE49-F238E27FC236}">
                  <a16:creationId xmlns:a16="http://schemas.microsoft.com/office/drawing/2014/main" id="{53B33473-F48A-4390-B4DC-0B99110BB14B}"/>
                </a:ext>
              </a:extLst>
            </p:cNvPr>
            <p:cNvSpPr/>
            <p:nvPr/>
          </p:nvSpPr>
          <p:spPr>
            <a:xfrm>
              <a:off x="5635682" y="1398828"/>
              <a:ext cx="172364" cy="1294363"/>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a16="http://schemas.microsoft.com/office/drawing/2014/main" id="{E6600EB0-879B-4697-B7FD-0A4009CD93F2}"/>
              </a:ext>
            </a:extLst>
          </p:cNvPr>
          <p:cNvPicPr>
            <a:picLocks noChangeAspect="1"/>
          </p:cNvPicPr>
          <p:nvPr/>
        </p:nvPicPr>
        <p:blipFill rotWithShape="1">
          <a:blip r:embed="rId3">
            <a:extLst>
              <a:ext uri="{28A0092B-C50C-407E-A947-70E740481C1C}">
                <a14:useLocalDpi xmlns:a14="http://schemas.microsoft.com/office/drawing/2010/main" val="0"/>
              </a:ext>
            </a:extLst>
          </a:blip>
          <a:srcRect l="11563" t="10024" r="20371" b="45123"/>
          <a:stretch/>
        </p:blipFill>
        <p:spPr>
          <a:xfrm>
            <a:off x="768714" y="3544464"/>
            <a:ext cx="5949669" cy="2740615"/>
          </a:xfrm>
          <a:prstGeom prst="rect">
            <a:avLst/>
          </a:prstGeom>
        </p:spPr>
      </p:pic>
      <p:grpSp>
        <p:nvGrpSpPr>
          <p:cNvPr id="39" name="组合 38">
            <a:extLst>
              <a:ext uri="{FF2B5EF4-FFF2-40B4-BE49-F238E27FC236}">
                <a16:creationId xmlns:a16="http://schemas.microsoft.com/office/drawing/2014/main" id="{91B80A8F-18F1-4738-B6A3-D635520C32DE}"/>
              </a:ext>
            </a:extLst>
          </p:cNvPr>
          <p:cNvGrpSpPr/>
          <p:nvPr/>
        </p:nvGrpSpPr>
        <p:grpSpPr>
          <a:xfrm>
            <a:off x="7093494" y="3704796"/>
            <a:ext cx="4478842" cy="691728"/>
            <a:chOff x="385558" y="3616569"/>
            <a:chExt cx="4478842" cy="691728"/>
          </a:xfrm>
        </p:grpSpPr>
        <p:sp>
          <p:nvSpPr>
            <p:cNvPr id="41" name="矩形 40">
              <a:extLst>
                <a:ext uri="{FF2B5EF4-FFF2-40B4-BE49-F238E27FC236}">
                  <a16:creationId xmlns:a16="http://schemas.microsoft.com/office/drawing/2014/main" id="{742F3558-99FE-412C-87DA-2CA5581E267C}"/>
                </a:ext>
              </a:extLst>
            </p:cNvPr>
            <p:cNvSpPr/>
            <p:nvPr/>
          </p:nvSpPr>
          <p:spPr>
            <a:xfrm>
              <a:off x="385558" y="361656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铣削</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42" name="矩形 41">
              <a:extLst>
                <a:ext uri="{FF2B5EF4-FFF2-40B4-BE49-F238E27FC236}">
                  <a16:creationId xmlns:a16="http://schemas.microsoft.com/office/drawing/2014/main" id="{2A340A36-C1F0-409E-8BCC-F6E62C3E449E}"/>
                </a:ext>
              </a:extLst>
            </p:cNvPr>
            <p:cNvSpPr/>
            <p:nvPr/>
          </p:nvSpPr>
          <p:spPr>
            <a:xfrm>
              <a:off x="832998" y="4013152"/>
              <a:ext cx="4031402" cy="295145"/>
            </a:xfrm>
            <a:prstGeom prst="rect">
              <a:avLst/>
            </a:prstGeom>
          </p:spPr>
          <p:txBody>
            <a:bodyPr wrap="square">
              <a:spAutoFit/>
            </a:bodyPr>
            <a:lstStyle/>
            <a:p>
              <a:pPr algn="just">
                <a:lnSpc>
                  <a:spcPct val="120000"/>
                </a:lnSpc>
              </a:pPr>
              <a:r>
                <a:rPr lang="zh-CN" altLang="en-US" sz="1200" spc="300" dirty="0">
                  <a:solidFill>
                    <a:srgbClr val="30333F"/>
                  </a:solidFill>
                  <a:latin typeface="微软雅黑" panose="020B0503020204020204" pitchFamily="34" charset="-122"/>
                  <a:ea typeface="微软雅黑" panose="020B0503020204020204" pitchFamily="34" charset="-122"/>
                </a:rPr>
                <a:t>内容、车间、工段、工艺装备等</a:t>
              </a:r>
            </a:p>
          </p:txBody>
        </p:sp>
      </p:grpSp>
      <p:pic>
        <p:nvPicPr>
          <p:cNvPr id="14" name="图片 13">
            <a:extLst>
              <a:ext uri="{FF2B5EF4-FFF2-40B4-BE49-F238E27FC236}">
                <a16:creationId xmlns:a16="http://schemas.microsoft.com/office/drawing/2014/main" id="{4894B1E8-1A27-4B1D-8374-77672A325D1F}"/>
              </a:ext>
            </a:extLst>
          </p:cNvPr>
          <p:cNvPicPr>
            <a:picLocks noChangeAspect="1"/>
          </p:cNvPicPr>
          <p:nvPr/>
        </p:nvPicPr>
        <p:blipFill>
          <a:blip r:embed="rId4"/>
          <a:stretch>
            <a:fillRect/>
          </a:stretch>
        </p:blipFill>
        <p:spPr>
          <a:xfrm>
            <a:off x="930235" y="1848460"/>
            <a:ext cx="10150720" cy="891617"/>
          </a:xfrm>
          <a:prstGeom prst="rect">
            <a:avLst/>
          </a:prstGeom>
        </p:spPr>
      </p:pic>
    </p:spTree>
    <p:extLst>
      <p:ext uri="{BB962C8B-B14F-4D97-AF65-F5344CB8AC3E}">
        <p14:creationId xmlns:p14="http://schemas.microsoft.com/office/powerpoint/2010/main" val="3653574525"/>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224861A-6D06-49C4-8A64-06C28E9F0F5A}"/>
              </a:ext>
            </a:extLst>
          </p:cNvPr>
          <p:cNvSpPr/>
          <p:nvPr/>
        </p:nvSpPr>
        <p:spPr>
          <a:xfrm>
            <a:off x="0" y="1130300"/>
            <a:ext cx="11521737" cy="5006976"/>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3">
            <a:extLst>
              <a:ext uri="{FF2B5EF4-FFF2-40B4-BE49-F238E27FC236}">
                <a16:creationId xmlns:a16="http://schemas.microsoft.com/office/drawing/2014/main" id="{DA10C96E-41B4-4F86-B6D9-CFB637A24902}"/>
              </a:ext>
            </a:extLst>
          </p:cNvPr>
          <p:cNvSpPr/>
          <p:nvPr/>
        </p:nvSpPr>
        <p:spPr>
          <a:xfrm>
            <a:off x="3451985" y="-8885"/>
            <a:ext cx="8736476" cy="6877643"/>
          </a:xfrm>
          <a:custGeom>
            <a:avLst/>
            <a:gdLst>
              <a:gd name="connsiteX0" fmla="*/ 0 w 7747504"/>
              <a:gd name="connsiteY0" fmla="*/ 0 h 6858000"/>
              <a:gd name="connsiteX1" fmla="*/ 7747504 w 7747504"/>
              <a:gd name="connsiteY1" fmla="*/ 0 h 6858000"/>
              <a:gd name="connsiteX2" fmla="*/ 7747504 w 7747504"/>
              <a:gd name="connsiteY2" fmla="*/ 6858000 h 6858000"/>
              <a:gd name="connsiteX3" fmla="*/ 0 w 7747504"/>
              <a:gd name="connsiteY3" fmla="*/ 6858000 h 6858000"/>
              <a:gd name="connsiteX4" fmla="*/ 0 w 7747504"/>
              <a:gd name="connsiteY4" fmla="*/ 0 h 6858000"/>
              <a:gd name="connsiteX0" fmla="*/ 0 w 7747504"/>
              <a:gd name="connsiteY0" fmla="*/ 0 h 6858000"/>
              <a:gd name="connsiteX1" fmla="*/ 3121716 w 7747504"/>
              <a:gd name="connsiteY1" fmla="*/ 96819 h 6858000"/>
              <a:gd name="connsiteX2" fmla="*/ 7747504 w 7747504"/>
              <a:gd name="connsiteY2" fmla="*/ 6858000 h 6858000"/>
              <a:gd name="connsiteX3" fmla="*/ 0 w 7747504"/>
              <a:gd name="connsiteY3" fmla="*/ 6858000 h 6858000"/>
              <a:gd name="connsiteX4" fmla="*/ 0 w 7747504"/>
              <a:gd name="connsiteY4" fmla="*/ 0 h 6858000"/>
              <a:gd name="connsiteX0" fmla="*/ 0 w 7747504"/>
              <a:gd name="connsiteY0" fmla="*/ 0 h 6858000"/>
              <a:gd name="connsiteX1" fmla="*/ 6037038 w 7747504"/>
              <a:gd name="connsiteY1" fmla="*/ 32273 h 6858000"/>
              <a:gd name="connsiteX2" fmla="*/ 7747504 w 7747504"/>
              <a:gd name="connsiteY2" fmla="*/ 6858000 h 6858000"/>
              <a:gd name="connsiteX3" fmla="*/ 0 w 7747504"/>
              <a:gd name="connsiteY3" fmla="*/ 6858000 h 6858000"/>
              <a:gd name="connsiteX4" fmla="*/ 0 w 7747504"/>
              <a:gd name="connsiteY4" fmla="*/ 0 h 6858000"/>
              <a:gd name="connsiteX0" fmla="*/ 0 w 7747504"/>
              <a:gd name="connsiteY0" fmla="*/ 0 h 6858000"/>
              <a:gd name="connsiteX1" fmla="*/ 6058553 w 7747504"/>
              <a:gd name="connsiteY1" fmla="*/ 43030 h 6858000"/>
              <a:gd name="connsiteX2" fmla="*/ 7747504 w 7747504"/>
              <a:gd name="connsiteY2" fmla="*/ 6858000 h 6858000"/>
              <a:gd name="connsiteX3" fmla="*/ 0 w 7747504"/>
              <a:gd name="connsiteY3" fmla="*/ 6858000 h 6858000"/>
              <a:gd name="connsiteX4" fmla="*/ 0 w 7747504"/>
              <a:gd name="connsiteY4" fmla="*/ 0 h 6858000"/>
              <a:gd name="connsiteX0" fmla="*/ 0 w 7747504"/>
              <a:gd name="connsiteY0" fmla="*/ 0 h 6858000"/>
              <a:gd name="connsiteX1" fmla="*/ 6047795 w 7747504"/>
              <a:gd name="connsiteY1" fmla="*/ 10757 h 6858000"/>
              <a:gd name="connsiteX2" fmla="*/ 7747504 w 7747504"/>
              <a:gd name="connsiteY2" fmla="*/ 6858000 h 6858000"/>
              <a:gd name="connsiteX3" fmla="*/ 0 w 7747504"/>
              <a:gd name="connsiteY3" fmla="*/ 6858000 h 6858000"/>
              <a:gd name="connsiteX4" fmla="*/ 0 w 7747504"/>
              <a:gd name="connsiteY4" fmla="*/ 0 h 6858000"/>
              <a:gd name="connsiteX0" fmla="*/ 0 w 6047795"/>
              <a:gd name="connsiteY0" fmla="*/ 0 h 6858000"/>
              <a:gd name="connsiteX1" fmla="*/ 6047795 w 6047795"/>
              <a:gd name="connsiteY1" fmla="*/ 10757 h 6858000"/>
              <a:gd name="connsiteX2" fmla="*/ 5122638 w 6047795"/>
              <a:gd name="connsiteY2" fmla="*/ 6836484 h 6858000"/>
              <a:gd name="connsiteX3" fmla="*/ 0 w 6047795"/>
              <a:gd name="connsiteY3" fmla="*/ 6858000 h 6858000"/>
              <a:gd name="connsiteX4" fmla="*/ 0 w 6047795"/>
              <a:gd name="connsiteY4" fmla="*/ 0 h 6858000"/>
              <a:gd name="connsiteX0" fmla="*/ 0 w 6090826"/>
              <a:gd name="connsiteY0" fmla="*/ 0 h 6879515"/>
              <a:gd name="connsiteX1" fmla="*/ 6047795 w 6090826"/>
              <a:gd name="connsiteY1" fmla="*/ 10757 h 6879515"/>
              <a:gd name="connsiteX2" fmla="*/ 6090826 w 6090826"/>
              <a:gd name="connsiteY2" fmla="*/ 6879515 h 6879515"/>
              <a:gd name="connsiteX3" fmla="*/ 0 w 6090826"/>
              <a:gd name="connsiteY3" fmla="*/ 6858000 h 6879515"/>
              <a:gd name="connsiteX4" fmla="*/ 0 w 6090826"/>
              <a:gd name="connsiteY4" fmla="*/ 0 h 6879515"/>
              <a:gd name="connsiteX0" fmla="*/ 0 w 6101583"/>
              <a:gd name="connsiteY0" fmla="*/ 0 h 6890273"/>
              <a:gd name="connsiteX1" fmla="*/ 6047795 w 6101583"/>
              <a:gd name="connsiteY1" fmla="*/ 10757 h 6890273"/>
              <a:gd name="connsiteX2" fmla="*/ 6101583 w 6101583"/>
              <a:gd name="connsiteY2" fmla="*/ 6890273 h 6890273"/>
              <a:gd name="connsiteX3" fmla="*/ 0 w 6101583"/>
              <a:gd name="connsiteY3" fmla="*/ 6858000 h 6890273"/>
              <a:gd name="connsiteX4" fmla="*/ 0 w 6101583"/>
              <a:gd name="connsiteY4" fmla="*/ 0 h 6890273"/>
              <a:gd name="connsiteX0" fmla="*/ 3625327 w 6101583"/>
              <a:gd name="connsiteY0" fmla="*/ 0 h 6879516"/>
              <a:gd name="connsiteX1" fmla="*/ 6047795 w 6101583"/>
              <a:gd name="connsiteY1" fmla="*/ 0 h 6879516"/>
              <a:gd name="connsiteX2" fmla="*/ 6101583 w 6101583"/>
              <a:gd name="connsiteY2" fmla="*/ 6879516 h 6879516"/>
              <a:gd name="connsiteX3" fmla="*/ 0 w 6101583"/>
              <a:gd name="connsiteY3" fmla="*/ 6847243 h 6879516"/>
              <a:gd name="connsiteX4" fmla="*/ 3625327 w 6101583"/>
              <a:gd name="connsiteY4" fmla="*/ 0 h 6879516"/>
              <a:gd name="connsiteX0" fmla="*/ 3614569 w 6101583"/>
              <a:gd name="connsiteY0" fmla="*/ 10758 h 6879516"/>
              <a:gd name="connsiteX1" fmla="*/ 6047795 w 6101583"/>
              <a:gd name="connsiteY1" fmla="*/ 0 h 6879516"/>
              <a:gd name="connsiteX2" fmla="*/ 6101583 w 6101583"/>
              <a:gd name="connsiteY2" fmla="*/ 6879516 h 6879516"/>
              <a:gd name="connsiteX3" fmla="*/ 0 w 6101583"/>
              <a:gd name="connsiteY3" fmla="*/ 6847243 h 6879516"/>
              <a:gd name="connsiteX4" fmla="*/ 3614569 w 6101583"/>
              <a:gd name="connsiteY4" fmla="*/ 10758 h 6879516"/>
              <a:gd name="connsiteX0" fmla="*/ 4625788 w 7112802"/>
              <a:gd name="connsiteY0" fmla="*/ 10758 h 6879516"/>
              <a:gd name="connsiteX1" fmla="*/ 7059014 w 7112802"/>
              <a:gd name="connsiteY1" fmla="*/ 0 h 6879516"/>
              <a:gd name="connsiteX2" fmla="*/ 7112802 w 7112802"/>
              <a:gd name="connsiteY2" fmla="*/ 6879516 h 6879516"/>
              <a:gd name="connsiteX3" fmla="*/ 0 w 7112802"/>
              <a:gd name="connsiteY3" fmla="*/ 6858001 h 6879516"/>
              <a:gd name="connsiteX4" fmla="*/ 4625788 w 7112802"/>
              <a:gd name="connsiteY4" fmla="*/ 10758 h 6879516"/>
              <a:gd name="connsiteX0" fmla="*/ 4625788 w 7112802"/>
              <a:gd name="connsiteY0" fmla="*/ 10758 h 6879516"/>
              <a:gd name="connsiteX1" fmla="*/ 7091286 w 7112802"/>
              <a:gd name="connsiteY1" fmla="*/ 0 h 6879516"/>
              <a:gd name="connsiteX2" fmla="*/ 7112802 w 7112802"/>
              <a:gd name="connsiteY2" fmla="*/ 6879516 h 6879516"/>
              <a:gd name="connsiteX3" fmla="*/ 0 w 7112802"/>
              <a:gd name="connsiteY3" fmla="*/ 6858001 h 6879516"/>
              <a:gd name="connsiteX4" fmla="*/ 4625788 w 7112802"/>
              <a:gd name="connsiteY4" fmla="*/ 10758 h 6879516"/>
              <a:gd name="connsiteX0" fmla="*/ 2743722 w 7112802"/>
              <a:gd name="connsiteY0" fmla="*/ 1880 h 6879516"/>
              <a:gd name="connsiteX1" fmla="*/ 7091286 w 7112802"/>
              <a:gd name="connsiteY1" fmla="*/ 0 h 6879516"/>
              <a:gd name="connsiteX2" fmla="*/ 7112802 w 7112802"/>
              <a:gd name="connsiteY2" fmla="*/ 6879516 h 6879516"/>
              <a:gd name="connsiteX3" fmla="*/ 0 w 7112802"/>
              <a:gd name="connsiteY3" fmla="*/ 6858001 h 6879516"/>
              <a:gd name="connsiteX4" fmla="*/ 2743722 w 7112802"/>
              <a:gd name="connsiteY4" fmla="*/ 1880 h 6879516"/>
              <a:gd name="connsiteX0" fmla="*/ 3311893 w 7680973"/>
              <a:gd name="connsiteY0" fmla="*/ 1880 h 6929022"/>
              <a:gd name="connsiteX1" fmla="*/ 7659457 w 7680973"/>
              <a:gd name="connsiteY1" fmla="*/ 0 h 6929022"/>
              <a:gd name="connsiteX2" fmla="*/ 7680973 w 7680973"/>
              <a:gd name="connsiteY2" fmla="*/ 6879516 h 6929022"/>
              <a:gd name="connsiteX3" fmla="*/ 0 w 7680973"/>
              <a:gd name="connsiteY3" fmla="*/ 6929022 h 6929022"/>
              <a:gd name="connsiteX4" fmla="*/ 3311893 w 7680973"/>
              <a:gd name="connsiteY4" fmla="*/ 1880 h 6929022"/>
              <a:gd name="connsiteX0" fmla="*/ 3445058 w 7814138"/>
              <a:gd name="connsiteY0" fmla="*/ 1880 h 6879516"/>
              <a:gd name="connsiteX1" fmla="*/ 7792622 w 7814138"/>
              <a:gd name="connsiteY1" fmla="*/ 0 h 6879516"/>
              <a:gd name="connsiteX2" fmla="*/ 7814138 w 7814138"/>
              <a:gd name="connsiteY2" fmla="*/ 6879516 h 6879516"/>
              <a:gd name="connsiteX3" fmla="*/ 0 w 7814138"/>
              <a:gd name="connsiteY3" fmla="*/ 6875756 h 6879516"/>
              <a:gd name="connsiteX4" fmla="*/ 3445058 w 7814138"/>
              <a:gd name="connsiteY4" fmla="*/ 1880 h 6879516"/>
              <a:gd name="connsiteX0" fmla="*/ 2583924 w 7814138"/>
              <a:gd name="connsiteY0" fmla="*/ 1880 h 6879516"/>
              <a:gd name="connsiteX1" fmla="*/ 7792622 w 7814138"/>
              <a:gd name="connsiteY1" fmla="*/ 0 h 6879516"/>
              <a:gd name="connsiteX2" fmla="*/ 7814138 w 7814138"/>
              <a:gd name="connsiteY2" fmla="*/ 6879516 h 6879516"/>
              <a:gd name="connsiteX3" fmla="*/ 0 w 7814138"/>
              <a:gd name="connsiteY3" fmla="*/ 6875756 h 6879516"/>
              <a:gd name="connsiteX4" fmla="*/ 2583924 w 7814138"/>
              <a:gd name="connsiteY4" fmla="*/ 1880 h 6879516"/>
              <a:gd name="connsiteX0" fmla="*/ 5025284 w 10255498"/>
              <a:gd name="connsiteY0" fmla="*/ 1880 h 6879516"/>
              <a:gd name="connsiteX1" fmla="*/ 10233982 w 10255498"/>
              <a:gd name="connsiteY1" fmla="*/ 0 h 6879516"/>
              <a:gd name="connsiteX2" fmla="*/ 10255498 w 10255498"/>
              <a:gd name="connsiteY2" fmla="*/ 6879516 h 6879516"/>
              <a:gd name="connsiteX3" fmla="*/ 0 w 10255498"/>
              <a:gd name="connsiteY3" fmla="*/ 6858000 h 6879516"/>
              <a:gd name="connsiteX4" fmla="*/ 5025284 w 10255498"/>
              <a:gd name="connsiteY4" fmla="*/ 1880 h 6879516"/>
              <a:gd name="connsiteX0" fmla="*/ 6916227 w 12146441"/>
              <a:gd name="connsiteY0" fmla="*/ 1880 h 6893511"/>
              <a:gd name="connsiteX1" fmla="*/ 12124925 w 12146441"/>
              <a:gd name="connsiteY1" fmla="*/ 0 h 6893511"/>
              <a:gd name="connsiteX2" fmla="*/ 12146441 w 12146441"/>
              <a:gd name="connsiteY2" fmla="*/ 6879516 h 6893511"/>
              <a:gd name="connsiteX3" fmla="*/ 0 w 12146441"/>
              <a:gd name="connsiteY3" fmla="*/ 6893511 h 6893511"/>
              <a:gd name="connsiteX4" fmla="*/ 6916227 w 12146441"/>
              <a:gd name="connsiteY4" fmla="*/ 1880 h 6893511"/>
              <a:gd name="connsiteX0" fmla="*/ 4883241 w 10113455"/>
              <a:gd name="connsiteY0" fmla="*/ 1880 h 6884633"/>
              <a:gd name="connsiteX1" fmla="*/ 10091939 w 10113455"/>
              <a:gd name="connsiteY1" fmla="*/ 0 h 6884633"/>
              <a:gd name="connsiteX2" fmla="*/ 10113455 w 10113455"/>
              <a:gd name="connsiteY2" fmla="*/ 6879516 h 6884633"/>
              <a:gd name="connsiteX3" fmla="*/ 0 w 10113455"/>
              <a:gd name="connsiteY3" fmla="*/ 6884633 h 6884633"/>
              <a:gd name="connsiteX4" fmla="*/ 4883241 w 10113455"/>
              <a:gd name="connsiteY4" fmla="*/ 1880 h 6884633"/>
              <a:gd name="connsiteX0" fmla="*/ 5668550 w 10113455"/>
              <a:gd name="connsiteY0" fmla="*/ 0 h 6893553"/>
              <a:gd name="connsiteX1" fmla="*/ 10091939 w 10113455"/>
              <a:gd name="connsiteY1" fmla="*/ 8920 h 6893553"/>
              <a:gd name="connsiteX2" fmla="*/ 10113455 w 10113455"/>
              <a:gd name="connsiteY2" fmla="*/ 6888436 h 6893553"/>
              <a:gd name="connsiteX3" fmla="*/ 0 w 10113455"/>
              <a:gd name="connsiteY3" fmla="*/ 6893553 h 6893553"/>
              <a:gd name="connsiteX4" fmla="*/ 5668550 w 10113455"/>
              <a:gd name="connsiteY4" fmla="*/ 0 h 6893553"/>
              <a:gd name="connsiteX0" fmla="*/ 4291571 w 8736476"/>
              <a:gd name="connsiteY0" fmla="*/ 0 h 6904353"/>
              <a:gd name="connsiteX1" fmla="*/ 8714960 w 8736476"/>
              <a:gd name="connsiteY1" fmla="*/ 8920 h 6904353"/>
              <a:gd name="connsiteX2" fmla="*/ 8736476 w 8736476"/>
              <a:gd name="connsiteY2" fmla="*/ 6888436 h 6904353"/>
              <a:gd name="connsiteX3" fmla="*/ 0 w 8736476"/>
              <a:gd name="connsiteY3" fmla="*/ 6904353 h 6904353"/>
              <a:gd name="connsiteX4" fmla="*/ 4291571 w 8736476"/>
              <a:gd name="connsiteY4" fmla="*/ 0 h 690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476" h="6904353">
                <a:moveTo>
                  <a:pt x="4291571" y="0"/>
                </a:moveTo>
                <a:lnTo>
                  <a:pt x="8714960" y="8920"/>
                </a:lnTo>
                <a:lnTo>
                  <a:pt x="8736476" y="6888436"/>
                </a:lnTo>
                <a:lnTo>
                  <a:pt x="0" y="6904353"/>
                </a:lnTo>
                <a:lnTo>
                  <a:pt x="4291571" y="0"/>
                </a:lnTo>
                <a:close/>
              </a:path>
            </a:pathLst>
          </a:custGeom>
          <a:solidFill>
            <a:srgbClr val="3E45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4948C7AD-32C6-4718-9CEE-2D3C806BC001}"/>
              </a:ext>
            </a:extLst>
          </p:cNvPr>
          <p:cNvGrpSpPr/>
          <p:nvPr/>
        </p:nvGrpSpPr>
        <p:grpSpPr>
          <a:xfrm>
            <a:off x="3092388" y="479394"/>
            <a:ext cx="6007224" cy="5899212"/>
            <a:chOff x="3729602" y="1062602"/>
            <a:chExt cx="4732793" cy="4732793"/>
          </a:xfrm>
        </p:grpSpPr>
        <p:sp>
          <p:nvSpPr>
            <p:cNvPr id="12" name="椭圆 11">
              <a:extLst>
                <a:ext uri="{FF2B5EF4-FFF2-40B4-BE49-F238E27FC236}">
                  <a16:creationId xmlns:a16="http://schemas.microsoft.com/office/drawing/2014/main" id="{9C43FFF5-F175-4D5D-92F9-C51CD8242430}"/>
                </a:ext>
              </a:extLst>
            </p:cNvPr>
            <p:cNvSpPr/>
            <p:nvPr userDrawn="1"/>
          </p:nvSpPr>
          <p:spPr>
            <a:xfrm>
              <a:off x="4149147" y="1510924"/>
              <a:ext cx="3892118" cy="3892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EE5DFC43-6BF6-4019-AD3D-1CF0E1FD798F}"/>
                </a:ext>
              </a:extLst>
            </p:cNvPr>
            <p:cNvSpPr/>
            <p:nvPr userDrawn="1"/>
          </p:nvSpPr>
          <p:spPr>
            <a:xfrm>
              <a:off x="3729602" y="1062602"/>
              <a:ext cx="4732793" cy="47327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0564" y="2190944"/>
            <a:ext cx="12181436" cy="2448450"/>
            <a:chOff x="10564" y="2190944"/>
            <a:chExt cx="12181436" cy="2448450"/>
          </a:xfrm>
        </p:grpSpPr>
        <p:cxnSp>
          <p:nvCxnSpPr>
            <p:cNvPr id="10" name="直接连接符 9">
              <a:extLst>
                <a:ext uri="{FF2B5EF4-FFF2-40B4-BE49-F238E27FC236}">
                  <a16:creationId xmlns:a16="http://schemas.microsoft.com/office/drawing/2014/main" id="{ADF44547-334A-4F9E-B527-F75C86E792C5}"/>
                </a:ext>
              </a:extLst>
            </p:cNvPr>
            <p:cNvCxnSpPr>
              <a:cxnSpLocks/>
            </p:cNvCxnSpPr>
            <p:nvPr/>
          </p:nvCxnSpPr>
          <p:spPr>
            <a:xfrm>
              <a:off x="10564" y="3422135"/>
              <a:ext cx="12181436" cy="69766"/>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C6F19664-008D-4571-BE15-5DCC6267101A}"/>
                </a:ext>
              </a:extLst>
            </p:cNvPr>
            <p:cNvCxnSpPr>
              <a:cxnSpLocks/>
            </p:cNvCxnSpPr>
            <p:nvPr/>
          </p:nvCxnSpPr>
          <p:spPr>
            <a:xfrm>
              <a:off x="6404699" y="4609994"/>
              <a:ext cx="5787301" cy="294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57B702D6-6999-4AB1-8FF6-075A8E756E00}"/>
                </a:ext>
              </a:extLst>
            </p:cNvPr>
            <p:cNvGrpSpPr/>
            <p:nvPr/>
          </p:nvGrpSpPr>
          <p:grpSpPr>
            <a:xfrm>
              <a:off x="3042403" y="2190944"/>
              <a:ext cx="6057210" cy="1417184"/>
              <a:chOff x="3105491" y="3145727"/>
              <a:chExt cx="6057210" cy="1417184"/>
            </a:xfrm>
          </p:grpSpPr>
          <p:grpSp>
            <p:nvGrpSpPr>
              <p:cNvPr id="17" name="组合 16">
                <a:extLst>
                  <a:ext uri="{FF2B5EF4-FFF2-40B4-BE49-F238E27FC236}">
                    <a16:creationId xmlns:a16="http://schemas.microsoft.com/office/drawing/2014/main" id="{7DCB4C0E-6EE7-465D-814F-F4DD9E359D42}"/>
                  </a:ext>
                </a:extLst>
              </p:cNvPr>
              <p:cNvGrpSpPr/>
              <p:nvPr/>
            </p:nvGrpSpPr>
            <p:grpSpPr>
              <a:xfrm>
                <a:off x="4137181" y="3145727"/>
                <a:ext cx="3975388" cy="1417184"/>
                <a:chOff x="4053281" y="3128762"/>
                <a:chExt cx="3975388" cy="1417184"/>
              </a:xfrm>
            </p:grpSpPr>
            <p:sp>
              <p:nvSpPr>
                <p:cNvPr id="20" name="文本框 9">
                  <a:extLst>
                    <a:ext uri="{FF2B5EF4-FFF2-40B4-BE49-F238E27FC236}">
                      <a16:creationId xmlns:a16="http://schemas.microsoft.com/office/drawing/2014/main" id="{5C0DF45C-DE0F-4FCA-B01E-983F0B67E0DE}"/>
                    </a:ext>
                  </a:extLst>
                </p:cNvPr>
                <p:cNvSpPr txBox="1"/>
                <p:nvPr/>
              </p:nvSpPr>
              <p:spPr>
                <a:xfrm>
                  <a:off x="4244220" y="3330260"/>
                  <a:ext cx="3684104" cy="1015663"/>
                </a:xfrm>
                <a:prstGeom prst="rect">
                  <a:avLst/>
                </a:prstGeom>
                <a:noFill/>
              </p:spPr>
              <p:txBody>
                <a:bodyPr wrap="square" rtlCol="0">
                  <a:spAutoFit/>
                </a:bodyPr>
                <a:lstStyle/>
                <a:p>
                  <a:pPr algn="ctr"/>
                  <a:r>
                    <a:rPr lang="zh-CN" altLang="en-US" sz="6000" b="1" spc="300" dirty="0">
                      <a:solidFill>
                        <a:srgbClr val="C14F4E"/>
                      </a:solidFill>
                      <a:latin typeface="微软雅黑" panose="020B0503020204020204" pitchFamily="34" charset="-122"/>
                      <a:ea typeface="微软雅黑" panose="020B0503020204020204" pitchFamily="34" charset="-122"/>
                    </a:rPr>
                    <a:t>感谢聆听</a:t>
                  </a:r>
                </a:p>
              </p:txBody>
            </p:sp>
            <p:sp>
              <p:nvSpPr>
                <p:cNvPr id="21" name="矩形 20">
                  <a:extLst>
                    <a:ext uri="{FF2B5EF4-FFF2-40B4-BE49-F238E27FC236}">
                      <a16:creationId xmlns:a16="http://schemas.microsoft.com/office/drawing/2014/main" id="{1BA464B2-3B3E-411A-90BA-98BEEC375A73}"/>
                    </a:ext>
                  </a:extLst>
                </p:cNvPr>
                <p:cNvSpPr/>
                <p:nvPr/>
              </p:nvSpPr>
              <p:spPr>
                <a:xfrm>
                  <a:off x="7770252" y="312876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a:extLst>
                    <a:ext uri="{FF2B5EF4-FFF2-40B4-BE49-F238E27FC236}">
                      <a16:creationId xmlns:a16="http://schemas.microsoft.com/office/drawing/2014/main" id="{DB0B350F-DDD0-4396-A392-B0FDB9865613}"/>
                    </a:ext>
                  </a:extLst>
                </p:cNvPr>
                <p:cNvSpPr/>
                <p:nvPr/>
              </p:nvSpPr>
              <p:spPr>
                <a:xfrm>
                  <a:off x="4053281" y="428414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a16="http://schemas.microsoft.com/office/drawing/2014/main" id="{EB009274-8A6E-492C-BEDC-328F1EB604DB}"/>
                  </a:ext>
                </a:extLst>
              </p:cNvPr>
              <p:cNvSpPr/>
              <p:nvPr/>
            </p:nvSpPr>
            <p:spPr>
              <a:xfrm>
                <a:off x="3105491" y="3250330"/>
                <a:ext cx="4647317" cy="45719"/>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20F6F7FA-2BC3-45C3-BE41-A71200E46D90}"/>
                  </a:ext>
                </a:extLst>
              </p:cNvPr>
              <p:cNvSpPr/>
              <p:nvPr/>
            </p:nvSpPr>
            <p:spPr>
              <a:xfrm flipV="1">
                <a:off x="4503525" y="4411624"/>
                <a:ext cx="4659176" cy="45719"/>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a:extLst>
                <a:ext uri="{FF2B5EF4-FFF2-40B4-BE49-F238E27FC236}">
                  <a16:creationId xmlns:a16="http://schemas.microsoft.com/office/drawing/2014/main" id="{EA6C4EB2-C47D-4B8C-872B-58615011CFA2}"/>
                </a:ext>
              </a:extLst>
            </p:cNvPr>
            <p:cNvCxnSpPr>
              <a:cxnSpLocks/>
            </p:cNvCxnSpPr>
            <p:nvPr/>
          </p:nvCxnSpPr>
          <p:spPr>
            <a:xfrm>
              <a:off x="10564" y="2278460"/>
              <a:ext cx="3300527" cy="2781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2544726"/>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3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out)">
                                      <p:cBhvr>
                                        <p:cTn id="16" dur="750"/>
                                        <p:tgtEl>
                                          <p:spTgt spid="11"/>
                                        </p:tgtEl>
                                      </p:cBhvr>
                                    </p:animEffect>
                                  </p:childTnLst>
                                </p:cTn>
                              </p:par>
                            </p:childTnLst>
                          </p:cTn>
                        </p:par>
                        <p:par>
                          <p:cTn id="17" fill="hold">
                            <p:stCondLst>
                              <p:cond delay="125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07162D63-9C8C-4F8A-8FA8-C1B81D3D59A3}"/>
              </a:ext>
            </a:extLst>
          </p:cNvPr>
          <p:cNvSpPr/>
          <p:nvPr/>
        </p:nvSpPr>
        <p:spPr>
          <a:xfrm flipH="1">
            <a:off x="12122" y="2157573"/>
            <a:ext cx="12192000" cy="4700427"/>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5EA774CF-A1F5-4846-8A11-536C876951BE}"/>
              </a:ext>
            </a:extLst>
          </p:cNvPr>
          <p:cNvSpPr/>
          <p:nvPr/>
        </p:nvSpPr>
        <p:spPr>
          <a:xfrm>
            <a:off x="0" y="0"/>
            <a:ext cx="12192000" cy="2157573"/>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2B20C71D-1B7F-42D5-B422-97BFF54BD1AB}"/>
              </a:ext>
            </a:extLst>
          </p:cNvPr>
          <p:cNvSpPr/>
          <p:nvPr/>
        </p:nvSpPr>
        <p:spPr>
          <a:xfrm>
            <a:off x="439652" y="594334"/>
            <a:ext cx="11312696" cy="57271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5C0DF45C-DE0F-4FCA-B01E-983F0B67E0DE}"/>
              </a:ext>
            </a:extLst>
          </p:cNvPr>
          <p:cNvSpPr txBox="1"/>
          <p:nvPr/>
        </p:nvSpPr>
        <p:spPr>
          <a:xfrm>
            <a:off x="4116473" y="939963"/>
            <a:ext cx="4016880" cy="1107996"/>
          </a:xfrm>
          <a:prstGeom prst="rect">
            <a:avLst/>
          </a:prstGeom>
          <a:noFill/>
        </p:spPr>
        <p:txBody>
          <a:bodyPr wrap="square" rtlCol="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r>
              <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3600" b="1" u="sng"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a:t>
            </a:r>
            <a:endParaRPr lang="zh-CN" altLang="en-US" sz="3600" b="1" u="sng"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2414101" y="2592346"/>
            <a:ext cx="17014807" cy="4322804"/>
            <a:chOff x="-2414101" y="2592346"/>
            <a:chExt cx="17014807" cy="4322804"/>
          </a:xfrm>
        </p:grpSpPr>
        <p:grpSp>
          <p:nvGrpSpPr>
            <p:cNvPr id="23" name="组合 22">
              <a:extLst>
                <a:ext uri="{FF2B5EF4-FFF2-40B4-BE49-F238E27FC236}">
                  <a16:creationId xmlns:a16="http://schemas.microsoft.com/office/drawing/2014/main" id="{39DC9A83-F745-45CB-828C-518183FC3B35}"/>
                </a:ext>
              </a:extLst>
            </p:cNvPr>
            <p:cNvGrpSpPr/>
            <p:nvPr/>
          </p:nvGrpSpPr>
          <p:grpSpPr>
            <a:xfrm>
              <a:off x="-12122" y="2592346"/>
              <a:ext cx="12191999" cy="4322804"/>
              <a:chOff x="2968487" y="2687810"/>
              <a:chExt cx="6255026" cy="4322804"/>
            </a:xfrm>
          </p:grpSpPr>
          <p:sp>
            <p:nvSpPr>
              <p:cNvPr id="7" name="矩形 6">
                <a:extLst>
                  <a:ext uri="{FF2B5EF4-FFF2-40B4-BE49-F238E27FC236}">
                    <a16:creationId xmlns:a16="http://schemas.microsoft.com/office/drawing/2014/main" id="{5A99A30C-6D5A-4A4C-9B1D-C9A7584EC0A4}"/>
                  </a:ext>
                </a:extLst>
              </p:cNvPr>
              <p:cNvSpPr/>
              <p:nvPr/>
            </p:nvSpPr>
            <p:spPr>
              <a:xfrm>
                <a:off x="2968487" y="2687810"/>
                <a:ext cx="6255026" cy="30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15">
                <a:extLst>
                  <a:ext uri="{FF2B5EF4-FFF2-40B4-BE49-F238E27FC236}">
                    <a16:creationId xmlns:a16="http://schemas.microsoft.com/office/drawing/2014/main" id="{7190F2FF-3133-4EF0-A770-36F560060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5489520" y="3276621"/>
                <a:ext cx="1212960" cy="6255026"/>
              </a:xfrm>
              <a:prstGeom prst="rect">
                <a:avLst/>
              </a:prstGeom>
            </p:spPr>
          </p:pic>
        </p:grpSp>
        <p:sp>
          <p:nvSpPr>
            <p:cNvPr id="11" name="矩形 10">
              <a:extLst>
                <a:ext uri="{FF2B5EF4-FFF2-40B4-BE49-F238E27FC236}">
                  <a16:creationId xmlns:a16="http://schemas.microsoft.com/office/drawing/2014/main" id="{1BA464B2-3B3E-411A-90BA-98BEEC375A73}"/>
                </a:ext>
              </a:extLst>
            </p:cNvPr>
            <p:cNvSpPr/>
            <p:nvPr/>
          </p:nvSpPr>
          <p:spPr>
            <a:xfrm>
              <a:off x="9456624" y="5361435"/>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DB0B350F-DDD0-4396-A392-B0FDB9865613}"/>
                </a:ext>
              </a:extLst>
            </p:cNvPr>
            <p:cNvSpPr/>
            <p:nvPr/>
          </p:nvSpPr>
          <p:spPr>
            <a:xfrm>
              <a:off x="2471564" y="2782196"/>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EB009274-8A6E-492C-BEDC-328F1EB604DB}"/>
                </a:ext>
              </a:extLst>
            </p:cNvPr>
            <p:cNvSpPr/>
            <p:nvPr/>
          </p:nvSpPr>
          <p:spPr>
            <a:xfrm>
              <a:off x="9796747" y="5456413"/>
              <a:ext cx="4803959" cy="47260"/>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20F6F7FA-2BC3-45C3-BE41-A71200E46D90}"/>
                </a:ext>
              </a:extLst>
            </p:cNvPr>
            <p:cNvSpPr/>
            <p:nvPr/>
          </p:nvSpPr>
          <p:spPr>
            <a:xfrm flipV="1">
              <a:off x="-2414101" y="2921591"/>
              <a:ext cx="4803959" cy="45719"/>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D970A63F-51FD-4058-B9AE-E9C9BA2E3085}"/>
              </a:ext>
            </a:extLst>
          </p:cNvPr>
          <p:cNvGrpSpPr/>
          <p:nvPr/>
        </p:nvGrpSpPr>
        <p:grpSpPr>
          <a:xfrm>
            <a:off x="1252353" y="3044000"/>
            <a:ext cx="1939440" cy="1323439"/>
            <a:chOff x="1366004" y="3301546"/>
            <a:chExt cx="1939440" cy="1323439"/>
          </a:xfrm>
        </p:grpSpPr>
        <p:sp>
          <p:nvSpPr>
            <p:cNvPr id="27" name="文本框 47">
              <a:extLst>
                <a:ext uri="{FF2B5EF4-FFF2-40B4-BE49-F238E27FC236}">
                  <a16:creationId xmlns:a16="http://schemas.microsoft.com/office/drawing/2014/main" id="{6BC55D0B-EA82-4AEB-9D4C-DB289FA612D0}"/>
                </a:ext>
              </a:extLst>
            </p:cNvPr>
            <p:cNvSpPr txBox="1"/>
            <p:nvPr/>
          </p:nvSpPr>
          <p:spPr>
            <a:xfrm>
              <a:off x="1366004" y="3301546"/>
              <a:ext cx="1052789" cy="1323439"/>
            </a:xfrm>
            <a:prstGeom prst="rect">
              <a:avLst/>
            </a:prstGeom>
            <a:noFill/>
          </p:spPr>
          <p:txBody>
            <a:bodyPr wrap="square" rtlCol="0">
              <a:spAutoFit/>
            </a:bodyPr>
            <a:lstStyle/>
            <a:p>
              <a:r>
                <a:rPr lang="en-US" altLang="zh-CN" sz="8000" b="1" dirty="0">
                  <a:solidFill>
                    <a:srgbClr val="3E4553"/>
                  </a:solidFill>
                  <a:latin typeface="Agency FB" panose="020B0503020202020204" pitchFamily="34" charset="0"/>
                </a:rPr>
                <a:t>1</a:t>
              </a:r>
              <a:endParaRPr lang="zh-CN" altLang="en-US" sz="8000" b="1" dirty="0">
                <a:solidFill>
                  <a:srgbClr val="3E4553"/>
                </a:solidFill>
                <a:latin typeface="Agency FB" panose="020B0503020202020204" pitchFamily="34" charset="0"/>
              </a:endParaRPr>
            </a:p>
          </p:txBody>
        </p:sp>
        <p:sp>
          <p:nvSpPr>
            <p:cNvPr id="28" name="文本框 45">
              <a:extLst>
                <a:ext uri="{FF2B5EF4-FFF2-40B4-BE49-F238E27FC236}">
                  <a16:creationId xmlns:a16="http://schemas.microsoft.com/office/drawing/2014/main" id="{D2BDFFFB-5072-46B0-A5A7-D11FB1D3C5C6}"/>
                </a:ext>
              </a:extLst>
            </p:cNvPr>
            <p:cNvSpPr txBox="1"/>
            <p:nvPr/>
          </p:nvSpPr>
          <p:spPr>
            <a:xfrm>
              <a:off x="1873063" y="3799943"/>
              <a:ext cx="1432381" cy="707886"/>
            </a:xfrm>
            <a:prstGeom prst="rect">
              <a:avLst/>
            </a:prstGeom>
            <a:noFill/>
          </p:spPr>
          <p:txBody>
            <a:bodyPr wrap="square" rtlCol="0">
              <a:spAutoFit/>
            </a:bodyPr>
            <a:lstStyle/>
            <a:p>
              <a:r>
                <a:rPr lang="zh-CN" altLang="en-US" sz="4000" dirty="0">
                  <a:solidFill>
                    <a:srgbClr val="3E4553"/>
                  </a:solidFill>
                  <a:latin typeface="微软雅黑" panose="020B0503020204020204" pitchFamily="34" charset="-122"/>
                  <a:ea typeface="微软雅黑" panose="020B0503020204020204" pitchFamily="34" charset="-122"/>
                </a:rPr>
                <a:t>概述</a:t>
              </a:r>
            </a:p>
          </p:txBody>
        </p:sp>
      </p:grpSp>
      <p:grpSp>
        <p:nvGrpSpPr>
          <p:cNvPr id="30" name="组合 29">
            <a:extLst>
              <a:ext uri="{FF2B5EF4-FFF2-40B4-BE49-F238E27FC236}">
                <a16:creationId xmlns:a16="http://schemas.microsoft.com/office/drawing/2014/main" id="{EF3FF7E3-2203-4B7F-A927-652A1009F3A9}"/>
              </a:ext>
            </a:extLst>
          </p:cNvPr>
          <p:cNvGrpSpPr/>
          <p:nvPr/>
        </p:nvGrpSpPr>
        <p:grpSpPr>
          <a:xfrm>
            <a:off x="4643521" y="3059092"/>
            <a:ext cx="2880711" cy="1323439"/>
            <a:chOff x="3772343" y="3254235"/>
            <a:chExt cx="2880711" cy="1323439"/>
          </a:xfrm>
        </p:grpSpPr>
        <p:sp>
          <p:nvSpPr>
            <p:cNvPr id="32" name="文本框 42">
              <a:extLst>
                <a:ext uri="{FF2B5EF4-FFF2-40B4-BE49-F238E27FC236}">
                  <a16:creationId xmlns:a16="http://schemas.microsoft.com/office/drawing/2014/main" id="{0648F603-8569-4E41-B5D7-8FD77BDC3DC6}"/>
                </a:ext>
              </a:extLst>
            </p:cNvPr>
            <p:cNvSpPr txBox="1"/>
            <p:nvPr/>
          </p:nvSpPr>
          <p:spPr>
            <a:xfrm>
              <a:off x="4329891" y="3752632"/>
              <a:ext cx="2323163" cy="707886"/>
            </a:xfrm>
            <a:prstGeom prst="rect">
              <a:avLst/>
            </a:prstGeom>
            <a:noFill/>
          </p:spPr>
          <p:txBody>
            <a:bodyPr wrap="square" rtlCol="0">
              <a:spAutoFit/>
            </a:bodyPr>
            <a:lstStyle/>
            <a:p>
              <a:r>
                <a:rPr lang="zh-CN" altLang="en-US" sz="4000" dirty="0">
                  <a:solidFill>
                    <a:srgbClr val="3E4553"/>
                  </a:solidFill>
                  <a:latin typeface="微软雅黑" panose="020B0503020204020204" pitchFamily="34" charset="-122"/>
                  <a:ea typeface="微软雅黑" panose="020B0503020204020204" pitchFamily="34" charset="-122"/>
                </a:rPr>
                <a:t>工艺分析</a:t>
              </a:r>
            </a:p>
          </p:txBody>
        </p:sp>
        <p:sp>
          <p:nvSpPr>
            <p:cNvPr id="33" name="文本框 49">
              <a:extLst>
                <a:ext uri="{FF2B5EF4-FFF2-40B4-BE49-F238E27FC236}">
                  <a16:creationId xmlns:a16="http://schemas.microsoft.com/office/drawing/2014/main" id="{1CC3E142-8CA6-4E20-AC56-1FAF8DC1781B}"/>
                </a:ext>
              </a:extLst>
            </p:cNvPr>
            <p:cNvSpPr txBox="1"/>
            <p:nvPr/>
          </p:nvSpPr>
          <p:spPr>
            <a:xfrm>
              <a:off x="3772343" y="3254235"/>
              <a:ext cx="1674772" cy="1323439"/>
            </a:xfrm>
            <a:prstGeom prst="rect">
              <a:avLst/>
            </a:prstGeom>
            <a:noFill/>
          </p:spPr>
          <p:txBody>
            <a:bodyPr wrap="square" rtlCol="0">
              <a:spAutoFit/>
            </a:bodyPr>
            <a:lstStyle/>
            <a:p>
              <a:r>
                <a:rPr lang="en-US" altLang="zh-CN" sz="8000" b="1" dirty="0">
                  <a:solidFill>
                    <a:srgbClr val="3E4553"/>
                  </a:solidFill>
                  <a:latin typeface="Agency FB" panose="020B0503020202020204" pitchFamily="34" charset="0"/>
                </a:rPr>
                <a:t>2</a:t>
              </a:r>
              <a:endParaRPr lang="zh-CN" altLang="en-US" sz="8000" b="1" dirty="0">
                <a:solidFill>
                  <a:srgbClr val="3E4553"/>
                </a:solidFill>
                <a:latin typeface="Agency FB" panose="020B0503020202020204" pitchFamily="34" charset="0"/>
              </a:endParaRPr>
            </a:p>
          </p:txBody>
        </p:sp>
      </p:grpSp>
      <p:grpSp>
        <p:nvGrpSpPr>
          <p:cNvPr id="35" name="组合 34">
            <a:extLst>
              <a:ext uri="{FF2B5EF4-FFF2-40B4-BE49-F238E27FC236}">
                <a16:creationId xmlns:a16="http://schemas.microsoft.com/office/drawing/2014/main" id="{44AECAF9-9594-413E-9183-AAA45BED0C76}"/>
              </a:ext>
            </a:extLst>
          </p:cNvPr>
          <p:cNvGrpSpPr/>
          <p:nvPr/>
        </p:nvGrpSpPr>
        <p:grpSpPr>
          <a:xfrm>
            <a:off x="8656672" y="3059092"/>
            <a:ext cx="2451264" cy="1323439"/>
            <a:chOff x="5919510" y="3426755"/>
            <a:chExt cx="2451264" cy="1323439"/>
          </a:xfrm>
        </p:grpSpPr>
        <p:sp>
          <p:nvSpPr>
            <p:cNvPr id="37" name="文本框 46">
              <a:extLst>
                <a:ext uri="{FF2B5EF4-FFF2-40B4-BE49-F238E27FC236}">
                  <a16:creationId xmlns:a16="http://schemas.microsoft.com/office/drawing/2014/main" id="{1C18580F-3D4A-460C-9D54-E4B8D9C8D35D}"/>
                </a:ext>
              </a:extLst>
            </p:cNvPr>
            <p:cNvSpPr txBox="1"/>
            <p:nvPr/>
          </p:nvSpPr>
          <p:spPr>
            <a:xfrm>
              <a:off x="6578138" y="3925152"/>
              <a:ext cx="1792636" cy="707886"/>
            </a:xfrm>
            <a:prstGeom prst="rect">
              <a:avLst/>
            </a:prstGeom>
            <a:noFill/>
          </p:spPr>
          <p:txBody>
            <a:bodyPr wrap="square" rtlCol="0">
              <a:spAutoFit/>
            </a:bodyPr>
            <a:lstStyle/>
            <a:p>
              <a:r>
                <a:rPr lang="zh-CN" altLang="en-US" sz="4000" dirty="0">
                  <a:solidFill>
                    <a:srgbClr val="3E4553"/>
                  </a:solidFill>
                  <a:latin typeface="微软雅黑" panose="020B0503020204020204" pitchFamily="34" charset="-122"/>
                  <a:ea typeface="微软雅黑" panose="020B0503020204020204" pitchFamily="34" charset="-122"/>
                </a:rPr>
                <a:t>工艺卡</a:t>
              </a:r>
            </a:p>
          </p:txBody>
        </p:sp>
        <p:sp>
          <p:nvSpPr>
            <p:cNvPr id="38" name="文本框 50">
              <a:extLst>
                <a:ext uri="{FF2B5EF4-FFF2-40B4-BE49-F238E27FC236}">
                  <a16:creationId xmlns:a16="http://schemas.microsoft.com/office/drawing/2014/main" id="{A7008668-888A-4724-873A-5DF7D9B12C17}"/>
                </a:ext>
              </a:extLst>
            </p:cNvPr>
            <p:cNvSpPr txBox="1"/>
            <p:nvPr/>
          </p:nvSpPr>
          <p:spPr>
            <a:xfrm>
              <a:off x="5919510" y="3426755"/>
              <a:ext cx="1674772" cy="1323439"/>
            </a:xfrm>
            <a:prstGeom prst="rect">
              <a:avLst/>
            </a:prstGeom>
            <a:noFill/>
          </p:spPr>
          <p:txBody>
            <a:bodyPr wrap="square" rtlCol="0">
              <a:spAutoFit/>
            </a:bodyPr>
            <a:lstStyle/>
            <a:p>
              <a:r>
                <a:rPr lang="en-US" altLang="zh-CN" sz="8000" b="1" dirty="0">
                  <a:solidFill>
                    <a:srgbClr val="3E4553"/>
                  </a:solidFill>
                  <a:latin typeface="Agency FB" panose="020B0503020202020204" pitchFamily="34" charset="0"/>
                </a:rPr>
                <a:t>3</a:t>
              </a:r>
              <a:endParaRPr lang="zh-CN" altLang="en-US" sz="8000" b="1" dirty="0">
                <a:solidFill>
                  <a:srgbClr val="3E4553"/>
                </a:solidFill>
                <a:latin typeface="Agency FB" panose="020B0503020202020204" pitchFamily="34" charset="0"/>
              </a:endParaRPr>
            </a:p>
          </p:txBody>
        </p:sp>
      </p:grpSp>
    </p:spTree>
    <p:extLst>
      <p:ext uri="{BB962C8B-B14F-4D97-AF65-F5344CB8AC3E}">
        <p14:creationId xmlns:p14="http://schemas.microsoft.com/office/powerpoint/2010/main" val="3042614821"/>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7985F0B8-D9DA-4C0C-9453-973F0B0CF689}"/>
              </a:ext>
            </a:extLst>
          </p:cNvPr>
          <p:cNvSpPr/>
          <p:nvPr/>
        </p:nvSpPr>
        <p:spPr>
          <a:xfrm flipH="1">
            <a:off x="0" y="2914022"/>
            <a:ext cx="12192000" cy="394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BCA57384-528B-4E9B-B21C-6520A5924F04}"/>
              </a:ext>
            </a:extLst>
          </p:cNvPr>
          <p:cNvSpPr/>
          <p:nvPr/>
        </p:nvSpPr>
        <p:spPr>
          <a:xfrm>
            <a:off x="0" y="9625"/>
            <a:ext cx="12192000" cy="3477226"/>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4948C7AD-32C6-4718-9CEE-2D3C806BC001}"/>
              </a:ext>
            </a:extLst>
          </p:cNvPr>
          <p:cNvGrpSpPr/>
          <p:nvPr/>
        </p:nvGrpSpPr>
        <p:grpSpPr>
          <a:xfrm>
            <a:off x="3092388" y="479394"/>
            <a:ext cx="6007224" cy="5899212"/>
            <a:chOff x="3729602" y="1062602"/>
            <a:chExt cx="4732793" cy="4732793"/>
          </a:xfrm>
        </p:grpSpPr>
        <p:sp>
          <p:nvSpPr>
            <p:cNvPr id="15" name="椭圆 14">
              <a:extLst>
                <a:ext uri="{FF2B5EF4-FFF2-40B4-BE49-F238E27FC236}">
                  <a16:creationId xmlns:a16="http://schemas.microsoft.com/office/drawing/2014/main" id="{9C43FFF5-F175-4D5D-92F9-C51CD8242430}"/>
                </a:ext>
              </a:extLst>
            </p:cNvPr>
            <p:cNvSpPr/>
            <p:nvPr userDrawn="1"/>
          </p:nvSpPr>
          <p:spPr>
            <a:xfrm>
              <a:off x="4149147" y="1510924"/>
              <a:ext cx="3892118" cy="3892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EE5DFC43-6BF6-4019-AD3D-1CF0E1FD798F}"/>
                </a:ext>
              </a:extLst>
            </p:cNvPr>
            <p:cNvSpPr/>
            <p:nvPr userDrawn="1"/>
          </p:nvSpPr>
          <p:spPr>
            <a:xfrm>
              <a:off x="3729602" y="1062602"/>
              <a:ext cx="4732793" cy="47327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57B702D6-6999-4AB1-8FF6-075A8E756E00}"/>
              </a:ext>
            </a:extLst>
          </p:cNvPr>
          <p:cNvGrpSpPr/>
          <p:nvPr/>
        </p:nvGrpSpPr>
        <p:grpSpPr>
          <a:xfrm>
            <a:off x="3946358" y="2190944"/>
            <a:ext cx="4618724" cy="1417184"/>
            <a:chOff x="4009446" y="3145727"/>
            <a:chExt cx="4618724" cy="1417184"/>
          </a:xfrm>
        </p:grpSpPr>
        <p:grpSp>
          <p:nvGrpSpPr>
            <p:cNvPr id="19" name="组合 18">
              <a:extLst>
                <a:ext uri="{FF2B5EF4-FFF2-40B4-BE49-F238E27FC236}">
                  <a16:creationId xmlns:a16="http://schemas.microsoft.com/office/drawing/2014/main" id="{7DCB4C0E-6EE7-465D-814F-F4DD9E359D42}"/>
                </a:ext>
              </a:extLst>
            </p:cNvPr>
            <p:cNvGrpSpPr/>
            <p:nvPr/>
          </p:nvGrpSpPr>
          <p:grpSpPr>
            <a:xfrm>
              <a:off x="4137181" y="3145727"/>
              <a:ext cx="3975388" cy="1417184"/>
              <a:chOff x="4053281" y="3128762"/>
              <a:chExt cx="3975388" cy="1417184"/>
            </a:xfrm>
          </p:grpSpPr>
          <p:sp>
            <p:nvSpPr>
              <p:cNvPr id="22" name="文本框 9">
                <a:extLst>
                  <a:ext uri="{FF2B5EF4-FFF2-40B4-BE49-F238E27FC236}">
                    <a16:creationId xmlns:a16="http://schemas.microsoft.com/office/drawing/2014/main" id="{5C0DF45C-DE0F-4FCA-B01E-983F0B67E0DE}"/>
                  </a:ext>
                </a:extLst>
              </p:cNvPr>
              <p:cNvSpPr txBox="1"/>
              <p:nvPr/>
            </p:nvSpPr>
            <p:spPr>
              <a:xfrm>
                <a:off x="4253948" y="3320532"/>
                <a:ext cx="3684104" cy="1015663"/>
              </a:xfrm>
              <a:prstGeom prst="rect">
                <a:avLst/>
              </a:prstGeom>
              <a:noFill/>
            </p:spPr>
            <p:txBody>
              <a:bodyPr wrap="square" rtlCol="0">
                <a:spAutoFit/>
              </a:bodyPr>
              <a:lstStyle/>
              <a:p>
                <a:pPr algn="ctr"/>
                <a:r>
                  <a:rPr lang="en-US" altLang="zh-CN" sz="6000" b="1" spc="300" dirty="0">
                    <a:latin typeface="微软雅黑" panose="020B0503020204020204" pitchFamily="34" charset="-122"/>
                    <a:ea typeface="微软雅黑" panose="020B0503020204020204" pitchFamily="34" charset="-122"/>
                  </a:rPr>
                  <a:t>1.</a:t>
                </a:r>
                <a:r>
                  <a:rPr lang="zh-CN" altLang="en-US" sz="6000" b="1" spc="300" dirty="0">
                    <a:latin typeface="微软雅黑" panose="020B0503020204020204" pitchFamily="34" charset="-122"/>
                    <a:ea typeface="微软雅黑" panose="020B0503020204020204" pitchFamily="34" charset="-122"/>
                  </a:rPr>
                  <a:t>概述</a:t>
                </a:r>
              </a:p>
            </p:txBody>
          </p:sp>
          <p:sp>
            <p:nvSpPr>
              <p:cNvPr id="23" name="矩形 22">
                <a:extLst>
                  <a:ext uri="{FF2B5EF4-FFF2-40B4-BE49-F238E27FC236}">
                    <a16:creationId xmlns:a16="http://schemas.microsoft.com/office/drawing/2014/main" id="{1BA464B2-3B3E-411A-90BA-98BEEC375A73}"/>
                  </a:ext>
                </a:extLst>
              </p:cNvPr>
              <p:cNvSpPr/>
              <p:nvPr/>
            </p:nvSpPr>
            <p:spPr>
              <a:xfrm>
                <a:off x="7770252" y="312876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id="{DB0B350F-DDD0-4396-A392-B0FDB9865613}"/>
                  </a:ext>
                </a:extLst>
              </p:cNvPr>
              <p:cNvSpPr/>
              <p:nvPr/>
            </p:nvSpPr>
            <p:spPr>
              <a:xfrm>
                <a:off x="4053281" y="428414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a16="http://schemas.microsoft.com/office/drawing/2014/main" id="{EB009274-8A6E-492C-BEDC-328F1EB604DB}"/>
                </a:ext>
              </a:extLst>
            </p:cNvPr>
            <p:cNvSpPr/>
            <p:nvPr/>
          </p:nvSpPr>
          <p:spPr>
            <a:xfrm>
              <a:off x="4009446" y="3250330"/>
              <a:ext cx="3743362" cy="45719"/>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20F6F7FA-2BC3-45C3-BE41-A71200E46D90}"/>
                </a:ext>
              </a:extLst>
            </p:cNvPr>
            <p:cNvSpPr/>
            <p:nvPr/>
          </p:nvSpPr>
          <p:spPr>
            <a:xfrm flipV="1">
              <a:off x="4503525" y="4411623"/>
              <a:ext cx="4124645" cy="45719"/>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16">
            <a:extLst>
              <a:ext uri="{FF2B5EF4-FFF2-40B4-BE49-F238E27FC236}">
                <a16:creationId xmlns:a16="http://schemas.microsoft.com/office/drawing/2014/main" id="{395E2E09-A28F-4E12-AFB4-B786148DDDB3}"/>
              </a:ext>
            </a:extLst>
          </p:cNvPr>
          <p:cNvSpPr txBox="1"/>
          <p:nvPr/>
        </p:nvSpPr>
        <p:spPr>
          <a:xfrm>
            <a:off x="5381316" y="4831358"/>
            <a:ext cx="1470992" cy="400110"/>
          </a:xfrm>
          <a:prstGeom prst="rect">
            <a:avLst/>
          </a:prstGeom>
          <a:noFill/>
        </p:spPr>
        <p:txBody>
          <a:bodyPr wrap="square" rtlCol="0">
            <a:spAutoFit/>
          </a:bodyPr>
          <a:lstStyle/>
          <a:p>
            <a:pPr algn="ctr"/>
            <a:r>
              <a:rPr lang="zh-CN" altLang="en-US" sz="2000" b="1" dirty="0">
                <a:solidFill>
                  <a:srgbClr val="C14F4E"/>
                </a:solidFill>
                <a:latin typeface="微软雅黑" panose="020B0503020204020204" pitchFamily="34" charset="-122"/>
                <a:ea typeface="微软雅黑" panose="020B0503020204020204" pitchFamily="34" charset="-122"/>
              </a:rPr>
              <a:t>第一部分</a:t>
            </a:r>
          </a:p>
        </p:txBody>
      </p:sp>
    </p:spTree>
    <p:extLst>
      <p:ext uri="{BB962C8B-B14F-4D97-AF65-F5344CB8AC3E}">
        <p14:creationId xmlns:p14="http://schemas.microsoft.com/office/powerpoint/2010/main" val="1393242885"/>
      </p:ext>
    </p:extLst>
  </p:cSld>
  <p:clrMapOvr>
    <a:masterClrMapping/>
  </p:clrMapOvr>
  <mc:AlternateContent xmlns:mc="http://schemas.openxmlformats.org/markup-compatibility/2006" xmlns:p14="http://schemas.microsoft.com/office/powerpoint/2010/main">
    <mc:Choice Requires="p14">
      <p:transition spd="slow" p14:dur="125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1879D399-58D5-4F46-997D-417F3FB0232A}"/>
              </a:ext>
            </a:extLst>
          </p:cNvPr>
          <p:cNvPicPr>
            <a:picLocks noChangeAspect="1"/>
          </p:cNvPicPr>
          <p:nvPr/>
        </p:nvPicPr>
        <p:blipFill>
          <a:blip r:embed="rId3"/>
          <a:stretch>
            <a:fillRect/>
          </a:stretch>
        </p:blipFill>
        <p:spPr>
          <a:xfrm>
            <a:off x="371807" y="1499959"/>
            <a:ext cx="4536118" cy="4337989"/>
          </a:xfrm>
          <a:prstGeom prst="rect">
            <a:avLst/>
          </a:prstGeom>
        </p:spPr>
      </p:pic>
      <p:grpSp>
        <p:nvGrpSpPr>
          <p:cNvPr id="2" name="组合 1">
            <a:extLst>
              <a:ext uri="{FF2B5EF4-FFF2-40B4-BE49-F238E27FC236}">
                <a16:creationId xmlns:a16="http://schemas.microsoft.com/office/drawing/2014/main" id="{9754CFB2-AEEA-4B2C-8F39-BB8ACEB79E96}"/>
              </a:ext>
            </a:extLst>
          </p:cNvPr>
          <p:cNvGrpSpPr/>
          <p:nvPr/>
        </p:nvGrpSpPr>
        <p:grpSpPr>
          <a:xfrm>
            <a:off x="562611" y="580509"/>
            <a:ext cx="1009408" cy="501038"/>
            <a:chOff x="680598" y="541180"/>
            <a:chExt cx="1009408" cy="501038"/>
          </a:xfrm>
        </p:grpSpPr>
        <p:sp>
          <p:nvSpPr>
            <p:cNvPr id="3" name="矩形 2">
              <a:extLst>
                <a:ext uri="{FF2B5EF4-FFF2-40B4-BE49-F238E27FC236}">
                  <a16:creationId xmlns:a16="http://schemas.microsoft.com/office/drawing/2014/main" id="{2CA686A0-BB5F-4B2D-BE43-7B7C6BC74E0C}"/>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07FFB45C-D06E-4589-8538-F53B48EC4923}"/>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2B90931-86E1-4EFC-AE5E-9D057B9A1B07}"/>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9A49D8B-DB5D-43BD-9921-6C11444A38D3}"/>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CD0F64B4-C00F-49D0-8E86-712ABF49EDEF}"/>
              </a:ext>
            </a:extLst>
          </p:cNvPr>
          <p:cNvSpPr txBox="1"/>
          <p:nvPr/>
        </p:nvSpPr>
        <p:spPr>
          <a:xfrm>
            <a:off x="1687832" y="551418"/>
            <a:ext cx="2127083" cy="523220"/>
          </a:xfrm>
          <a:prstGeom prst="rect">
            <a:avLst/>
          </a:prstGeom>
          <a:noFill/>
        </p:spPr>
        <p:txBody>
          <a:bodyPr wrap="square" rtlCol="0">
            <a:spAutoFit/>
          </a:bodyPr>
          <a:lstStyle/>
          <a:p>
            <a:r>
              <a:rPr lang="en-US" altLang="zh-CN" sz="2800" b="1" dirty="0">
                <a:solidFill>
                  <a:srgbClr val="30333F"/>
                </a:solidFill>
                <a:latin typeface="微软雅黑" panose="020B0503020204020204" pitchFamily="34" charset="-122"/>
                <a:ea typeface="微软雅黑" panose="020B0503020204020204" pitchFamily="34" charset="-122"/>
              </a:rPr>
              <a:t>1.</a:t>
            </a:r>
            <a:r>
              <a:rPr lang="zh-CN" altLang="en-US" sz="2800" b="1" dirty="0">
                <a:solidFill>
                  <a:srgbClr val="30333F"/>
                </a:solidFill>
                <a:latin typeface="微软雅黑" panose="020B0503020204020204" pitchFamily="34" charset="-122"/>
                <a:ea typeface="微软雅黑" panose="020B0503020204020204" pitchFamily="34" charset="-122"/>
              </a:rPr>
              <a:t>概述</a:t>
            </a:r>
          </a:p>
        </p:txBody>
      </p:sp>
      <p:sp>
        <p:nvSpPr>
          <p:cNvPr id="8" name="矩形 7">
            <a:extLst>
              <a:ext uri="{FF2B5EF4-FFF2-40B4-BE49-F238E27FC236}">
                <a16:creationId xmlns:a16="http://schemas.microsoft.com/office/drawing/2014/main" id="{03CFC4D0-38DE-4E99-83CD-7406D8B31654}"/>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DF14D35-A71B-4AE9-B070-0C9CBCDDE1FA}"/>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7D72799B-7DA7-41CA-9E13-E5506985ED78}"/>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FD6551E-1AD8-4853-AC12-E7486DEFF56B}"/>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id="{078823D3-98F6-41F4-9D97-5009D8778BD3}"/>
              </a:ext>
            </a:extLst>
          </p:cNvPr>
          <p:cNvSpPr/>
          <p:nvPr/>
        </p:nvSpPr>
        <p:spPr>
          <a:xfrm>
            <a:off x="4611329" y="2005781"/>
            <a:ext cx="7018060" cy="3549468"/>
          </a:xfrm>
          <a:prstGeom prst="roundRect">
            <a:avLst/>
          </a:prstGeom>
          <a:noFill/>
          <a:ln w="28575">
            <a:solidFill>
              <a:srgbClr val="303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a:extLst>
              <a:ext uri="{FF2B5EF4-FFF2-40B4-BE49-F238E27FC236}">
                <a16:creationId xmlns:a16="http://schemas.microsoft.com/office/drawing/2014/main" id="{E47A65C7-628A-424C-BD6A-244BBF0C720C}"/>
              </a:ext>
            </a:extLst>
          </p:cNvPr>
          <p:cNvGrpSpPr/>
          <p:nvPr/>
        </p:nvGrpSpPr>
        <p:grpSpPr>
          <a:xfrm>
            <a:off x="4477523" y="2394559"/>
            <a:ext cx="6790245" cy="677836"/>
            <a:chOff x="302551" y="3630461"/>
            <a:chExt cx="6790245" cy="677836"/>
          </a:xfrm>
        </p:grpSpPr>
        <p:sp>
          <p:nvSpPr>
            <p:cNvPr id="29" name="矩形 28">
              <a:extLst>
                <a:ext uri="{FF2B5EF4-FFF2-40B4-BE49-F238E27FC236}">
                  <a16:creationId xmlns:a16="http://schemas.microsoft.com/office/drawing/2014/main" id="{66C77638-FFBB-4E5A-B52B-1C826E2391C8}"/>
                </a:ext>
              </a:extLst>
            </p:cNvPr>
            <p:cNvSpPr/>
            <p:nvPr/>
          </p:nvSpPr>
          <p:spPr>
            <a:xfrm>
              <a:off x="302551" y="3630461"/>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标准件</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7D25ABDC-C768-4DA8-93F4-F6743823E9DB}"/>
                </a:ext>
              </a:extLst>
            </p:cNvPr>
            <p:cNvSpPr/>
            <p:nvPr/>
          </p:nvSpPr>
          <p:spPr>
            <a:xfrm>
              <a:off x="922534" y="4013152"/>
              <a:ext cx="6170262" cy="295145"/>
            </a:xfrm>
            <a:prstGeom prst="rect">
              <a:avLst/>
            </a:prstGeom>
          </p:spPr>
          <p:txBody>
            <a:bodyPr wrap="square">
              <a:spAutoFit/>
            </a:bodyPr>
            <a:lstStyle/>
            <a:p>
              <a:pPr algn="just">
                <a:lnSpc>
                  <a:spcPct val="120000"/>
                </a:lnSpc>
              </a:pPr>
              <a:r>
                <a:rPr lang="zh-CN" altLang="en-US" sz="1200" dirty="0">
                  <a:solidFill>
                    <a:srgbClr val="30333F"/>
                  </a:solidFill>
                  <a:latin typeface="微软雅黑" panose="020B0503020204020204" pitchFamily="34" charset="-122"/>
                  <a:ea typeface="微软雅黑" panose="020B0503020204020204" pitchFamily="34" charset="-122"/>
                </a:rPr>
                <a:t>轴承、螺母、螺栓等</a:t>
              </a:r>
            </a:p>
          </p:txBody>
        </p:sp>
      </p:grpSp>
      <p:grpSp>
        <p:nvGrpSpPr>
          <p:cNvPr id="31" name="组合 30">
            <a:extLst>
              <a:ext uri="{FF2B5EF4-FFF2-40B4-BE49-F238E27FC236}">
                <a16:creationId xmlns:a16="http://schemas.microsoft.com/office/drawing/2014/main" id="{689DCB35-FED0-486C-9015-4748BD270871}"/>
              </a:ext>
            </a:extLst>
          </p:cNvPr>
          <p:cNvGrpSpPr/>
          <p:nvPr/>
        </p:nvGrpSpPr>
        <p:grpSpPr>
          <a:xfrm>
            <a:off x="4703262" y="3414719"/>
            <a:ext cx="6573429" cy="681839"/>
            <a:chOff x="519367" y="3626458"/>
            <a:chExt cx="6573429" cy="681839"/>
          </a:xfrm>
        </p:grpSpPr>
        <p:sp>
          <p:nvSpPr>
            <p:cNvPr id="32" name="矩形 31">
              <a:extLst>
                <a:ext uri="{FF2B5EF4-FFF2-40B4-BE49-F238E27FC236}">
                  <a16:creationId xmlns:a16="http://schemas.microsoft.com/office/drawing/2014/main" id="{BCA29995-D2B8-4A89-AEE0-321C8EBF3A2C}"/>
                </a:ext>
              </a:extLst>
            </p:cNvPr>
            <p:cNvSpPr/>
            <p:nvPr/>
          </p:nvSpPr>
          <p:spPr>
            <a:xfrm>
              <a:off x="519367" y="3626458"/>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采用购买件</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id="{D4F7CCA6-9C81-4747-A6A0-2340A7323CEE}"/>
                </a:ext>
              </a:extLst>
            </p:cNvPr>
            <p:cNvSpPr/>
            <p:nvPr/>
          </p:nvSpPr>
          <p:spPr>
            <a:xfrm>
              <a:off x="922534" y="4013152"/>
              <a:ext cx="6170262" cy="295145"/>
            </a:xfrm>
            <a:prstGeom prst="rect">
              <a:avLst/>
            </a:prstGeom>
          </p:spPr>
          <p:txBody>
            <a:bodyPr wrap="square">
              <a:spAutoFit/>
            </a:bodyPr>
            <a:lstStyle/>
            <a:p>
              <a:pPr algn="just">
                <a:lnSpc>
                  <a:spcPct val="120000"/>
                </a:lnSpc>
              </a:pPr>
              <a:r>
                <a:rPr lang="zh-CN" altLang="en-US" sz="1200" dirty="0">
                  <a:solidFill>
                    <a:srgbClr val="30333F"/>
                  </a:solidFill>
                  <a:latin typeface="微软雅黑" panose="020B0503020204020204" pitchFamily="34" charset="-122"/>
                  <a:ea typeface="微软雅黑" panose="020B0503020204020204" pitchFamily="34" charset="-122"/>
                </a:rPr>
                <a:t>导轨滑块等</a:t>
              </a:r>
            </a:p>
          </p:txBody>
        </p:sp>
      </p:grpSp>
      <p:grpSp>
        <p:nvGrpSpPr>
          <p:cNvPr id="34" name="组合 33">
            <a:extLst>
              <a:ext uri="{FF2B5EF4-FFF2-40B4-BE49-F238E27FC236}">
                <a16:creationId xmlns:a16="http://schemas.microsoft.com/office/drawing/2014/main" id="{E9C8E73A-160B-4D04-A799-A71BFCAA8C49}"/>
              </a:ext>
            </a:extLst>
          </p:cNvPr>
          <p:cNvGrpSpPr/>
          <p:nvPr/>
        </p:nvGrpSpPr>
        <p:grpSpPr>
          <a:xfrm>
            <a:off x="4805594" y="4388482"/>
            <a:ext cx="6403180" cy="902412"/>
            <a:chOff x="689616" y="3627485"/>
            <a:chExt cx="6403180" cy="902412"/>
          </a:xfrm>
        </p:grpSpPr>
        <p:sp>
          <p:nvSpPr>
            <p:cNvPr id="35" name="矩形 34">
              <a:extLst>
                <a:ext uri="{FF2B5EF4-FFF2-40B4-BE49-F238E27FC236}">
                  <a16:creationId xmlns:a16="http://schemas.microsoft.com/office/drawing/2014/main" id="{598D64A1-904E-41D6-8B7E-536A26872467}"/>
                </a:ext>
              </a:extLst>
            </p:cNvPr>
            <p:cNvSpPr/>
            <p:nvPr/>
          </p:nvSpPr>
          <p:spPr>
            <a:xfrm>
              <a:off x="689616" y="3627485"/>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自主加工零件</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4B829B78-8EB4-4A6D-8528-7662128941A7}"/>
                </a:ext>
              </a:extLst>
            </p:cNvPr>
            <p:cNvSpPr/>
            <p:nvPr/>
          </p:nvSpPr>
          <p:spPr>
            <a:xfrm>
              <a:off x="922534" y="4013152"/>
              <a:ext cx="6170262" cy="516745"/>
            </a:xfrm>
            <a:prstGeom prst="rect">
              <a:avLst/>
            </a:prstGeom>
          </p:spPr>
          <p:txBody>
            <a:bodyPr wrap="square">
              <a:spAutoFit/>
            </a:bodyPr>
            <a:lstStyle/>
            <a:p>
              <a:pPr algn="just">
                <a:lnSpc>
                  <a:spcPct val="120000"/>
                </a:lnSpc>
              </a:pPr>
              <a:r>
                <a:rPr lang="zh-CN" altLang="en-US" sz="1200" dirty="0">
                  <a:solidFill>
                    <a:srgbClr val="30333F"/>
                  </a:solidFill>
                  <a:latin typeface="微软雅黑" panose="020B0503020204020204" pitchFamily="34" charset="-122"/>
                  <a:ea typeface="微软雅黑" panose="020B0503020204020204" pitchFamily="34" charset="-122"/>
                </a:rPr>
                <a:t>底板、转向轮、转向轴、连接板、导轨、支架盘、支撑块、支撑杆、行走轮、支撑座、后轮轴、绕线轴等。</a:t>
              </a:r>
            </a:p>
          </p:txBody>
        </p:sp>
      </p:grpSp>
    </p:spTree>
    <p:extLst>
      <p:ext uri="{BB962C8B-B14F-4D97-AF65-F5344CB8AC3E}">
        <p14:creationId xmlns:p14="http://schemas.microsoft.com/office/powerpoint/2010/main" val="235178177"/>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4"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randombar(horizont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754CFB2-AEEA-4B2C-8F39-BB8ACEB79E96}"/>
              </a:ext>
            </a:extLst>
          </p:cNvPr>
          <p:cNvGrpSpPr/>
          <p:nvPr/>
        </p:nvGrpSpPr>
        <p:grpSpPr>
          <a:xfrm>
            <a:off x="562611" y="580509"/>
            <a:ext cx="1009408" cy="501038"/>
            <a:chOff x="680598" y="541180"/>
            <a:chExt cx="1009408" cy="501038"/>
          </a:xfrm>
        </p:grpSpPr>
        <p:sp>
          <p:nvSpPr>
            <p:cNvPr id="3" name="矩形 2">
              <a:extLst>
                <a:ext uri="{FF2B5EF4-FFF2-40B4-BE49-F238E27FC236}">
                  <a16:creationId xmlns:a16="http://schemas.microsoft.com/office/drawing/2014/main" id="{2CA686A0-BB5F-4B2D-BE43-7B7C6BC74E0C}"/>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07FFB45C-D06E-4589-8538-F53B48EC4923}"/>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2B90931-86E1-4EFC-AE5E-9D057B9A1B07}"/>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9A49D8B-DB5D-43BD-9921-6C11444A38D3}"/>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CD0F64B4-C00F-49D0-8E86-712ABF49EDEF}"/>
              </a:ext>
            </a:extLst>
          </p:cNvPr>
          <p:cNvSpPr txBox="1"/>
          <p:nvPr/>
        </p:nvSpPr>
        <p:spPr>
          <a:xfrm>
            <a:off x="1687832" y="551418"/>
            <a:ext cx="2127083" cy="523220"/>
          </a:xfrm>
          <a:prstGeom prst="rect">
            <a:avLst/>
          </a:prstGeom>
          <a:noFill/>
        </p:spPr>
        <p:txBody>
          <a:bodyPr wrap="square" rtlCol="0">
            <a:spAutoFit/>
          </a:bodyPr>
          <a:lstStyle/>
          <a:p>
            <a:r>
              <a:rPr lang="en-US" altLang="zh-CN" sz="2800" b="1" dirty="0">
                <a:solidFill>
                  <a:srgbClr val="30333F"/>
                </a:solidFill>
                <a:latin typeface="微软雅黑" panose="020B0503020204020204" pitchFamily="34" charset="-122"/>
                <a:ea typeface="微软雅黑" panose="020B0503020204020204" pitchFamily="34" charset="-122"/>
              </a:rPr>
              <a:t>1.</a:t>
            </a:r>
            <a:r>
              <a:rPr lang="zh-CN" altLang="en-US" sz="2800" b="1" dirty="0">
                <a:solidFill>
                  <a:srgbClr val="30333F"/>
                </a:solidFill>
                <a:latin typeface="微软雅黑" panose="020B0503020204020204" pitchFamily="34" charset="-122"/>
                <a:ea typeface="微软雅黑" panose="020B0503020204020204" pitchFamily="34" charset="-122"/>
              </a:rPr>
              <a:t>概述</a:t>
            </a:r>
          </a:p>
        </p:txBody>
      </p:sp>
      <p:sp>
        <p:nvSpPr>
          <p:cNvPr id="8" name="矩形 7">
            <a:extLst>
              <a:ext uri="{FF2B5EF4-FFF2-40B4-BE49-F238E27FC236}">
                <a16:creationId xmlns:a16="http://schemas.microsoft.com/office/drawing/2014/main" id="{03CFC4D0-38DE-4E99-83CD-7406D8B31654}"/>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DF14D35-A71B-4AE9-B070-0C9CBCDDE1FA}"/>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7D72799B-7DA7-41CA-9E13-E5506985ED78}"/>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FD6551E-1AD8-4853-AC12-E7486DEFF56B}"/>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06316BAC-1D15-4743-9C5C-1BC54FF435E5}"/>
              </a:ext>
            </a:extLst>
          </p:cNvPr>
          <p:cNvGrpSpPr/>
          <p:nvPr/>
        </p:nvGrpSpPr>
        <p:grpSpPr>
          <a:xfrm>
            <a:off x="4630186" y="1566832"/>
            <a:ext cx="329607" cy="2150449"/>
            <a:chOff x="4645756" y="1883299"/>
            <a:chExt cx="329607" cy="2150449"/>
          </a:xfrm>
        </p:grpSpPr>
        <p:sp>
          <p:nvSpPr>
            <p:cNvPr id="49" name="椭圆 48">
              <a:extLst>
                <a:ext uri="{FF2B5EF4-FFF2-40B4-BE49-F238E27FC236}">
                  <a16:creationId xmlns:a16="http://schemas.microsoft.com/office/drawing/2014/main" id="{43C24636-F707-4913-8900-7E4277F15ED7}"/>
                </a:ext>
              </a:extLst>
            </p:cNvPr>
            <p:cNvSpPr/>
            <p:nvPr/>
          </p:nvSpPr>
          <p:spPr>
            <a:xfrm flipH="1">
              <a:off x="4645756" y="1883299"/>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a:extLst>
                <a:ext uri="{FF2B5EF4-FFF2-40B4-BE49-F238E27FC236}">
                  <a16:creationId xmlns:a16="http://schemas.microsoft.com/office/drawing/2014/main" id="{DB123FDF-2E79-442C-8819-ECF88DEA1D57}"/>
                </a:ext>
              </a:extLst>
            </p:cNvPr>
            <p:cNvSpPr/>
            <p:nvPr/>
          </p:nvSpPr>
          <p:spPr>
            <a:xfrm flipH="1">
              <a:off x="4655830" y="3701115"/>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5" name="组合 54">
            <a:extLst>
              <a:ext uri="{FF2B5EF4-FFF2-40B4-BE49-F238E27FC236}">
                <a16:creationId xmlns:a16="http://schemas.microsoft.com/office/drawing/2014/main" id="{5B9256FE-B78A-46BA-BF1C-82EAECF501AA}"/>
              </a:ext>
            </a:extLst>
          </p:cNvPr>
          <p:cNvGrpSpPr/>
          <p:nvPr/>
        </p:nvGrpSpPr>
        <p:grpSpPr>
          <a:xfrm>
            <a:off x="4485990" y="1498018"/>
            <a:ext cx="7312720" cy="777438"/>
            <a:chOff x="242986" y="3636978"/>
            <a:chExt cx="7312720" cy="777438"/>
          </a:xfrm>
        </p:grpSpPr>
        <p:sp>
          <p:nvSpPr>
            <p:cNvPr id="57" name="矩形 56">
              <a:extLst>
                <a:ext uri="{FF2B5EF4-FFF2-40B4-BE49-F238E27FC236}">
                  <a16:creationId xmlns:a16="http://schemas.microsoft.com/office/drawing/2014/main" id="{1783BB43-25C3-4B25-A841-6B695AB4F1D8}"/>
                </a:ext>
              </a:extLst>
            </p:cNvPr>
            <p:cNvSpPr/>
            <p:nvPr/>
          </p:nvSpPr>
          <p:spPr>
            <a:xfrm>
              <a:off x="242986" y="3636978"/>
              <a:ext cx="3130868"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选用材料及毛坯</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58" name="矩形 57">
              <a:extLst>
                <a:ext uri="{FF2B5EF4-FFF2-40B4-BE49-F238E27FC236}">
                  <a16:creationId xmlns:a16="http://schemas.microsoft.com/office/drawing/2014/main" id="{825ED2AC-CE2D-4499-A11F-21C547CBB2AB}"/>
                </a:ext>
              </a:extLst>
            </p:cNvPr>
            <p:cNvSpPr/>
            <p:nvPr/>
          </p:nvSpPr>
          <p:spPr>
            <a:xfrm>
              <a:off x="832998" y="4013152"/>
              <a:ext cx="6722708" cy="401264"/>
            </a:xfrm>
            <a:prstGeom prst="rect">
              <a:avLst/>
            </a:prstGeom>
          </p:spPr>
          <p:txBody>
            <a:bodyPr wrap="square">
              <a:spAutoFit/>
            </a:bodyPr>
            <a:lstStyle/>
            <a:p>
              <a:pPr algn="just">
                <a:lnSpc>
                  <a:spcPct val="120000"/>
                </a:lnSpc>
              </a:pPr>
              <a:r>
                <a:rPr lang="zh-CN" altLang="en-US" dirty="0">
                  <a:solidFill>
                    <a:srgbClr val="000000"/>
                  </a:solidFill>
                  <a:ea typeface="微软雅黑" panose="020B0503020204020204" pitchFamily="34" charset="-122"/>
                </a:rPr>
                <a:t>铝合金（板料、棒料），亚克力板料</a:t>
              </a:r>
            </a:p>
          </p:txBody>
        </p:sp>
      </p:grpSp>
      <p:grpSp>
        <p:nvGrpSpPr>
          <p:cNvPr id="59" name="组合 58">
            <a:extLst>
              <a:ext uri="{FF2B5EF4-FFF2-40B4-BE49-F238E27FC236}">
                <a16:creationId xmlns:a16="http://schemas.microsoft.com/office/drawing/2014/main" id="{5FE83CD3-C5F4-49CE-9227-398209C7B332}"/>
              </a:ext>
            </a:extLst>
          </p:cNvPr>
          <p:cNvGrpSpPr/>
          <p:nvPr/>
        </p:nvGrpSpPr>
        <p:grpSpPr>
          <a:xfrm>
            <a:off x="4481125" y="3348903"/>
            <a:ext cx="6271465" cy="3105511"/>
            <a:chOff x="242985" y="3636978"/>
            <a:chExt cx="6271465" cy="3105511"/>
          </a:xfrm>
        </p:grpSpPr>
        <p:sp>
          <p:nvSpPr>
            <p:cNvPr id="60" name="矩形 59">
              <a:extLst>
                <a:ext uri="{FF2B5EF4-FFF2-40B4-BE49-F238E27FC236}">
                  <a16:creationId xmlns:a16="http://schemas.microsoft.com/office/drawing/2014/main" id="{54CF992F-1BEA-4E48-8294-D317B051D16D}"/>
                </a:ext>
              </a:extLst>
            </p:cNvPr>
            <p:cNvSpPr/>
            <p:nvPr/>
          </p:nvSpPr>
          <p:spPr>
            <a:xfrm>
              <a:off x="242985" y="3636978"/>
              <a:ext cx="3135987"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加工方法选择</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61" name="矩形 60">
              <a:extLst>
                <a:ext uri="{FF2B5EF4-FFF2-40B4-BE49-F238E27FC236}">
                  <a16:creationId xmlns:a16="http://schemas.microsoft.com/office/drawing/2014/main" id="{CBEB591F-86B3-4427-A242-E609B776DD5E}"/>
                </a:ext>
              </a:extLst>
            </p:cNvPr>
            <p:cNvSpPr/>
            <p:nvPr/>
          </p:nvSpPr>
          <p:spPr>
            <a:xfrm>
              <a:off x="832998" y="4013152"/>
              <a:ext cx="5681452" cy="2729337"/>
            </a:xfrm>
            <a:prstGeom prst="rect">
              <a:avLst/>
            </a:prstGeom>
          </p:spPr>
          <p:txBody>
            <a:bodyPr wrap="square">
              <a:spAutoFit/>
            </a:bodyPr>
            <a:lstStyle/>
            <a:p>
              <a:pPr algn="just">
                <a:lnSpc>
                  <a:spcPct val="120000"/>
                </a:lnSpc>
              </a:pPr>
              <a:r>
                <a:rPr lang="zh-CN" altLang="en-US" dirty="0">
                  <a:solidFill>
                    <a:srgbClr val="000000"/>
                  </a:solidFill>
                  <a:ea typeface="微软雅黑" panose="020B0503020204020204" pitchFamily="34" charset="-122"/>
                </a:rPr>
                <a:t>回转面（外圆面、孔）、平面、特性表面（螺纹、齿形）</a:t>
              </a:r>
              <a:endParaRPr lang="en-US" altLang="zh-CN" dirty="0">
                <a:solidFill>
                  <a:srgbClr val="000000"/>
                </a:solidFill>
                <a:ea typeface="微软雅黑" panose="020B0503020204020204" pitchFamily="34" charset="-122"/>
              </a:endParaRPr>
            </a:p>
            <a:p>
              <a:pPr algn="just">
                <a:lnSpc>
                  <a:spcPct val="120000"/>
                </a:lnSpc>
              </a:pPr>
              <a:endParaRPr lang="en-US" altLang="zh-CN" dirty="0">
                <a:solidFill>
                  <a:srgbClr val="000000"/>
                </a:solidFill>
                <a:ea typeface="微软雅黑" panose="020B0503020204020204" pitchFamily="34" charset="-122"/>
              </a:endParaRPr>
            </a:p>
            <a:p>
              <a:pPr algn="just">
                <a:lnSpc>
                  <a:spcPct val="120000"/>
                </a:lnSpc>
              </a:pPr>
              <a:r>
                <a:rPr lang="zh-CN" altLang="en-US" dirty="0">
                  <a:solidFill>
                    <a:srgbClr val="000000"/>
                  </a:solidFill>
                  <a:ea typeface="微软雅黑" panose="020B0503020204020204" pitchFamily="34" charset="-122"/>
                </a:rPr>
                <a:t>外圆面：车削、磨削、光整加工</a:t>
              </a:r>
              <a:endParaRPr lang="en-US" altLang="zh-CN" dirty="0">
                <a:solidFill>
                  <a:srgbClr val="000000"/>
                </a:solidFill>
                <a:ea typeface="微软雅黑" panose="020B0503020204020204" pitchFamily="34" charset="-122"/>
              </a:endParaRPr>
            </a:p>
            <a:p>
              <a:pPr algn="just">
                <a:lnSpc>
                  <a:spcPct val="120000"/>
                </a:lnSpc>
              </a:pPr>
              <a:r>
                <a:rPr lang="zh-CN" altLang="en-US" dirty="0">
                  <a:solidFill>
                    <a:srgbClr val="000000"/>
                  </a:solidFill>
                  <a:ea typeface="微软雅黑" panose="020B0503020204020204" pitchFamily="34" charset="-122"/>
                </a:rPr>
                <a:t>孔：钻孔、扩孔、铰孔、镗孔、拉孔、磨孔、珩磨孔、</a:t>
              </a:r>
              <a:endParaRPr lang="en-US" altLang="zh-CN" dirty="0">
                <a:solidFill>
                  <a:srgbClr val="000000"/>
                </a:solidFill>
                <a:ea typeface="微软雅黑" panose="020B0503020204020204" pitchFamily="34" charset="-122"/>
              </a:endParaRPr>
            </a:p>
            <a:p>
              <a:pPr algn="just">
                <a:lnSpc>
                  <a:spcPct val="120000"/>
                </a:lnSpc>
              </a:pPr>
              <a:r>
                <a:rPr lang="zh-CN" altLang="en-US" dirty="0">
                  <a:solidFill>
                    <a:srgbClr val="000000"/>
                  </a:solidFill>
                  <a:ea typeface="微软雅黑" panose="020B0503020204020204" pitchFamily="34" charset="-122"/>
                </a:rPr>
                <a:t>平面：车、刨、铣、拉、磨、刮削</a:t>
              </a:r>
              <a:endParaRPr lang="en-US" altLang="zh-CN" dirty="0">
                <a:solidFill>
                  <a:srgbClr val="000000"/>
                </a:solidFill>
                <a:ea typeface="微软雅黑" panose="020B0503020204020204" pitchFamily="34" charset="-122"/>
              </a:endParaRPr>
            </a:p>
            <a:p>
              <a:pPr algn="just">
                <a:lnSpc>
                  <a:spcPct val="120000"/>
                </a:lnSpc>
              </a:pPr>
              <a:r>
                <a:rPr lang="zh-CN" altLang="en-US" dirty="0">
                  <a:solidFill>
                    <a:srgbClr val="000000"/>
                  </a:solidFill>
                  <a:ea typeface="微软雅黑" panose="020B0503020204020204" pitchFamily="34" charset="-122"/>
                </a:rPr>
                <a:t>螺纹加工：攻螺纹、套螺纹、车螺纹、铣螺纹、磨螺纹、滚压螺纹</a:t>
              </a:r>
              <a:endParaRPr lang="en-US" altLang="zh-CN" dirty="0">
                <a:solidFill>
                  <a:srgbClr val="000000"/>
                </a:solidFill>
                <a:ea typeface="微软雅黑" panose="020B0503020204020204" pitchFamily="34" charset="-122"/>
              </a:endParaRPr>
            </a:p>
            <a:p>
              <a:pPr algn="just">
                <a:lnSpc>
                  <a:spcPct val="120000"/>
                </a:lnSpc>
              </a:pPr>
              <a:r>
                <a:rPr lang="zh-CN" altLang="en-US" dirty="0">
                  <a:solidFill>
                    <a:srgbClr val="000000"/>
                  </a:solidFill>
                  <a:ea typeface="微软雅黑" panose="020B0503020204020204" pitchFamily="34" charset="-122"/>
                </a:rPr>
                <a:t>齿形：</a:t>
              </a:r>
            </a:p>
          </p:txBody>
        </p:sp>
      </p:grpSp>
      <p:pic>
        <p:nvPicPr>
          <p:cNvPr id="13" name="图片 12">
            <a:extLst>
              <a:ext uri="{FF2B5EF4-FFF2-40B4-BE49-F238E27FC236}">
                <a16:creationId xmlns:a16="http://schemas.microsoft.com/office/drawing/2014/main" id="{A5100953-1FF1-48C8-B9ED-5C437C1FC90A}"/>
              </a:ext>
            </a:extLst>
          </p:cNvPr>
          <p:cNvPicPr>
            <a:picLocks noChangeAspect="1"/>
          </p:cNvPicPr>
          <p:nvPr/>
        </p:nvPicPr>
        <p:blipFill rotWithShape="1">
          <a:blip r:embed="rId3">
            <a:extLst>
              <a:ext uri="{28A0092B-C50C-407E-A947-70E740481C1C}">
                <a14:useLocalDpi xmlns:a14="http://schemas.microsoft.com/office/drawing/2010/main" val="0"/>
              </a:ext>
            </a:extLst>
          </a:blip>
          <a:srcRect l="4300" r="3739"/>
          <a:stretch/>
        </p:blipFill>
        <p:spPr>
          <a:xfrm>
            <a:off x="137849" y="1605357"/>
            <a:ext cx="4297279" cy="3789540"/>
          </a:xfrm>
          <a:prstGeom prst="rect">
            <a:avLst/>
          </a:prstGeom>
        </p:spPr>
      </p:pic>
    </p:spTree>
    <p:extLst>
      <p:ext uri="{BB962C8B-B14F-4D97-AF65-F5344CB8AC3E}">
        <p14:creationId xmlns:p14="http://schemas.microsoft.com/office/powerpoint/2010/main" val="1084065573"/>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2000"/>
                                        <p:tgtEl>
                                          <p:spTgt spid="55"/>
                                        </p:tgtEl>
                                      </p:cBhvr>
                                    </p:animEffect>
                                  </p:childTnLst>
                                </p:cTn>
                              </p:par>
                              <p:par>
                                <p:cTn id="8" presetID="21"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par>
                                <p:cTn id="11" presetID="21" presetClass="entr" presetSubtype="1"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heel(1)">
                                      <p:cBhvr>
                                        <p:cTn id="13"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7985F0B8-D9DA-4C0C-9453-973F0B0CF689}"/>
              </a:ext>
            </a:extLst>
          </p:cNvPr>
          <p:cNvSpPr/>
          <p:nvPr/>
        </p:nvSpPr>
        <p:spPr>
          <a:xfrm flipH="1">
            <a:off x="0" y="2914022"/>
            <a:ext cx="12192000" cy="394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BCA57384-528B-4E9B-B21C-6520A5924F04}"/>
              </a:ext>
            </a:extLst>
          </p:cNvPr>
          <p:cNvSpPr/>
          <p:nvPr/>
        </p:nvSpPr>
        <p:spPr>
          <a:xfrm>
            <a:off x="0" y="9625"/>
            <a:ext cx="12192000" cy="3477226"/>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4948C7AD-32C6-4718-9CEE-2D3C806BC001}"/>
              </a:ext>
            </a:extLst>
          </p:cNvPr>
          <p:cNvGrpSpPr/>
          <p:nvPr/>
        </p:nvGrpSpPr>
        <p:grpSpPr>
          <a:xfrm>
            <a:off x="3092388" y="479394"/>
            <a:ext cx="6007224" cy="5899212"/>
            <a:chOff x="3729602" y="1062602"/>
            <a:chExt cx="4732793" cy="4732793"/>
          </a:xfrm>
        </p:grpSpPr>
        <p:sp>
          <p:nvSpPr>
            <p:cNvPr id="15" name="椭圆 14">
              <a:extLst>
                <a:ext uri="{FF2B5EF4-FFF2-40B4-BE49-F238E27FC236}">
                  <a16:creationId xmlns:a16="http://schemas.microsoft.com/office/drawing/2014/main" id="{9C43FFF5-F175-4D5D-92F9-C51CD8242430}"/>
                </a:ext>
              </a:extLst>
            </p:cNvPr>
            <p:cNvSpPr/>
            <p:nvPr userDrawn="1"/>
          </p:nvSpPr>
          <p:spPr>
            <a:xfrm>
              <a:off x="4149147" y="1510924"/>
              <a:ext cx="3892118" cy="3892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EE5DFC43-6BF6-4019-AD3D-1CF0E1FD798F}"/>
                </a:ext>
              </a:extLst>
            </p:cNvPr>
            <p:cNvSpPr/>
            <p:nvPr userDrawn="1"/>
          </p:nvSpPr>
          <p:spPr>
            <a:xfrm>
              <a:off x="3729602" y="1062602"/>
              <a:ext cx="4732793" cy="47327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57B702D6-6999-4AB1-8FF6-075A8E756E00}"/>
              </a:ext>
            </a:extLst>
          </p:cNvPr>
          <p:cNvGrpSpPr/>
          <p:nvPr/>
        </p:nvGrpSpPr>
        <p:grpSpPr>
          <a:xfrm>
            <a:off x="3943541" y="2190944"/>
            <a:ext cx="4621541" cy="1417184"/>
            <a:chOff x="4006629" y="3145727"/>
            <a:chExt cx="4621541" cy="1417184"/>
          </a:xfrm>
        </p:grpSpPr>
        <p:grpSp>
          <p:nvGrpSpPr>
            <p:cNvPr id="19" name="组合 18">
              <a:extLst>
                <a:ext uri="{FF2B5EF4-FFF2-40B4-BE49-F238E27FC236}">
                  <a16:creationId xmlns:a16="http://schemas.microsoft.com/office/drawing/2014/main" id="{7DCB4C0E-6EE7-465D-814F-F4DD9E359D42}"/>
                </a:ext>
              </a:extLst>
            </p:cNvPr>
            <p:cNvGrpSpPr/>
            <p:nvPr/>
          </p:nvGrpSpPr>
          <p:grpSpPr>
            <a:xfrm>
              <a:off x="4006629" y="3145727"/>
              <a:ext cx="4290322" cy="1417184"/>
              <a:chOff x="3922729" y="3128762"/>
              <a:chExt cx="4290322" cy="1417184"/>
            </a:xfrm>
          </p:grpSpPr>
          <p:sp>
            <p:nvSpPr>
              <p:cNvPr id="22" name="文本框 9">
                <a:extLst>
                  <a:ext uri="{FF2B5EF4-FFF2-40B4-BE49-F238E27FC236}">
                    <a16:creationId xmlns:a16="http://schemas.microsoft.com/office/drawing/2014/main" id="{5C0DF45C-DE0F-4FCA-B01E-983F0B67E0DE}"/>
                  </a:ext>
                </a:extLst>
              </p:cNvPr>
              <p:cNvSpPr txBox="1"/>
              <p:nvPr/>
            </p:nvSpPr>
            <p:spPr>
              <a:xfrm>
                <a:off x="3922729" y="3363287"/>
                <a:ext cx="4290322" cy="1015663"/>
              </a:xfrm>
              <a:prstGeom prst="rect">
                <a:avLst/>
              </a:prstGeom>
              <a:noFill/>
            </p:spPr>
            <p:txBody>
              <a:bodyPr wrap="square" rtlCol="0">
                <a:spAutoFit/>
              </a:bodyPr>
              <a:lstStyle/>
              <a:p>
                <a:pPr algn="ctr"/>
                <a:r>
                  <a:rPr lang="en-US" altLang="zh-CN" sz="6000" b="1" spc="300" dirty="0">
                    <a:latin typeface="微软雅黑" panose="020B0503020204020204" pitchFamily="34" charset="-122"/>
                    <a:ea typeface="微软雅黑" panose="020B0503020204020204" pitchFamily="34" charset="-122"/>
                  </a:rPr>
                  <a:t>2.</a:t>
                </a:r>
                <a:r>
                  <a:rPr lang="zh-CN" altLang="en-US" sz="6000" b="1" spc="300" dirty="0">
                    <a:latin typeface="微软雅黑" panose="020B0503020204020204" pitchFamily="34" charset="-122"/>
                    <a:ea typeface="微软雅黑" panose="020B0503020204020204" pitchFamily="34" charset="-122"/>
                  </a:rPr>
                  <a:t>工艺分析</a:t>
                </a:r>
              </a:p>
            </p:txBody>
          </p:sp>
          <p:sp>
            <p:nvSpPr>
              <p:cNvPr id="23" name="矩形 22">
                <a:extLst>
                  <a:ext uri="{FF2B5EF4-FFF2-40B4-BE49-F238E27FC236}">
                    <a16:creationId xmlns:a16="http://schemas.microsoft.com/office/drawing/2014/main" id="{1BA464B2-3B3E-411A-90BA-98BEEC375A73}"/>
                  </a:ext>
                </a:extLst>
              </p:cNvPr>
              <p:cNvSpPr/>
              <p:nvPr/>
            </p:nvSpPr>
            <p:spPr>
              <a:xfrm>
                <a:off x="7770252" y="312876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id="{DB0B350F-DDD0-4396-A392-B0FDB9865613}"/>
                  </a:ext>
                </a:extLst>
              </p:cNvPr>
              <p:cNvSpPr/>
              <p:nvPr/>
            </p:nvSpPr>
            <p:spPr>
              <a:xfrm>
                <a:off x="4053281" y="428414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a16="http://schemas.microsoft.com/office/drawing/2014/main" id="{EB009274-8A6E-492C-BEDC-328F1EB604DB}"/>
                </a:ext>
              </a:extLst>
            </p:cNvPr>
            <p:cNvSpPr/>
            <p:nvPr/>
          </p:nvSpPr>
          <p:spPr>
            <a:xfrm>
              <a:off x="4009446" y="3250330"/>
              <a:ext cx="3743362" cy="45719"/>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20F6F7FA-2BC3-45C3-BE41-A71200E46D90}"/>
                </a:ext>
              </a:extLst>
            </p:cNvPr>
            <p:cNvSpPr/>
            <p:nvPr/>
          </p:nvSpPr>
          <p:spPr>
            <a:xfrm flipV="1">
              <a:off x="4503525" y="4411623"/>
              <a:ext cx="4124645" cy="45719"/>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16">
            <a:extLst>
              <a:ext uri="{FF2B5EF4-FFF2-40B4-BE49-F238E27FC236}">
                <a16:creationId xmlns:a16="http://schemas.microsoft.com/office/drawing/2014/main" id="{395E2E09-A28F-4E12-AFB4-B786148DDDB3}"/>
              </a:ext>
            </a:extLst>
          </p:cNvPr>
          <p:cNvSpPr txBox="1"/>
          <p:nvPr/>
        </p:nvSpPr>
        <p:spPr>
          <a:xfrm>
            <a:off x="5371690" y="4766511"/>
            <a:ext cx="1470992" cy="400110"/>
          </a:xfrm>
          <a:prstGeom prst="rect">
            <a:avLst/>
          </a:prstGeom>
          <a:noFill/>
        </p:spPr>
        <p:txBody>
          <a:bodyPr wrap="square" rtlCol="0">
            <a:spAutoFit/>
          </a:bodyPr>
          <a:lstStyle/>
          <a:p>
            <a:pPr algn="ctr"/>
            <a:r>
              <a:rPr lang="zh-CN" altLang="en-US" sz="2000" b="1" dirty="0">
                <a:solidFill>
                  <a:srgbClr val="C14F4E"/>
                </a:solidFill>
                <a:latin typeface="微软雅黑" panose="020B0503020204020204" pitchFamily="34" charset="-122"/>
                <a:ea typeface="微软雅黑" panose="020B0503020204020204" pitchFamily="34" charset="-122"/>
              </a:rPr>
              <a:t>第二部分</a:t>
            </a:r>
          </a:p>
        </p:txBody>
      </p:sp>
    </p:spTree>
    <p:extLst>
      <p:ext uri="{BB962C8B-B14F-4D97-AF65-F5344CB8AC3E}">
        <p14:creationId xmlns:p14="http://schemas.microsoft.com/office/powerpoint/2010/main" val="2552713860"/>
      </p:ext>
    </p:extLst>
  </p:cSld>
  <p:clrMapOvr>
    <a:masterClrMapping/>
  </p:clrMapOvr>
  <mc:AlternateContent xmlns:mc="http://schemas.openxmlformats.org/markup-compatibility/2006" xmlns:p14="http://schemas.microsoft.com/office/powerpoint/2010/main">
    <mc:Choice Requires="p14">
      <p:transition spd="slow" p14:dur="125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754CFB2-AEEA-4B2C-8F39-BB8ACEB79E96}"/>
              </a:ext>
            </a:extLst>
          </p:cNvPr>
          <p:cNvGrpSpPr/>
          <p:nvPr/>
        </p:nvGrpSpPr>
        <p:grpSpPr>
          <a:xfrm>
            <a:off x="562611" y="580509"/>
            <a:ext cx="1009408" cy="501038"/>
            <a:chOff x="680598" y="541180"/>
            <a:chExt cx="1009408" cy="501038"/>
          </a:xfrm>
        </p:grpSpPr>
        <p:sp>
          <p:nvSpPr>
            <p:cNvPr id="3" name="矩形 2">
              <a:extLst>
                <a:ext uri="{FF2B5EF4-FFF2-40B4-BE49-F238E27FC236}">
                  <a16:creationId xmlns:a16="http://schemas.microsoft.com/office/drawing/2014/main" id="{2CA686A0-BB5F-4B2D-BE43-7B7C6BC74E0C}"/>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07FFB45C-D06E-4589-8538-F53B48EC4923}"/>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2B90931-86E1-4EFC-AE5E-9D057B9A1B07}"/>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9A49D8B-DB5D-43BD-9921-6C11444A38D3}"/>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CD0F64B4-C00F-49D0-8E86-712ABF49EDEF}"/>
              </a:ext>
            </a:extLst>
          </p:cNvPr>
          <p:cNvSpPr txBox="1"/>
          <p:nvPr/>
        </p:nvSpPr>
        <p:spPr>
          <a:xfrm>
            <a:off x="1687832" y="551418"/>
            <a:ext cx="5052333" cy="523220"/>
          </a:xfrm>
          <a:prstGeom prst="rect">
            <a:avLst/>
          </a:prstGeom>
          <a:noFill/>
        </p:spPr>
        <p:txBody>
          <a:bodyPr wrap="square" rtlCol="0">
            <a:spAutoFit/>
          </a:bodyPr>
          <a:lstStyle/>
          <a:p>
            <a:r>
              <a:rPr lang="en-US" altLang="zh-CN" sz="2800" b="1" dirty="0">
                <a:solidFill>
                  <a:srgbClr val="30333F"/>
                </a:solidFill>
                <a:latin typeface="微软雅黑" panose="020B0503020204020204" pitchFamily="34" charset="-122"/>
                <a:ea typeface="微软雅黑" panose="020B0503020204020204" pitchFamily="34" charset="-122"/>
              </a:rPr>
              <a:t>2.</a:t>
            </a:r>
            <a:r>
              <a:rPr lang="zh-CN" altLang="en-US" sz="2800" b="1" dirty="0">
                <a:solidFill>
                  <a:srgbClr val="30333F"/>
                </a:solidFill>
                <a:latin typeface="微软雅黑" panose="020B0503020204020204" pitchFamily="34" charset="-122"/>
                <a:ea typeface="微软雅黑" panose="020B0503020204020204" pitchFamily="34" charset="-122"/>
              </a:rPr>
              <a:t>工艺分析与工艺路线的制定</a:t>
            </a:r>
          </a:p>
        </p:txBody>
      </p:sp>
      <p:sp>
        <p:nvSpPr>
          <p:cNvPr id="8" name="矩形 7">
            <a:extLst>
              <a:ext uri="{FF2B5EF4-FFF2-40B4-BE49-F238E27FC236}">
                <a16:creationId xmlns:a16="http://schemas.microsoft.com/office/drawing/2014/main" id="{03CFC4D0-38DE-4E99-83CD-7406D8B31654}"/>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DF14D35-A71B-4AE9-B070-0C9CBCDDE1FA}"/>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7D72799B-7DA7-41CA-9E13-E5506985ED78}"/>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FD6551E-1AD8-4853-AC12-E7486DEFF56B}"/>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id="{078823D3-98F6-41F4-9D97-5009D8778BD3}"/>
              </a:ext>
            </a:extLst>
          </p:cNvPr>
          <p:cNvSpPr/>
          <p:nvPr/>
        </p:nvSpPr>
        <p:spPr>
          <a:xfrm>
            <a:off x="4611329" y="2005781"/>
            <a:ext cx="7018060" cy="3549468"/>
          </a:xfrm>
          <a:prstGeom prst="roundRect">
            <a:avLst/>
          </a:prstGeom>
          <a:noFill/>
          <a:ln w="28575">
            <a:solidFill>
              <a:srgbClr val="303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a:extLst>
              <a:ext uri="{FF2B5EF4-FFF2-40B4-BE49-F238E27FC236}">
                <a16:creationId xmlns:a16="http://schemas.microsoft.com/office/drawing/2014/main" id="{66C77638-FFBB-4E5A-B52B-1C826E2391C8}"/>
              </a:ext>
            </a:extLst>
          </p:cNvPr>
          <p:cNvSpPr/>
          <p:nvPr/>
        </p:nvSpPr>
        <p:spPr>
          <a:xfrm>
            <a:off x="4694339" y="2390556"/>
            <a:ext cx="6935050" cy="272337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在</a:t>
            </a:r>
            <a:r>
              <a:rPr lang="zh-CN" altLang="zh-CN" b="1" dirty="0">
                <a:solidFill>
                  <a:srgbClr val="C14F4E"/>
                </a:solidFill>
                <a:latin typeface="微软雅黑" panose="020B0503020204020204" pitchFamily="34" charset="-122"/>
                <a:ea typeface="微软雅黑" panose="020B0503020204020204" pitchFamily="34" charset="-122"/>
              </a:rPr>
              <a:t>制定零件的机械加工工艺规程时，首先要对照小车装配图分析零件图，熟悉该零件的用途、性能及工作条件，明确零件在小车中的位置、作用及相关零件的位置关系</a:t>
            </a:r>
            <a:r>
              <a:rPr lang="en-US" altLang="zh-CN" b="1" dirty="0">
                <a:solidFill>
                  <a:srgbClr val="C14F4E"/>
                </a:solidFill>
                <a:latin typeface="微软雅黑" panose="020B0503020204020204" pitchFamily="34" charset="-122"/>
                <a:ea typeface="微软雅黑" panose="020B0503020204020204" pitchFamily="34" charset="-122"/>
              </a:rPr>
              <a:t>;</a:t>
            </a:r>
            <a:r>
              <a:rPr lang="zh-CN" altLang="zh-CN" b="1" dirty="0">
                <a:solidFill>
                  <a:srgbClr val="C14F4E"/>
                </a:solidFill>
                <a:latin typeface="微软雅黑" panose="020B0503020204020204" pitchFamily="34" charset="-122"/>
                <a:ea typeface="微软雅黑" panose="020B0503020204020204" pitchFamily="34" charset="-122"/>
              </a:rPr>
              <a:t>了解并研究各项技术条件制定的依据，找出其主要技术要求和技术关键，以便在拟定工艺规程时采用适当的措施加以保证。</a:t>
            </a:r>
            <a:endParaRPr lang="en-US" altLang="zh-CN" b="1" dirty="0">
              <a:solidFill>
                <a:srgbClr val="C14F4E"/>
              </a:solidFill>
              <a:latin typeface="微软雅黑" panose="020B0503020204020204" pitchFamily="34" charset="-122"/>
              <a:ea typeface="微软雅黑" panose="020B0503020204020204" pitchFamily="34" charset="-122"/>
            </a:endParaRPr>
          </a:p>
          <a:p>
            <a:pPr>
              <a:lnSpc>
                <a:spcPct val="120000"/>
              </a:lnSpc>
            </a:pPr>
            <a:endParaRPr lang="en-US" altLang="zh-CN" b="1" dirty="0">
              <a:solidFill>
                <a:srgbClr val="C14F4E"/>
              </a:solidFill>
              <a:latin typeface="微软雅黑" panose="020B0503020204020204" pitchFamily="34" charset="-122"/>
              <a:ea typeface="微软雅黑" panose="020B0503020204020204" pitchFamily="34" charset="-122"/>
            </a:endParaRPr>
          </a:p>
          <a:p>
            <a:pPr>
              <a:lnSpc>
                <a:spcPct val="120000"/>
              </a:lnSpc>
            </a:pPr>
            <a:r>
              <a:rPr lang="zh-CN" altLang="zh-CN" b="1" dirty="0">
                <a:solidFill>
                  <a:srgbClr val="C14F4E"/>
                </a:solidFill>
                <a:latin typeface="微软雅黑" panose="020B0503020204020204" pitchFamily="34" charset="-122"/>
                <a:ea typeface="微软雅黑" panose="020B0503020204020204" pitchFamily="34" charset="-122"/>
              </a:rPr>
              <a:t>下面主要</a:t>
            </a:r>
            <a:r>
              <a:rPr lang="zh-CN" altLang="en-US" b="1" dirty="0">
                <a:solidFill>
                  <a:srgbClr val="C14F4E"/>
                </a:solidFill>
                <a:latin typeface="微软雅黑" panose="020B0503020204020204" pitchFamily="34" charset="-122"/>
                <a:ea typeface="微软雅黑" panose="020B0503020204020204" pitchFamily="34" charset="-122"/>
              </a:rPr>
              <a:t>通过对后轮轴</a:t>
            </a:r>
            <a:r>
              <a:rPr lang="zh-CN" altLang="zh-CN" b="1" dirty="0">
                <a:solidFill>
                  <a:srgbClr val="C14F4E"/>
                </a:solidFill>
                <a:latin typeface="微软雅黑" panose="020B0503020204020204" pitchFamily="34" charset="-122"/>
                <a:ea typeface="微软雅黑" panose="020B0503020204020204" pitchFamily="34" charset="-122"/>
              </a:rPr>
              <a:t>进行工艺分析和工艺路线的拟定和工艺方案的分析</a:t>
            </a:r>
            <a:r>
              <a:rPr lang="zh-CN" altLang="en-US" b="1" dirty="0">
                <a:solidFill>
                  <a:srgbClr val="C14F4E"/>
                </a:solidFill>
                <a:latin typeface="微软雅黑" panose="020B0503020204020204" pitchFamily="34" charset="-122"/>
                <a:ea typeface="微软雅黑" panose="020B0503020204020204" pitchFamily="34" charset="-122"/>
              </a:rPr>
              <a:t>进行这一部分的详细讲解。</a:t>
            </a:r>
            <a:endParaRPr lang="en-US" altLang="zh-CN" b="1" dirty="0">
              <a:solidFill>
                <a:srgbClr val="C14F4E"/>
              </a:solidFill>
              <a:latin typeface="微软雅黑" panose="020B0503020204020204" pitchFamily="34" charset="-122"/>
              <a:ea typeface="微软雅黑" panose="020B0503020204020204" pitchFamily="34" charset="-122"/>
            </a:endParaRPr>
          </a:p>
        </p:txBody>
      </p:sp>
      <p:pic>
        <p:nvPicPr>
          <p:cNvPr id="38" name="图片 37">
            <a:extLst>
              <a:ext uri="{FF2B5EF4-FFF2-40B4-BE49-F238E27FC236}">
                <a16:creationId xmlns:a16="http://schemas.microsoft.com/office/drawing/2014/main" id="{AE1B4AFD-3C64-4835-9373-5057B7567407}"/>
              </a:ext>
            </a:extLst>
          </p:cNvPr>
          <p:cNvPicPr>
            <a:picLocks noChangeAspect="1"/>
          </p:cNvPicPr>
          <p:nvPr/>
        </p:nvPicPr>
        <p:blipFill rotWithShape="1">
          <a:blip r:embed="rId3">
            <a:extLst>
              <a:ext uri="{28A0092B-C50C-407E-A947-70E740481C1C}">
                <a14:useLocalDpi xmlns:a14="http://schemas.microsoft.com/office/drawing/2010/main" val="0"/>
              </a:ext>
            </a:extLst>
          </a:blip>
          <a:srcRect l="5816" r="15774"/>
          <a:stretch/>
        </p:blipFill>
        <p:spPr>
          <a:xfrm>
            <a:off x="334784" y="1989089"/>
            <a:ext cx="4062953" cy="3566160"/>
          </a:xfrm>
          <a:prstGeom prst="rect">
            <a:avLst/>
          </a:prstGeom>
        </p:spPr>
      </p:pic>
    </p:spTree>
    <p:extLst>
      <p:ext uri="{BB962C8B-B14F-4D97-AF65-F5344CB8AC3E}">
        <p14:creationId xmlns:p14="http://schemas.microsoft.com/office/powerpoint/2010/main" val="667293456"/>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BFA755A5-2A82-4732-B458-F99304FE1AE3}"/>
              </a:ext>
            </a:extLst>
          </p:cNvPr>
          <p:cNvGrpSpPr/>
          <p:nvPr/>
        </p:nvGrpSpPr>
        <p:grpSpPr>
          <a:xfrm>
            <a:off x="562611" y="580509"/>
            <a:ext cx="1009408" cy="501038"/>
            <a:chOff x="680598" y="541180"/>
            <a:chExt cx="1009408" cy="501038"/>
          </a:xfrm>
        </p:grpSpPr>
        <p:sp>
          <p:nvSpPr>
            <p:cNvPr id="2" name="矩形 1">
              <a:extLst>
                <a:ext uri="{FF2B5EF4-FFF2-40B4-BE49-F238E27FC236}">
                  <a16:creationId xmlns:a16="http://schemas.microsoft.com/office/drawing/2014/main" id="{DC7F9A0A-B3E4-4F4B-91EC-2DFCA6DE5B2C}"/>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F44861E3-364B-4A14-926A-E7C88B07DD22}"/>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66337CBB-B33F-4DDC-AA4C-2C123C04378A}"/>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8E1B9D81-E1F3-4A69-BF39-6842B5CD796D}"/>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FA8E12E2-1C85-4CCC-A2E6-C4FDF0732484}"/>
              </a:ext>
            </a:extLst>
          </p:cNvPr>
          <p:cNvSpPr txBox="1"/>
          <p:nvPr/>
        </p:nvSpPr>
        <p:spPr>
          <a:xfrm>
            <a:off x="1687832" y="551418"/>
            <a:ext cx="2393974" cy="52322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加工工艺分析</a:t>
            </a:r>
          </a:p>
        </p:txBody>
      </p:sp>
      <p:sp>
        <p:nvSpPr>
          <p:cNvPr id="10" name="矩形 9">
            <a:extLst>
              <a:ext uri="{FF2B5EF4-FFF2-40B4-BE49-F238E27FC236}">
                <a16:creationId xmlns:a16="http://schemas.microsoft.com/office/drawing/2014/main" id="{7D8C5DF1-ACE7-4710-BD02-B026B1E08C58}"/>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3E28F17-7BF5-4669-AE8A-C6D4B7926A0F}"/>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7D1E5728-7719-4A5F-AC80-F0E5C1FC5A06}"/>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44FA23D-D63D-4BAA-B0CC-F17BB9CD26E9}"/>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6">
            <a:extLst>
              <a:ext uri="{FF2B5EF4-FFF2-40B4-BE49-F238E27FC236}">
                <a16:creationId xmlns:a16="http://schemas.microsoft.com/office/drawing/2014/main" id="{79C9E355-75E3-4C7B-8C7F-F1E1361AE8B9}"/>
              </a:ext>
            </a:extLst>
          </p:cNvPr>
          <p:cNvSpPr/>
          <p:nvPr/>
        </p:nvSpPr>
        <p:spPr>
          <a:xfrm>
            <a:off x="5523681" y="2250545"/>
            <a:ext cx="1378374" cy="1446213"/>
          </a:xfrm>
          <a:custGeom>
            <a:avLst/>
            <a:gdLst>
              <a:gd name="connsiteX0" fmla="*/ 272000 w 578707"/>
              <a:gd name="connsiteY0" fmla="*/ 341347 h 607004"/>
              <a:gd name="connsiteX1" fmla="*/ 256491 w 578707"/>
              <a:gd name="connsiteY1" fmla="*/ 346871 h 607004"/>
              <a:gd name="connsiteX2" fmla="*/ 251177 w 578707"/>
              <a:gd name="connsiteY2" fmla="*/ 353152 h 607004"/>
              <a:gd name="connsiteX3" fmla="*/ 251177 w 578707"/>
              <a:gd name="connsiteY3" fmla="*/ 369180 h 607004"/>
              <a:gd name="connsiteX4" fmla="*/ 248682 w 578707"/>
              <a:gd name="connsiteY4" fmla="*/ 370913 h 607004"/>
              <a:gd name="connsiteX5" fmla="*/ 247164 w 578707"/>
              <a:gd name="connsiteY5" fmla="*/ 375786 h 607004"/>
              <a:gd name="connsiteX6" fmla="*/ 250634 w 578707"/>
              <a:gd name="connsiteY6" fmla="*/ 409900 h 607004"/>
              <a:gd name="connsiteX7" fmla="*/ 255298 w 578707"/>
              <a:gd name="connsiteY7" fmla="*/ 415424 h 607004"/>
              <a:gd name="connsiteX8" fmla="*/ 257033 w 578707"/>
              <a:gd name="connsiteY8" fmla="*/ 415640 h 607004"/>
              <a:gd name="connsiteX9" fmla="*/ 262130 w 578707"/>
              <a:gd name="connsiteY9" fmla="*/ 413041 h 607004"/>
              <a:gd name="connsiteX10" fmla="*/ 280134 w 578707"/>
              <a:gd name="connsiteY10" fmla="*/ 389215 h 607004"/>
              <a:gd name="connsiteX11" fmla="*/ 281435 w 578707"/>
              <a:gd name="connsiteY11" fmla="*/ 385317 h 607004"/>
              <a:gd name="connsiteX12" fmla="*/ 281435 w 578707"/>
              <a:gd name="connsiteY12" fmla="*/ 346979 h 607004"/>
              <a:gd name="connsiteX13" fmla="*/ 278290 w 578707"/>
              <a:gd name="connsiteY13" fmla="*/ 341564 h 607004"/>
              <a:gd name="connsiteX14" fmla="*/ 272000 w 578707"/>
              <a:gd name="connsiteY14" fmla="*/ 341347 h 607004"/>
              <a:gd name="connsiteX15" fmla="*/ 190768 w 578707"/>
              <a:gd name="connsiteY15" fmla="*/ 341347 h 607004"/>
              <a:gd name="connsiteX16" fmla="*/ 184478 w 578707"/>
              <a:gd name="connsiteY16" fmla="*/ 341564 h 607004"/>
              <a:gd name="connsiteX17" fmla="*/ 181333 w 578707"/>
              <a:gd name="connsiteY17" fmla="*/ 346979 h 607004"/>
              <a:gd name="connsiteX18" fmla="*/ 181333 w 578707"/>
              <a:gd name="connsiteY18" fmla="*/ 385317 h 607004"/>
              <a:gd name="connsiteX19" fmla="*/ 182634 w 578707"/>
              <a:gd name="connsiteY19" fmla="*/ 389215 h 607004"/>
              <a:gd name="connsiteX20" fmla="*/ 200638 w 578707"/>
              <a:gd name="connsiteY20" fmla="*/ 413041 h 607004"/>
              <a:gd name="connsiteX21" fmla="*/ 205843 w 578707"/>
              <a:gd name="connsiteY21" fmla="*/ 415640 h 607004"/>
              <a:gd name="connsiteX22" fmla="*/ 207579 w 578707"/>
              <a:gd name="connsiteY22" fmla="*/ 415424 h 607004"/>
              <a:gd name="connsiteX23" fmla="*/ 212242 w 578707"/>
              <a:gd name="connsiteY23" fmla="*/ 409900 h 607004"/>
              <a:gd name="connsiteX24" fmla="*/ 215713 w 578707"/>
              <a:gd name="connsiteY24" fmla="*/ 375786 h 607004"/>
              <a:gd name="connsiteX25" fmla="*/ 214086 w 578707"/>
              <a:gd name="connsiteY25" fmla="*/ 370805 h 607004"/>
              <a:gd name="connsiteX26" fmla="*/ 211700 w 578707"/>
              <a:gd name="connsiteY26" fmla="*/ 369180 h 607004"/>
              <a:gd name="connsiteX27" fmla="*/ 211700 w 578707"/>
              <a:gd name="connsiteY27" fmla="*/ 353152 h 607004"/>
              <a:gd name="connsiteX28" fmla="*/ 206386 w 578707"/>
              <a:gd name="connsiteY28" fmla="*/ 346871 h 607004"/>
              <a:gd name="connsiteX29" fmla="*/ 190768 w 578707"/>
              <a:gd name="connsiteY29" fmla="*/ 341347 h 607004"/>
              <a:gd name="connsiteX30" fmla="*/ 200746 w 578707"/>
              <a:gd name="connsiteY30" fmla="*/ 168936 h 607004"/>
              <a:gd name="connsiteX31" fmla="*/ 156172 w 578707"/>
              <a:gd name="connsiteY31" fmla="*/ 180740 h 607004"/>
              <a:gd name="connsiteX32" fmla="*/ 152593 w 578707"/>
              <a:gd name="connsiteY32" fmla="*/ 186480 h 607004"/>
              <a:gd name="connsiteX33" fmla="*/ 152593 w 578707"/>
              <a:gd name="connsiteY33" fmla="*/ 197851 h 607004"/>
              <a:gd name="connsiteX34" fmla="*/ 149990 w 578707"/>
              <a:gd name="connsiteY34" fmla="*/ 197851 h 607004"/>
              <a:gd name="connsiteX35" fmla="*/ 143591 w 578707"/>
              <a:gd name="connsiteY35" fmla="*/ 204349 h 607004"/>
              <a:gd name="connsiteX36" fmla="*/ 143591 w 578707"/>
              <a:gd name="connsiteY36" fmla="*/ 214854 h 607004"/>
              <a:gd name="connsiteX37" fmla="*/ 146520 w 578707"/>
              <a:gd name="connsiteY37" fmla="*/ 220269 h 607004"/>
              <a:gd name="connsiteX38" fmla="*/ 152702 w 578707"/>
              <a:gd name="connsiteY38" fmla="*/ 224276 h 607004"/>
              <a:gd name="connsiteX39" fmla="*/ 153135 w 578707"/>
              <a:gd name="connsiteY39" fmla="*/ 226984 h 607004"/>
              <a:gd name="connsiteX40" fmla="*/ 176127 w 578707"/>
              <a:gd name="connsiteY40" fmla="*/ 280050 h 607004"/>
              <a:gd name="connsiteX41" fmla="*/ 214194 w 578707"/>
              <a:gd name="connsiteY41" fmla="*/ 312973 h 607004"/>
              <a:gd name="connsiteX42" fmla="*/ 248682 w 578707"/>
              <a:gd name="connsiteY42" fmla="*/ 312973 h 607004"/>
              <a:gd name="connsiteX43" fmla="*/ 286749 w 578707"/>
              <a:gd name="connsiteY43" fmla="*/ 280050 h 607004"/>
              <a:gd name="connsiteX44" fmla="*/ 309741 w 578707"/>
              <a:gd name="connsiteY44" fmla="*/ 226984 h 607004"/>
              <a:gd name="connsiteX45" fmla="*/ 310067 w 578707"/>
              <a:gd name="connsiteY45" fmla="*/ 224276 h 607004"/>
              <a:gd name="connsiteX46" fmla="*/ 316357 w 578707"/>
              <a:gd name="connsiteY46" fmla="*/ 220269 h 607004"/>
              <a:gd name="connsiteX47" fmla="*/ 319285 w 578707"/>
              <a:gd name="connsiteY47" fmla="*/ 214854 h 607004"/>
              <a:gd name="connsiteX48" fmla="*/ 319285 w 578707"/>
              <a:gd name="connsiteY48" fmla="*/ 204349 h 607004"/>
              <a:gd name="connsiteX49" fmla="*/ 312778 w 578707"/>
              <a:gd name="connsiteY49" fmla="*/ 197851 h 607004"/>
              <a:gd name="connsiteX50" fmla="*/ 309307 w 578707"/>
              <a:gd name="connsiteY50" fmla="*/ 197851 h 607004"/>
              <a:gd name="connsiteX51" fmla="*/ 307247 w 578707"/>
              <a:gd name="connsiteY51" fmla="*/ 195794 h 607004"/>
              <a:gd name="connsiteX52" fmla="*/ 301173 w 578707"/>
              <a:gd name="connsiteY52" fmla="*/ 195252 h 607004"/>
              <a:gd name="connsiteX53" fmla="*/ 275795 w 578707"/>
              <a:gd name="connsiteY53" fmla="*/ 201100 h 607004"/>
              <a:gd name="connsiteX54" fmla="*/ 236427 w 578707"/>
              <a:gd name="connsiteY54" fmla="*/ 183231 h 607004"/>
              <a:gd name="connsiteX55" fmla="*/ 200746 w 578707"/>
              <a:gd name="connsiteY55" fmla="*/ 168936 h 607004"/>
              <a:gd name="connsiteX56" fmla="*/ 417667 w 578707"/>
              <a:gd name="connsiteY56" fmla="*/ 57723 h 607004"/>
              <a:gd name="connsiteX57" fmla="*/ 430673 w 578707"/>
              <a:gd name="connsiteY57" fmla="*/ 70828 h 607004"/>
              <a:gd name="connsiteX58" fmla="*/ 430673 w 578707"/>
              <a:gd name="connsiteY58" fmla="*/ 154334 h 607004"/>
              <a:gd name="connsiteX59" fmla="*/ 481940 w 578707"/>
              <a:gd name="connsiteY59" fmla="*/ 154334 h 607004"/>
              <a:gd name="connsiteX60" fmla="*/ 494946 w 578707"/>
              <a:gd name="connsiteY60" fmla="*/ 167439 h 607004"/>
              <a:gd name="connsiteX61" fmla="*/ 481940 w 578707"/>
              <a:gd name="connsiteY61" fmla="*/ 180436 h 607004"/>
              <a:gd name="connsiteX62" fmla="*/ 417667 w 578707"/>
              <a:gd name="connsiteY62" fmla="*/ 180436 h 607004"/>
              <a:gd name="connsiteX63" fmla="*/ 404552 w 578707"/>
              <a:gd name="connsiteY63" fmla="*/ 167439 h 607004"/>
              <a:gd name="connsiteX64" fmla="*/ 404552 w 578707"/>
              <a:gd name="connsiteY64" fmla="*/ 70828 h 607004"/>
              <a:gd name="connsiteX65" fmla="*/ 417667 w 578707"/>
              <a:gd name="connsiteY65" fmla="*/ 57723 h 607004"/>
              <a:gd name="connsiteX66" fmla="*/ 215170 w 578707"/>
              <a:gd name="connsiteY66" fmla="*/ 47208 h 607004"/>
              <a:gd name="connsiteX67" fmla="*/ 247706 w 578707"/>
              <a:gd name="connsiteY67" fmla="*/ 47208 h 607004"/>
              <a:gd name="connsiteX68" fmla="*/ 347808 w 578707"/>
              <a:gd name="connsiteY68" fmla="*/ 147276 h 607004"/>
              <a:gd name="connsiteX69" fmla="*/ 347808 w 578707"/>
              <a:gd name="connsiteY69" fmla="*/ 178683 h 607004"/>
              <a:gd name="connsiteX70" fmla="*/ 353556 w 578707"/>
              <a:gd name="connsiteY70" fmla="*/ 196552 h 607004"/>
              <a:gd name="connsiteX71" fmla="*/ 353556 w 578707"/>
              <a:gd name="connsiteY71" fmla="*/ 218861 h 607004"/>
              <a:gd name="connsiteX72" fmla="*/ 342494 w 578707"/>
              <a:gd name="connsiteY72" fmla="*/ 242579 h 607004"/>
              <a:gd name="connsiteX73" fmla="*/ 335987 w 578707"/>
              <a:gd name="connsiteY73" fmla="*/ 259473 h 607004"/>
              <a:gd name="connsiteX74" fmla="*/ 314405 w 578707"/>
              <a:gd name="connsiteY74" fmla="*/ 299977 h 607004"/>
              <a:gd name="connsiteX75" fmla="*/ 299763 w 578707"/>
              <a:gd name="connsiteY75" fmla="*/ 318605 h 607004"/>
              <a:gd name="connsiteX76" fmla="*/ 310717 w 578707"/>
              <a:gd name="connsiteY76" fmla="*/ 332142 h 607004"/>
              <a:gd name="connsiteX77" fmla="*/ 382079 w 578707"/>
              <a:gd name="connsiteY77" fmla="*/ 353693 h 607004"/>
              <a:gd name="connsiteX78" fmla="*/ 462768 w 578707"/>
              <a:gd name="connsiteY78" fmla="*/ 588052 h 607004"/>
              <a:gd name="connsiteX79" fmla="*/ 443789 w 578707"/>
              <a:gd name="connsiteY79" fmla="*/ 607004 h 607004"/>
              <a:gd name="connsiteX80" fmla="*/ 18979 w 578707"/>
              <a:gd name="connsiteY80" fmla="*/ 607004 h 607004"/>
              <a:gd name="connsiteX81" fmla="*/ 0 w 578707"/>
              <a:gd name="connsiteY81" fmla="*/ 588052 h 607004"/>
              <a:gd name="connsiteX82" fmla="*/ 325 w 578707"/>
              <a:gd name="connsiteY82" fmla="*/ 585128 h 607004"/>
              <a:gd name="connsiteX83" fmla="*/ 80689 w 578707"/>
              <a:gd name="connsiteY83" fmla="*/ 353693 h 607004"/>
              <a:gd name="connsiteX84" fmla="*/ 152159 w 578707"/>
              <a:gd name="connsiteY84" fmla="*/ 332142 h 607004"/>
              <a:gd name="connsiteX85" fmla="*/ 163005 w 578707"/>
              <a:gd name="connsiteY85" fmla="*/ 318605 h 607004"/>
              <a:gd name="connsiteX86" fmla="*/ 148363 w 578707"/>
              <a:gd name="connsiteY86" fmla="*/ 299977 h 607004"/>
              <a:gd name="connsiteX87" fmla="*/ 126781 w 578707"/>
              <a:gd name="connsiteY87" fmla="*/ 259582 h 607004"/>
              <a:gd name="connsiteX88" fmla="*/ 120383 w 578707"/>
              <a:gd name="connsiteY88" fmla="*/ 242471 h 607004"/>
              <a:gd name="connsiteX89" fmla="*/ 109320 w 578707"/>
              <a:gd name="connsiteY89" fmla="*/ 218861 h 607004"/>
              <a:gd name="connsiteX90" fmla="*/ 109320 w 578707"/>
              <a:gd name="connsiteY90" fmla="*/ 196552 h 607004"/>
              <a:gd name="connsiteX91" fmla="*/ 115068 w 578707"/>
              <a:gd name="connsiteY91" fmla="*/ 178683 h 607004"/>
              <a:gd name="connsiteX92" fmla="*/ 115068 w 578707"/>
              <a:gd name="connsiteY92" fmla="*/ 147276 h 607004"/>
              <a:gd name="connsiteX93" fmla="*/ 215170 w 578707"/>
              <a:gd name="connsiteY93" fmla="*/ 47208 h 607004"/>
              <a:gd name="connsiteX94" fmla="*/ 415135 w 578707"/>
              <a:gd name="connsiteY94" fmla="*/ 0 h 607004"/>
              <a:gd name="connsiteX95" fmla="*/ 578707 w 578707"/>
              <a:gd name="connsiteY95" fmla="*/ 163305 h 607004"/>
              <a:gd name="connsiteX96" fmla="*/ 415135 w 578707"/>
              <a:gd name="connsiteY96" fmla="*/ 326718 h 607004"/>
              <a:gd name="connsiteX97" fmla="*/ 344955 w 578707"/>
              <a:gd name="connsiteY97" fmla="*/ 310907 h 607004"/>
              <a:gd name="connsiteX98" fmla="*/ 360357 w 578707"/>
              <a:gd name="connsiteY98" fmla="*/ 279719 h 607004"/>
              <a:gd name="connsiteX99" fmla="*/ 415135 w 578707"/>
              <a:gd name="connsiteY99" fmla="*/ 291956 h 607004"/>
              <a:gd name="connsiteX100" fmla="*/ 543888 w 578707"/>
              <a:gd name="connsiteY100" fmla="*/ 163305 h 607004"/>
              <a:gd name="connsiteX101" fmla="*/ 415135 w 578707"/>
              <a:gd name="connsiteY101" fmla="*/ 34762 h 607004"/>
              <a:gd name="connsiteX102" fmla="*/ 339097 w 578707"/>
              <a:gd name="connsiteY102" fmla="*/ 59561 h 607004"/>
              <a:gd name="connsiteX103" fmla="*/ 311546 w 578707"/>
              <a:gd name="connsiteY103" fmla="*/ 37036 h 607004"/>
              <a:gd name="connsiteX104" fmla="*/ 415135 w 578707"/>
              <a:gd name="connsiteY10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78707" h="607004">
                <a:moveTo>
                  <a:pt x="272000" y="341347"/>
                </a:moveTo>
                <a:cubicBezTo>
                  <a:pt x="266794" y="344163"/>
                  <a:pt x="261588" y="346004"/>
                  <a:pt x="256491" y="346871"/>
                </a:cubicBezTo>
                <a:cubicBezTo>
                  <a:pt x="253346" y="347412"/>
                  <a:pt x="251177" y="350119"/>
                  <a:pt x="251177" y="353152"/>
                </a:cubicBezTo>
                <a:lnTo>
                  <a:pt x="251177" y="369180"/>
                </a:lnTo>
                <a:cubicBezTo>
                  <a:pt x="250201" y="369505"/>
                  <a:pt x="249441" y="370155"/>
                  <a:pt x="248682" y="370913"/>
                </a:cubicBezTo>
                <a:cubicBezTo>
                  <a:pt x="247489" y="372212"/>
                  <a:pt x="246947" y="374053"/>
                  <a:pt x="247164" y="375786"/>
                </a:cubicBezTo>
                <a:lnTo>
                  <a:pt x="250634" y="409900"/>
                </a:lnTo>
                <a:cubicBezTo>
                  <a:pt x="250960" y="412500"/>
                  <a:pt x="252803" y="414665"/>
                  <a:pt x="255298" y="415424"/>
                </a:cubicBezTo>
                <a:cubicBezTo>
                  <a:pt x="255840" y="415532"/>
                  <a:pt x="256491" y="415640"/>
                  <a:pt x="257033" y="415640"/>
                </a:cubicBezTo>
                <a:cubicBezTo>
                  <a:pt x="258985" y="415640"/>
                  <a:pt x="260937" y="414665"/>
                  <a:pt x="262130" y="413041"/>
                </a:cubicBezTo>
                <a:lnTo>
                  <a:pt x="280134" y="389215"/>
                </a:lnTo>
                <a:cubicBezTo>
                  <a:pt x="281001" y="388132"/>
                  <a:pt x="281435" y="386724"/>
                  <a:pt x="281435" y="385317"/>
                </a:cubicBezTo>
                <a:lnTo>
                  <a:pt x="281435" y="346979"/>
                </a:lnTo>
                <a:cubicBezTo>
                  <a:pt x="281435" y="344813"/>
                  <a:pt x="280242" y="342647"/>
                  <a:pt x="278290" y="341564"/>
                </a:cubicBezTo>
                <a:cubicBezTo>
                  <a:pt x="276446" y="340373"/>
                  <a:pt x="274060" y="340264"/>
                  <a:pt x="272000" y="341347"/>
                </a:cubicBezTo>
                <a:close/>
                <a:moveTo>
                  <a:pt x="190768" y="341347"/>
                </a:moveTo>
                <a:cubicBezTo>
                  <a:pt x="188816" y="340264"/>
                  <a:pt x="186430" y="340373"/>
                  <a:pt x="184478" y="341564"/>
                </a:cubicBezTo>
                <a:cubicBezTo>
                  <a:pt x="182526" y="342647"/>
                  <a:pt x="181333" y="344813"/>
                  <a:pt x="181333" y="346979"/>
                </a:cubicBezTo>
                <a:lnTo>
                  <a:pt x="181333" y="385317"/>
                </a:lnTo>
                <a:cubicBezTo>
                  <a:pt x="181333" y="386724"/>
                  <a:pt x="181767" y="388132"/>
                  <a:pt x="182634" y="389215"/>
                </a:cubicBezTo>
                <a:lnTo>
                  <a:pt x="200638" y="413041"/>
                </a:lnTo>
                <a:cubicBezTo>
                  <a:pt x="201939" y="414665"/>
                  <a:pt x="203783" y="415640"/>
                  <a:pt x="205843" y="415640"/>
                </a:cubicBezTo>
                <a:cubicBezTo>
                  <a:pt x="206386" y="415640"/>
                  <a:pt x="206928" y="415532"/>
                  <a:pt x="207579" y="415424"/>
                </a:cubicBezTo>
                <a:cubicBezTo>
                  <a:pt x="210073" y="414665"/>
                  <a:pt x="211917" y="412500"/>
                  <a:pt x="212242" y="409900"/>
                </a:cubicBezTo>
                <a:lnTo>
                  <a:pt x="215713" y="375786"/>
                </a:lnTo>
                <a:cubicBezTo>
                  <a:pt x="215929" y="374053"/>
                  <a:pt x="215279" y="372212"/>
                  <a:pt x="214086" y="370805"/>
                </a:cubicBezTo>
                <a:cubicBezTo>
                  <a:pt x="213435" y="370155"/>
                  <a:pt x="212567" y="369505"/>
                  <a:pt x="211700" y="369180"/>
                </a:cubicBezTo>
                <a:lnTo>
                  <a:pt x="211700" y="353152"/>
                </a:lnTo>
                <a:cubicBezTo>
                  <a:pt x="211700" y="350119"/>
                  <a:pt x="209422" y="347412"/>
                  <a:pt x="206386" y="346871"/>
                </a:cubicBezTo>
                <a:cubicBezTo>
                  <a:pt x="201288" y="346004"/>
                  <a:pt x="196083" y="344163"/>
                  <a:pt x="190768" y="341347"/>
                </a:cubicBezTo>
                <a:close/>
                <a:moveTo>
                  <a:pt x="200746" y="168936"/>
                </a:moveTo>
                <a:cubicBezTo>
                  <a:pt x="182526" y="168936"/>
                  <a:pt x="165065" y="176300"/>
                  <a:pt x="156172" y="180740"/>
                </a:cubicBezTo>
                <a:cubicBezTo>
                  <a:pt x="154003" y="181823"/>
                  <a:pt x="152593" y="183989"/>
                  <a:pt x="152593" y="186480"/>
                </a:cubicBezTo>
                <a:lnTo>
                  <a:pt x="152593" y="197851"/>
                </a:lnTo>
                <a:lnTo>
                  <a:pt x="149990" y="197851"/>
                </a:lnTo>
                <a:cubicBezTo>
                  <a:pt x="146520" y="197851"/>
                  <a:pt x="143591" y="200776"/>
                  <a:pt x="143591" y="204349"/>
                </a:cubicBezTo>
                <a:lnTo>
                  <a:pt x="143591" y="214854"/>
                </a:lnTo>
                <a:cubicBezTo>
                  <a:pt x="143591" y="217020"/>
                  <a:pt x="144676" y="219078"/>
                  <a:pt x="146520" y="220269"/>
                </a:cubicBezTo>
                <a:lnTo>
                  <a:pt x="152702" y="224276"/>
                </a:lnTo>
                <a:lnTo>
                  <a:pt x="153135" y="226984"/>
                </a:lnTo>
                <a:cubicBezTo>
                  <a:pt x="155087" y="242254"/>
                  <a:pt x="163764" y="262073"/>
                  <a:pt x="176127" y="280050"/>
                </a:cubicBezTo>
                <a:cubicBezTo>
                  <a:pt x="191853" y="302793"/>
                  <a:pt x="206603" y="312973"/>
                  <a:pt x="214194" y="312973"/>
                </a:cubicBezTo>
                <a:lnTo>
                  <a:pt x="248682" y="312973"/>
                </a:lnTo>
                <a:cubicBezTo>
                  <a:pt x="256274" y="312973"/>
                  <a:pt x="271023" y="302793"/>
                  <a:pt x="286749" y="280050"/>
                </a:cubicBezTo>
                <a:cubicBezTo>
                  <a:pt x="299113" y="262073"/>
                  <a:pt x="307681" y="242254"/>
                  <a:pt x="309741" y="226984"/>
                </a:cubicBezTo>
                <a:lnTo>
                  <a:pt x="310067" y="224276"/>
                </a:lnTo>
                <a:lnTo>
                  <a:pt x="316357" y="220269"/>
                </a:lnTo>
                <a:cubicBezTo>
                  <a:pt x="318092" y="219078"/>
                  <a:pt x="319285" y="217020"/>
                  <a:pt x="319285" y="214854"/>
                </a:cubicBezTo>
                <a:lnTo>
                  <a:pt x="319285" y="204349"/>
                </a:lnTo>
                <a:cubicBezTo>
                  <a:pt x="319285" y="200776"/>
                  <a:pt x="316357" y="197851"/>
                  <a:pt x="312778" y="197851"/>
                </a:cubicBezTo>
                <a:lnTo>
                  <a:pt x="309307" y="197851"/>
                </a:lnTo>
                <a:cubicBezTo>
                  <a:pt x="308765" y="197093"/>
                  <a:pt x="308114" y="196335"/>
                  <a:pt x="307247" y="195794"/>
                </a:cubicBezTo>
                <a:cubicBezTo>
                  <a:pt x="305403" y="194603"/>
                  <a:pt x="303125" y="194386"/>
                  <a:pt x="301173" y="195252"/>
                </a:cubicBezTo>
                <a:cubicBezTo>
                  <a:pt x="292606" y="199151"/>
                  <a:pt x="284038" y="201100"/>
                  <a:pt x="275795" y="201100"/>
                </a:cubicBezTo>
                <a:cubicBezTo>
                  <a:pt x="261154" y="201100"/>
                  <a:pt x="247923" y="195036"/>
                  <a:pt x="236427" y="183231"/>
                </a:cubicBezTo>
                <a:cubicBezTo>
                  <a:pt x="227209" y="173701"/>
                  <a:pt x="215279" y="168936"/>
                  <a:pt x="200746" y="168936"/>
                </a:cubicBezTo>
                <a:close/>
                <a:moveTo>
                  <a:pt x="417667" y="57723"/>
                </a:moveTo>
                <a:cubicBezTo>
                  <a:pt x="424820" y="57723"/>
                  <a:pt x="430673" y="63572"/>
                  <a:pt x="430673" y="70828"/>
                </a:cubicBezTo>
                <a:lnTo>
                  <a:pt x="430673" y="154334"/>
                </a:lnTo>
                <a:lnTo>
                  <a:pt x="481940" y="154334"/>
                </a:lnTo>
                <a:cubicBezTo>
                  <a:pt x="489093" y="154334"/>
                  <a:pt x="494946" y="160182"/>
                  <a:pt x="494946" y="167439"/>
                </a:cubicBezTo>
                <a:cubicBezTo>
                  <a:pt x="494946" y="174587"/>
                  <a:pt x="489093" y="180436"/>
                  <a:pt x="481940" y="180436"/>
                </a:cubicBezTo>
                <a:lnTo>
                  <a:pt x="417667" y="180436"/>
                </a:lnTo>
                <a:cubicBezTo>
                  <a:pt x="410405" y="180436"/>
                  <a:pt x="404552" y="174587"/>
                  <a:pt x="404552" y="167439"/>
                </a:cubicBezTo>
                <a:lnTo>
                  <a:pt x="404552" y="70828"/>
                </a:lnTo>
                <a:cubicBezTo>
                  <a:pt x="404552" y="63572"/>
                  <a:pt x="410405" y="57723"/>
                  <a:pt x="417667" y="57723"/>
                </a:cubicBezTo>
                <a:close/>
                <a:moveTo>
                  <a:pt x="215170" y="47208"/>
                </a:moveTo>
                <a:lnTo>
                  <a:pt x="247706" y="47208"/>
                </a:lnTo>
                <a:cubicBezTo>
                  <a:pt x="302909" y="47208"/>
                  <a:pt x="347808" y="92044"/>
                  <a:pt x="347808" y="147276"/>
                </a:cubicBezTo>
                <a:lnTo>
                  <a:pt x="347808" y="178683"/>
                </a:lnTo>
                <a:cubicBezTo>
                  <a:pt x="351495" y="183881"/>
                  <a:pt x="353556" y="190162"/>
                  <a:pt x="353556" y="196552"/>
                </a:cubicBezTo>
                <a:lnTo>
                  <a:pt x="353556" y="218861"/>
                </a:lnTo>
                <a:cubicBezTo>
                  <a:pt x="353556" y="228067"/>
                  <a:pt x="349435" y="236731"/>
                  <a:pt x="342494" y="242579"/>
                </a:cubicBezTo>
                <a:cubicBezTo>
                  <a:pt x="340759" y="248102"/>
                  <a:pt x="338590" y="253842"/>
                  <a:pt x="335987" y="259473"/>
                </a:cubicBezTo>
                <a:cubicBezTo>
                  <a:pt x="330889" y="273011"/>
                  <a:pt x="323406" y="286981"/>
                  <a:pt x="314405" y="299977"/>
                </a:cubicBezTo>
                <a:cubicBezTo>
                  <a:pt x="310717" y="305392"/>
                  <a:pt x="305728" y="311998"/>
                  <a:pt x="299763" y="318605"/>
                </a:cubicBezTo>
                <a:cubicBezTo>
                  <a:pt x="305186" y="322395"/>
                  <a:pt x="308982" y="326944"/>
                  <a:pt x="310717" y="332142"/>
                </a:cubicBezTo>
                <a:lnTo>
                  <a:pt x="382079" y="353693"/>
                </a:lnTo>
                <a:cubicBezTo>
                  <a:pt x="432401" y="368205"/>
                  <a:pt x="462768" y="578955"/>
                  <a:pt x="462768" y="588052"/>
                </a:cubicBezTo>
                <a:cubicBezTo>
                  <a:pt x="462768" y="598448"/>
                  <a:pt x="454309" y="607004"/>
                  <a:pt x="443789" y="607004"/>
                </a:cubicBezTo>
                <a:lnTo>
                  <a:pt x="18979" y="607004"/>
                </a:lnTo>
                <a:cubicBezTo>
                  <a:pt x="8568" y="607004"/>
                  <a:pt x="0" y="598448"/>
                  <a:pt x="0" y="588052"/>
                </a:cubicBezTo>
                <a:cubicBezTo>
                  <a:pt x="0" y="587077"/>
                  <a:pt x="108" y="586102"/>
                  <a:pt x="325" y="585128"/>
                </a:cubicBezTo>
                <a:cubicBezTo>
                  <a:pt x="325" y="585128"/>
                  <a:pt x="30475" y="368205"/>
                  <a:pt x="80689" y="353693"/>
                </a:cubicBezTo>
                <a:lnTo>
                  <a:pt x="152159" y="332142"/>
                </a:lnTo>
                <a:cubicBezTo>
                  <a:pt x="153894" y="326944"/>
                  <a:pt x="157690" y="322395"/>
                  <a:pt x="163005" y="318605"/>
                </a:cubicBezTo>
                <a:cubicBezTo>
                  <a:pt x="157148" y="311998"/>
                  <a:pt x="152159" y="305392"/>
                  <a:pt x="148363" y="299977"/>
                </a:cubicBezTo>
                <a:cubicBezTo>
                  <a:pt x="139470" y="286981"/>
                  <a:pt x="131987" y="273011"/>
                  <a:pt x="126781" y="259582"/>
                </a:cubicBezTo>
                <a:cubicBezTo>
                  <a:pt x="124287" y="253842"/>
                  <a:pt x="122118" y="248102"/>
                  <a:pt x="120383" y="242471"/>
                </a:cubicBezTo>
                <a:cubicBezTo>
                  <a:pt x="113333" y="236731"/>
                  <a:pt x="109320" y="227959"/>
                  <a:pt x="109320" y="218861"/>
                </a:cubicBezTo>
                <a:lnTo>
                  <a:pt x="109320" y="196552"/>
                </a:lnTo>
                <a:cubicBezTo>
                  <a:pt x="109320" y="190162"/>
                  <a:pt x="111273" y="183881"/>
                  <a:pt x="115068" y="178683"/>
                </a:cubicBezTo>
                <a:lnTo>
                  <a:pt x="115068" y="147276"/>
                </a:lnTo>
                <a:cubicBezTo>
                  <a:pt x="115068" y="92044"/>
                  <a:pt x="159968" y="47208"/>
                  <a:pt x="215170" y="47208"/>
                </a:cubicBezTo>
                <a:close/>
                <a:moveTo>
                  <a:pt x="415135" y="0"/>
                </a:moveTo>
                <a:cubicBezTo>
                  <a:pt x="505381" y="0"/>
                  <a:pt x="578707" y="73314"/>
                  <a:pt x="578707" y="163305"/>
                </a:cubicBezTo>
                <a:cubicBezTo>
                  <a:pt x="578707" y="253404"/>
                  <a:pt x="505381" y="326718"/>
                  <a:pt x="415135" y="326718"/>
                </a:cubicBezTo>
                <a:cubicBezTo>
                  <a:pt x="390078" y="326718"/>
                  <a:pt x="366215" y="320979"/>
                  <a:pt x="344955" y="310907"/>
                </a:cubicBezTo>
                <a:cubicBezTo>
                  <a:pt x="351029" y="300620"/>
                  <a:pt x="356236" y="290115"/>
                  <a:pt x="360357" y="279719"/>
                </a:cubicBezTo>
                <a:cubicBezTo>
                  <a:pt x="376953" y="287516"/>
                  <a:pt x="395502" y="291956"/>
                  <a:pt x="415135" y="291956"/>
                </a:cubicBezTo>
                <a:cubicBezTo>
                  <a:pt x="486182" y="291956"/>
                  <a:pt x="543888" y="234236"/>
                  <a:pt x="543888" y="163305"/>
                </a:cubicBezTo>
                <a:cubicBezTo>
                  <a:pt x="543888" y="92482"/>
                  <a:pt x="486182" y="34762"/>
                  <a:pt x="415135" y="34762"/>
                </a:cubicBezTo>
                <a:cubicBezTo>
                  <a:pt x="386716" y="34762"/>
                  <a:pt x="360466" y="43967"/>
                  <a:pt x="339097" y="59561"/>
                </a:cubicBezTo>
                <a:cubicBezTo>
                  <a:pt x="330962" y="50897"/>
                  <a:pt x="321742" y="43317"/>
                  <a:pt x="311546" y="37036"/>
                </a:cubicBezTo>
                <a:cubicBezTo>
                  <a:pt x="339748" y="13861"/>
                  <a:pt x="375869" y="0"/>
                  <a:pt x="4151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9" name="组合 18">
            <a:extLst>
              <a:ext uri="{FF2B5EF4-FFF2-40B4-BE49-F238E27FC236}">
                <a16:creationId xmlns:a16="http://schemas.microsoft.com/office/drawing/2014/main" id="{360905C9-64A9-4A93-B28B-0371F7C08FB9}"/>
              </a:ext>
            </a:extLst>
          </p:cNvPr>
          <p:cNvGrpSpPr/>
          <p:nvPr/>
        </p:nvGrpSpPr>
        <p:grpSpPr>
          <a:xfrm>
            <a:off x="8139849" y="1452121"/>
            <a:ext cx="3217892" cy="1917827"/>
            <a:chOff x="832998" y="3498466"/>
            <a:chExt cx="3217892" cy="1917827"/>
          </a:xfrm>
        </p:grpSpPr>
        <p:sp>
          <p:nvSpPr>
            <p:cNvPr id="17" name="矩形 16">
              <a:extLst>
                <a:ext uri="{FF2B5EF4-FFF2-40B4-BE49-F238E27FC236}">
                  <a16:creationId xmlns:a16="http://schemas.microsoft.com/office/drawing/2014/main" id="{2EEB9593-C169-415B-B3E5-F616D2AB6C40}"/>
                </a:ext>
              </a:extLst>
            </p:cNvPr>
            <p:cNvSpPr/>
            <p:nvPr/>
          </p:nvSpPr>
          <p:spPr>
            <a:xfrm>
              <a:off x="1319696" y="3498466"/>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spc="600" dirty="0">
                  <a:solidFill>
                    <a:srgbClr val="C14F4E"/>
                  </a:solidFill>
                  <a:latin typeface="微软雅黑" panose="020B0503020204020204" pitchFamily="34" charset="-122"/>
                  <a:ea typeface="微软雅黑" panose="020B0503020204020204" pitchFamily="34" charset="-122"/>
                </a:rPr>
                <a:t>车削时</a:t>
              </a:r>
              <a:endParaRPr lang="en-US" altLang="zh-CN" b="1" spc="600" dirty="0">
                <a:solidFill>
                  <a:srgbClr val="C14F4E"/>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AFAF8243-DD4A-4C5B-8768-80CEB2C1AA90}"/>
                </a:ext>
              </a:extLst>
            </p:cNvPr>
            <p:cNvSpPr/>
            <p:nvPr/>
          </p:nvSpPr>
          <p:spPr>
            <a:xfrm>
              <a:off x="832998" y="4013152"/>
              <a:ext cx="3217892" cy="1403141"/>
            </a:xfrm>
            <a:prstGeom prst="rect">
              <a:avLst/>
            </a:prstGeom>
          </p:spPr>
          <p:txBody>
            <a:bodyPr wrap="square">
              <a:spAutoFit/>
            </a:bodyPr>
            <a:lstStyle/>
            <a:p>
              <a:pPr algn="just">
                <a:lnSpc>
                  <a:spcPct val="12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车削时，为保证加工精度，采用工序集中原则，分两道工序完成车削加工，刀具选用机夹式硬质合金不重磨刀具</a:t>
              </a:r>
              <a:endParaRPr lang="zh-CN" altLang="en-US" sz="1200" spc="300" dirty="0">
                <a:solidFill>
                  <a:srgbClr val="30333F"/>
                </a:solidFill>
                <a:latin typeface="微软雅黑" panose="020B0503020204020204" pitchFamily="34" charset="-122"/>
                <a:ea typeface="微软雅黑" panose="020B0503020204020204" pitchFamily="34" charset="-122"/>
              </a:endParaRPr>
            </a:p>
          </p:txBody>
        </p:sp>
      </p:grpSp>
      <p:grpSp>
        <p:nvGrpSpPr>
          <p:cNvPr id="20" name="组合 19">
            <a:extLst>
              <a:ext uri="{FF2B5EF4-FFF2-40B4-BE49-F238E27FC236}">
                <a16:creationId xmlns:a16="http://schemas.microsoft.com/office/drawing/2014/main" id="{69B65CA4-F11A-4180-B5D2-9284DE828F64}"/>
              </a:ext>
            </a:extLst>
          </p:cNvPr>
          <p:cNvGrpSpPr/>
          <p:nvPr/>
        </p:nvGrpSpPr>
        <p:grpSpPr>
          <a:xfrm>
            <a:off x="8141110" y="3429000"/>
            <a:ext cx="3217892" cy="908255"/>
            <a:chOff x="832998" y="3498466"/>
            <a:chExt cx="3217892" cy="908255"/>
          </a:xfrm>
        </p:grpSpPr>
        <p:sp>
          <p:nvSpPr>
            <p:cNvPr id="21" name="矩形 20">
              <a:extLst>
                <a:ext uri="{FF2B5EF4-FFF2-40B4-BE49-F238E27FC236}">
                  <a16:creationId xmlns:a16="http://schemas.microsoft.com/office/drawing/2014/main" id="{637A3CA1-0E1D-40DA-9A21-0DC257E5A50E}"/>
                </a:ext>
              </a:extLst>
            </p:cNvPr>
            <p:cNvSpPr/>
            <p:nvPr/>
          </p:nvSpPr>
          <p:spPr>
            <a:xfrm>
              <a:off x="1319696" y="3498466"/>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spc="600" dirty="0">
                  <a:solidFill>
                    <a:srgbClr val="C14F4E"/>
                  </a:solidFill>
                  <a:latin typeface="微软雅黑" panose="020B0503020204020204" pitchFamily="34" charset="-122"/>
                  <a:ea typeface="微软雅黑" panose="020B0503020204020204" pitchFamily="34" charset="-122"/>
                </a:rPr>
                <a:t>铣削时</a:t>
              </a:r>
              <a:endParaRPr lang="en-US" altLang="zh-CN" b="1" spc="600" dirty="0">
                <a:solidFill>
                  <a:srgbClr val="C14F4E"/>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33CAD9FC-3CF8-49B5-B28D-F3763BFA2D85}"/>
                </a:ext>
              </a:extLst>
            </p:cNvPr>
            <p:cNvSpPr/>
            <p:nvPr/>
          </p:nvSpPr>
          <p:spPr>
            <a:xfrm>
              <a:off x="832998" y="4013152"/>
              <a:ext cx="3217892" cy="393569"/>
            </a:xfrm>
            <a:prstGeom prst="rect">
              <a:avLst/>
            </a:prstGeom>
          </p:spPr>
          <p:txBody>
            <a:bodyPr wrap="square">
              <a:spAutoFit/>
            </a:bodyPr>
            <a:lstStyle/>
            <a:p>
              <a:pPr algn="just">
                <a:lnSpc>
                  <a:spcPct val="12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采用普通铣床、立铣刀完成</a:t>
              </a:r>
              <a:endParaRPr lang="zh-CN" altLang="en-US" sz="1200" spc="300" dirty="0">
                <a:solidFill>
                  <a:srgbClr val="30333F"/>
                </a:solidFill>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805BD343-1D9D-49E4-B9F6-0644648B4FF5}"/>
              </a:ext>
            </a:extLst>
          </p:cNvPr>
          <p:cNvGrpSpPr/>
          <p:nvPr/>
        </p:nvGrpSpPr>
        <p:grpSpPr>
          <a:xfrm>
            <a:off x="4745662" y="1517331"/>
            <a:ext cx="3217892" cy="1917827"/>
            <a:chOff x="832998" y="3498466"/>
            <a:chExt cx="3217892" cy="1917827"/>
          </a:xfrm>
        </p:grpSpPr>
        <p:sp>
          <p:nvSpPr>
            <p:cNvPr id="24" name="矩形 23">
              <a:extLst>
                <a:ext uri="{FF2B5EF4-FFF2-40B4-BE49-F238E27FC236}">
                  <a16:creationId xmlns:a16="http://schemas.microsoft.com/office/drawing/2014/main" id="{D8AC4A61-6E76-40D0-9018-AEE213EE356E}"/>
                </a:ext>
              </a:extLst>
            </p:cNvPr>
            <p:cNvSpPr/>
            <p:nvPr/>
          </p:nvSpPr>
          <p:spPr>
            <a:xfrm>
              <a:off x="1319696" y="3498466"/>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spc="600" dirty="0">
                  <a:solidFill>
                    <a:srgbClr val="C14F4E"/>
                  </a:solidFill>
                  <a:latin typeface="微软雅黑" panose="020B0503020204020204" pitchFamily="34" charset="-122"/>
                  <a:ea typeface="微软雅黑" panose="020B0503020204020204" pitchFamily="34" charset="-122"/>
                </a:rPr>
                <a:t>小批量生产</a:t>
              </a:r>
              <a:endParaRPr lang="en-US" altLang="zh-CN" b="1" spc="600" dirty="0">
                <a:solidFill>
                  <a:srgbClr val="C14F4E"/>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C71FC3BF-2A0D-4FE5-AB61-18413D5A098B}"/>
                </a:ext>
              </a:extLst>
            </p:cNvPr>
            <p:cNvSpPr/>
            <p:nvPr/>
          </p:nvSpPr>
          <p:spPr>
            <a:xfrm>
              <a:off x="832998" y="4013152"/>
              <a:ext cx="3217892" cy="1403141"/>
            </a:xfrm>
            <a:prstGeom prst="rect">
              <a:avLst/>
            </a:prstGeom>
          </p:spPr>
          <p:txBody>
            <a:bodyPr wrap="square">
              <a:spAutoFit/>
            </a:bodyPr>
            <a:lstStyle/>
            <a:p>
              <a:pPr algn="just">
                <a:lnSpc>
                  <a:spcPct val="12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由于是小批量生产，在保证加工精度的前提下，应尽量选用通用设备、通用夹具及量具，选择合理的加工工艺</a:t>
              </a:r>
              <a:endParaRPr lang="zh-CN" altLang="en-US" sz="1200" spc="300" dirty="0">
                <a:solidFill>
                  <a:srgbClr val="30333F"/>
                </a:solidFill>
                <a:latin typeface="微软雅黑" panose="020B0503020204020204" pitchFamily="34" charset="-122"/>
                <a:ea typeface="微软雅黑" panose="020B0503020204020204" pitchFamily="34" charset="-122"/>
              </a:endParaRPr>
            </a:p>
          </p:txBody>
        </p:sp>
      </p:grpSp>
      <p:grpSp>
        <p:nvGrpSpPr>
          <p:cNvPr id="26" name="组合 25">
            <a:extLst>
              <a:ext uri="{FF2B5EF4-FFF2-40B4-BE49-F238E27FC236}">
                <a16:creationId xmlns:a16="http://schemas.microsoft.com/office/drawing/2014/main" id="{7615E39E-606A-4DE5-962B-39AD747101F7}"/>
              </a:ext>
            </a:extLst>
          </p:cNvPr>
          <p:cNvGrpSpPr/>
          <p:nvPr/>
        </p:nvGrpSpPr>
        <p:grpSpPr>
          <a:xfrm>
            <a:off x="4746923" y="3494210"/>
            <a:ext cx="3217892" cy="1573053"/>
            <a:chOff x="832998" y="3498466"/>
            <a:chExt cx="3217892" cy="1573053"/>
          </a:xfrm>
        </p:grpSpPr>
        <p:sp>
          <p:nvSpPr>
            <p:cNvPr id="27" name="矩形 26">
              <a:extLst>
                <a:ext uri="{FF2B5EF4-FFF2-40B4-BE49-F238E27FC236}">
                  <a16:creationId xmlns:a16="http://schemas.microsoft.com/office/drawing/2014/main" id="{58F87943-0366-4415-92F0-7EFC2630501A}"/>
                </a:ext>
              </a:extLst>
            </p:cNvPr>
            <p:cNvSpPr/>
            <p:nvPr/>
          </p:nvSpPr>
          <p:spPr>
            <a:xfrm>
              <a:off x="1319696" y="3498466"/>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spc="600" dirty="0">
                  <a:solidFill>
                    <a:srgbClr val="C14F4E"/>
                  </a:solidFill>
                  <a:latin typeface="微软雅黑" panose="020B0503020204020204" pitchFamily="34" charset="-122"/>
                  <a:ea typeface="微软雅黑" panose="020B0503020204020204" pitchFamily="34" charset="-122"/>
                </a:rPr>
                <a:t>螺纹加工</a:t>
              </a:r>
              <a:endParaRPr lang="en-US" altLang="zh-CN" b="1" spc="600" dirty="0">
                <a:solidFill>
                  <a:srgbClr val="C14F4E"/>
                </a:solidFill>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id="{EAD31FFF-2833-435F-ABA1-A671250BAF26}"/>
                </a:ext>
              </a:extLst>
            </p:cNvPr>
            <p:cNvSpPr/>
            <p:nvPr/>
          </p:nvSpPr>
          <p:spPr>
            <a:xfrm>
              <a:off x="832998" y="4013152"/>
              <a:ext cx="3217892" cy="1058367"/>
            </a:xfrm>
            <a:prstGeom prst="rect">
              <a:avLst/>
            </a:prstGeom>
          </p:spPr>
          <p:txBody>
            <a:bodyPr wrap="square">
              <a:spAutoFit/>
            </a:bodyPr>
            <a:lstStyle/>
            <a:p>
              <a:pPr algn="just">
                <a:lnSpc>
                  <a:spcPct val="12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螺纹加工由于是小批量生产，所以</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可</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在车工完成</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，或者使用钳工攻丝完成。</a:t>
              </a:r>
              <a:endParaRPr lang="zh-CN" altLang="en-US" sz="1200" spc="300" dirty="0">
                <a:solidFill>
                  <a:srgbClr val="30333F"/>
                </a:solidFill>
                <a:latin typeface="微软雅黑" panose="020B0503020204020204" pitchFamily="34" charset="-122"/>
                <a:ea typeface="微软雅黑" panose="020B0503020204020204" pitchFamily="34" charset="-122"/>
              </a:endParaRPr>
            </a:p>
          </p:txBody>
        </p:sp>
      </p:grpSp>
      <p:pic>
        <p:nvPicPr>
          <p:cNvPr id="8" name="图片 7">
            <a:extLst>
              <a:ext uri="{FF2B5EF4-FFF2-40B4-BE49-F238E27FC236}">
                <a16:creationId xmlns:a16="http://schemas.microsoft.com/office/drawing/2014/main" id="{AD566FEC-930B-46A7-808E-0EB6E6FAB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06" y="1918117"/>
            <a:ext cx="4028814" cy="2991856"/>
          </a:xfrm>
          <a:prstGeom prst="rect">
            <a:avLst/>
          </a:prstGeom>
        </p:spPr>
      </p:pic>
    </p:spTree>
    <p:extLst>
      <p:ext uri="{BB962C8B-B14F-4D97-AF65-F5344CB8AC3E}">
        <p14:creationId xmlns:p14="http://schemas.microsoft.com/office/powerpoint/2010/main" val="2348602146"/>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BFA755A5-2A82-4732-B458-F99304FE1AE3}"/>
              </a:ext>
            </a:extLst>
          </p:cNvPr>
          <p:cNvGrpSpPr/>
          <p:nvPr/>
        </p:nvGrpSpPr>
        <p:grpSpPr>
          <a:xfrm>
            <a:off x="562611" y="580509"/>
            <a:ext cx="1009408" cy="501038"/>
            <a:chOff x="680598" y="541180"/>
            <a:chExt cx="1009408" cy="501038"/>
          </a:xfrm>
        </p:grpSpPr>
        <p:sp>
          <p:nvSpPr>
            <p:cNvPr id="2" name="矩形 1">
              <a:extLst>
                <a:ext uri="{FF2B5EF4-FFF2-40B4-BE49-F238E27FC236}">
                  <a16:creationId xmlns:a16="http://schemas.microsoft.com/office/drawing/2014/main" id="{DC7F9A0A-B3E4-4F4B-91EC-2DFCA6DE5B2C}"/>
                </a:ext>
              </a:extLst>
            </p:cNvPr>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F44861E3-364B-4A14-926A-E7C88B07DD22}"/>
                </a:ext>
              </a:extLst>
            </p:cNvPr>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66337CBB-B33F-4DDC-AA4C-2C123C04378A}"/>
                </a:ext>
              </a:extLst>
            </p:cNvPr>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8E1B9D81-E1F3-4A69-BF39-6842B5CD796D}"/>
                </a:ext>
              </a:extLst>
            </p:cNvPr>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FA8E12E2-1C85-4CCC-A2E6-C4FDF0732484}"/>
              </a:ext>
            </a:extLst>
          </p:cNvPr>
          <p:cNvSpPr txBox="1"/>
          <p:nvPr/>
        </p:nvSpPr>
        <p:spPr>
          <a:xfrm>
            <a:off x="1687832" y="551418"/>
            <a:ext cx="5316283" cy="52322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工艺路线拟定和工艺方案的分析</a:t>
            </a:r>
          </a:p>
        </p:txBody>
      </p:sp>
      <p:sp>
        <p:nvSpPr>
          <p:cNvPr id="10" name="矩形 9">
            <a:extLst>
              <a:ext uri="{FF2B5EF4-FFF2-40B4-BE49-F238E27FC236}">
                <a16:creationId xmlns:a16="http://schemas.microsoft.com/office/drawing/2014/main" id="{7D8C5DF1-ACE7-4710-BD02-B026B1E08C58}"/>
              </a:ext>
            </a:extLst>
          </p:cNvPr>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3E28F17-7BF5-4669-AE8A-C6D4B7926A0F}"/>
              </a:ext>
            </a:extLst>
          </p:cNvPr>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7D1E5728-7719-4A5F-AC80-F0E5C1FC5A06}"/>
              </a:ext>
            </a:extLst>
          </p:cNvPr>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44FA23D-D63D-4BAA-B0CC-F17BB9CD26E9}"/>
              </a:ext>
            </a:extLst>
          </p:cNvPr>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F4A04D76-7502-4A02-A413-4BD17F3B356E}"/>
              </a:ext>
            </a:extLst>
          </p:cNvPr>
          <p:cNvSpPr/>
          <p:nvPr/>
        </p:nvSpPr>
        <p:spPr>
          <a:xfrm>
            <a:off x="1461154" y="1660495"/>
            <a:ext cx="9275975" cy="3720570"/>
          </a:xfrm>
          <a:prstGeom prst="rect">
            <a:avLst/>
          </a:prstGeom>
        </p:spPr>
        <p:txBody>
          <a:bodyPr wrap="square">
            <a:spAutoFit/>
            <a:scene3d>
              <a:camera prst="orthographicFront"/>
              <a:lightRig rig="threePt" dir="t"/>
            </a:scene3d>
            <a:sp3d contourW="12700"/>
          </a:bodyPr>
          <a:lstStyle/>
          <a:p>
            <a:pPr>
              <a:lnSpc>
                <a:spcPct val="120000"/>
              </a:lnSpc>
            </a:pPr>
            <a:r>
              <a:rPr lang="zh-CN" altLang="zh-CN" b="1" dirty="0">
                <a:solidFill>
                  <a:srgbClr val="C14F4E"/>
                </a:solidFill>
                <a:latin typeface="微软雅黑" panose="020B0503020204020204" pitchFamily="34" charset="-122"/>
                <a:ea typeface="微软雅黑" panose="020B0503020204020204" pitchFamily="34" charset="-122"/>
              </a:rPr>
              <a:t>制定工艺路线时必须保证零件尺寸精度和位置精度，各零件的加工按照装配顺序依次加工。按照工序集中原则来拟定工艺路线，在生产纲领已确定为成批生产的条件下，应首先考虑普通机床和通用夹具来降低生产成本。而采用的工艺方案也应该尽量考虑到后续加工工序是否简单，效率是否高，成本有多少和材料的选用，性价比等问题。</a:t>
            </a:r>
            <a:endParaRPr lang="en-US" altLang="zh-CN" b="1" dirty="0">
              <a:solidFill>
                <a:srgbClr val="C14F4E"/>
              </a:solidFill>
              <a:latin typeface="微软雅黑" panose="020B0503020204020204" pitchFamily="34" charset="-122"/>
              <a:ea typeface="微软雅黑" panose="020B0503020204020204" pitchFamily="34" charset="-122"/>
            </a:endParaRPr>
          </a:p>
          <a:p>
            <a:pPr>
              <a:lnSpc>
                <a:spcPct val="120000"/>
              </a:lnSpc>
            </a:pPr>
            <a:br>
              <a:rPr lang="en-US" altLang="zh-CN" b="1" dirty="0">
                <a:solidFill>
                  <a:srgbClr val="C14F4E"/>
                </a:solidFill>
                <a:latin typeface="微软雅黑" panose="020B0503020204020204" pitchFamily="34" charset="-122"/>
                <a:ea typeface="微软雅黑" panose="020B0503020204020204" pitchFamily="34" charset="-122"/>
              </a:rPr>
            </a:br>
            <a:r>
              <a:rPr lang="zh-CN" altLang="zh-CN" b="1" dirty="0">
                <a:solidFill>
                  <a:srgbClr val="C14F4E"/>
                </a:solidFill>
                <a:latin typeface="微软雅黑" panose="020B0503020204020204" pitchFamily="34" charset="-122"/>
                <a:ea typeface="微软雅黑" panose="020B0503020204020204" pitchFamily="34" charset="-122"/>
              </a:rPr>
              <a:t>在工艺技术要求上需满足</a:t>
            </a:r>
            <a:r>
              <a:rPr lang="en-US" altLang="zh-CN" b="1" dirty="0">
                <a:solidFill>
                  <a:srgbClr val="C14F4E"/>
                </a:solidFill>
                <a:latin typeface="微软雅黑" panose="020B0503020204020204" pitchFamily="34" charset="-122"/>
                <a:ea typeface="微软雅黑" panose="020B0503020204020204" pitchFamily="34" charset="-122"/>
              </a:rPr>
              <a:t>:</a:t>
            </a:r>
          </a:p>
          <a:p>
            <a:pPr>
              <a:lnSpc>
                <a:spcPct val="120000"/>
              </a:lnSpc>
            </a:pPr>
            <a:br>
              <a:rPr lang="en-US" altLang="zh-CN" b="1" dirty="0">
                <a:solidFill>
                  <a:srgbClr val="C14F4E"/>
                </a:solidFill>
                <a:latin typeface="微软雅黑" panose="020B0503020204020204" pitchFamily="34" charset="-122"/>
                <a:ea typeface="微软雅黑" panose="020B0503020204020204" pitchFamily="34" charset="-122"/>
              </a:rPr>
            </a:br>
            <a:r>
              <a:rPr lang="en-US" altLang="zh-CN" b="1" dirty="0">
                <a:solidFill>
                  <a:srgbClr val="C14F4E"/>
                </a:solidFill>
                <a:latin typeface="微软雅黑" panose="020B0503020204020204" pitchFamily="34" charset="-122"/>
                <a:ea typeface="微软雅黑" panose="020B0503020204020204" pitchFamily="34" charset="-122"/>
              </a:rPr>
              <a:t>1</a:t>
            </a:r>
            <a:r>
              <a:rPr lang="zh-CN" altLang="zh-CN" b="1" dirty="0">
                <a:solidFill>
                  <a:srgbClr val="C14F4E"/>
                </a:solidFill>
                <a:latin typeface="微软雅黑" panose="020B0503020204020204" pitchFamily="34" charset="-122"/>
                <a:ea typeface="微软雅黑" panose="020B0503020204020204" pitchFamily="34" charset="-122"/>
              </a:rPr>
              <a:t>加工表面的尺寸精度、形状精度和表面质量</a:t>
            </a:r>
            <a:r>
              <a:rPr lang="en-US" altLang="zh-CN" b="1" dirty="0">
                <a:solidFill>
                  <a:srgbClr val="C14F4E"/>
                </a:solidFill>
                <a:latin typeface="微软雅黑" panose="020B0503020204020204" pitchFamily="34" charset="-122"/>
                <a:ea typeface="微软雅黑" panose="020B0503020204020204" pitchFamily="34" charset="-122"/>
              </a:rPr>
              <a:t>;</a:t>
            </a:r>
          </a:p>
          <a:p>
            <a:pPr>
              <a:lnSpc>
                <a:spcPct val="120000"/>
              </a:lnSpc>
            </a:pPr>
            <a:br>
              <a:rPr lang="en-US" altLang="zh-CN" b="1" dirty="0">
                <a:solidFill>
                  <a:srgbClr val="C14F4E"/>
                </a:solidFill>
                <a:latin typeface="微软雅黑" panose="020B0503020204020204" pitchFamily="34" charset="-122"/>
                <a:ea typeface="微软雅黑" panose="020B0503020204020204" pitchFamily="34" charset="-122"/>
              </a:rPr>
            </a:br>
            <a:r>
              <a:rPr lang="en-US" altLang="zh-CN" b="1" dirty="0">
                <a:solidFill>
                  <a:srgbClr val="C14F4E"/>
                </a:solidFill>
                <a:latin typeface="微软雅黑" panose="020B0503020204020204" pitchFamily="34" charset="-122"/>
                <a:ea typeface="微软雅黑" panose="020B0503020204020204" pitchFamily="34" charset="-122"/>
              </a:rPr>
              <a:t>2.</a:t>
            </a:r>
            <a:r>
              <a:rPr lang="zh-CN" altLang="zh-CN" b="1" dirty="0">
                <a:solidFill>
                  <a:srgbClr val="C14F4E"/>
                </a:solidFill>
                <a:latin typeface="微软雅黑" panose="020B0503020204020204" pitchFamily="34" charset="-122"/>
                <a:ea typeface="微软雅黑" panose="020B0503020204020204" pitchFamily="34" charset="-122"/>
              </a:rPr>
              <a:t>各加工表面之间的相互位置精度，零件的尺寸精度、形状精度、位置精度和表面粗糙度的要求，对确定机械加工工艺方案和生产成本影响很大。</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56" name="矩形: 圆角 55">
            <a:extLst>
              <a:ext uri="{FF2B5EF4-FFF2-40B4-BE49-F238E27FC236}">
                <a16:creationId xmlns:a16="http://schemas.microsoft.com/office/drawing/2014/main" id="{D4D5C2B9-F2F0-420A-B92C-6926A213D226}"/>
              </a:ext>
            </a:extLst>
          </p:cNvPr>
          <p:cNvSpPr/>
          <p:nvPr/>
        </p:nvSpPr>
        <p:spPr>
          <a:xfrm>
            <a:off x="942680" y="1404594"/>
            <a:ext cx="10209229" cy="4244168"/>
          </a:xfrm>
          <a:prstGeom prst="roundRect">
            <a:avLst/>
          </a:prstGeom>
          <a:noFill/>
          <a:ln w="28575">
            <a:solidFill>
              <a:srgbClr val="303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351845707"/>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红蓝简约毕业论文答辩课题报告PPT模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1480</TotalTime>
  <Words>1069</Words>
  <Application>Microsoft Office PowerPoint</Application>
  <PresentationFormat>宽屏</PresentationFormat>
  <Paragraphs>162</Paragraphs>
  <Slides>19</Slides>
  <Notes>19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等线</vt:lpstr>
      <vt:lpstr>微软雅黑</vt:lpstr>
      <vt:lpstr>Agency FB</vt:lpstr>
      <vt:lpstr>Arial</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红蓝简约毕业论文答辩课题报告PPT模板</dc:title>
  <dc:creator>Administrator</dc:creator>
  <cp:lastModifiedBy>梓萌 李</cp:lastModifiedBy>
  <cp:revision>252</cp:revision>
  <dcterms:created xsi:type="dcterms:W3CDTF">2017-08-18T03:02:00Z</dcterms:created>
  <dcterms:modified xsi:type="dcterms:W3CDTF">2020-10-05T11:47:47Z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