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60" r:id="rId3"/>
    <p:sldId id="262" r:id="rId4"/>
    <p:sldId id="278" r:id="rId5"/>
    <p:sldId id="309" r:id="rId6"/>
    <p:sldId id="265" r:id="rId7"/>
    <p:sldId id="310" r:id="rId8"/>
    <p:sldId id="308" r:id="rId9"/>
    <p:sldId id="263" r:id="rId10"/>
    <p:sldId id="301" r:id="rId11"/>
    <p:sldId id="303" r:id="rId12"/>
    <p:sldId id="307" r:id="rId13"/>
    <p:sldId id="302" r:id="rId14"/>
    <p:sldId id="304" r:id="rId15"/>
    <p:sldId id="28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4E5B"/>
    <a:srgbClr val="263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99"/>
  </p:normalViewPr>
  <p:slideViewPr>
    <p:cSldViewPr snapToGrid="0" snapToObjects="1">
      <p:cViewPr varScale="1">
        <p:scale>
          <a:sx n="97" d="100"/>
          <a:sy n="97" d="100"/>
        </p:scale>
        <p:origin x="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fficeplus.c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组 8"/>
          <p:cNvGrpSpPr/>
          <p:nvPr userDrawn="1"/>
        </p:nvGrpSpPr>
        <p:grpSpPr>
          <a:xfrm rot="20488272">
            <a:off x="584995" y="1630263"/>
            <a:ext cx="1966908" cy="3041080"/>
            <a:chOff x="6257925" y="-9525"/>
            <a:chExt cx="1514475" cy="2341563"/>
          </a:xfrm>
          <a:solidFill>
            <a:srgbClr val="3D4E5B"/>
          </a:solidFill>
        </p:grpSpPr>
        <p:sp>
          <p:nvSpPr>
            <p:cNvPr id="10" name="Freeform 12"/>
            <p:cNvSpPr/>
            <p:nvPr/>
          </p:nvSpPr>
          <p:spPr bwMode="auto">
            <a:xfrm>
              <a:off x="6551613" y="-9525"/>
              <a:ext cx="484188" cy="327025"/>
            </a:xfrm>
            <a:custGeom>
              <a:avLst/>
              <a:gdLst>
                <a:gd name="T0" fmla="*/ 25 w 652"/>
                <a:gd name="T1" fmla="*/ 406 h 440"/>
                <a:gd name="T2" fmla="*/ 25 w 652"/>
                <a:gd name="T3" fmla="*/ 406 h 440"/>
                <a:gd name="T4" fmla="*/ 98 w 652"/>
                <a:gd name="T5" fmla="*/ 425 h 440"/>
                <a:gd name="T6" fmla="*/ 618 w 652"/>
                <a:gd name="T7" fmla="*/ 125 h 440"/>
                <a:gd name="T8" fmla="*/ 637 w 652"/>
                <a:gd name="T9" fmla="*/ 52 h 440"/>
                <a:gd name="T10" fmla="*/ 626 w 652"/>
                <a:gd name="T11" fmla="*/ 33 h 440"/>
                <a:gd name="T12" fmla="*/ 554 w 652"/>
                <a:gd name="T13" fmla="*/ 14 h 440"/>
                <a:gd name="T14" fmla="*/ 34 w 652"/>
                <a:gd name="T15" fmla="*/ 314 h 440"/>
                <a:gd name="T16" fmla="*/ 14 w 652"/>
                <a:gd name="T17" fmla="*/ 386 h 440"/>
                <a:gd name="T18" fmla="*/ 25 w 652"/>
                <a:gd name="T19" fmla="*/ 40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440">
                  <a:moveTo>
                    <a:pt x="25" y="406"/>
                  </a:moveTo>
                  <a:lnTo>
                    <a:pt x="25" y="406"/>
                  </a:lnTo>
                  <a:cubicBezTo>
                    <a:pt x="40" y="431"/>
                    <a:pt x="73" y="440"/>
                    <a:pt x="98" y="425"/>
                  </a:cubicBezTo>
                  <a:lnTo>
                    <a:pt x="618" y="125"/>
                  </a:lnTo>
                  <a:cubicBezTo>
                    <a:pt x="643" y="111"/>
                    <a:pt x="652" y="78"/>
                    <a:pt x="637" y="52"/>
                  </a:cubicBezTo>
                  <a:lnTo>
                    <a:pt x="626" y="33"/>
                  </a:lnTo>
                  <a:cubicBezTo>
                    <a:pt x="612" y="9"/>
                    <a:pt x="579" y="0"/>
                    <a:pt x="554" y="14"/>
                  </a:cubicBezTo>
                  <a:lnTo>
                    <a:pt x="34" y="314"/>
                  </a:lnTo>
                  <a:cubicBezTo>
                    <a:pt x="8" y="328"/>
                    <a:pt x="0" y="361"/>
                    <a:pt x="14" y="386"/>
                  </a:cubicBezTo>
                  <a:lnTo>
                    <a:pt x="25" y="406"/>
                  </a:lnTo>
                  <a:close/>
                </a:path>
              </a:pathLst>
            </a:custGeom>
            <a:grpFill/>
            <a:ln w="0">
              <a:noFill/>
              <a:prstDash val="solid"/>
              <a:round/>
            </a:ln>
          </p:spPr>
          <p:txBody>
            <a:bodyPr vert="horz" wrap="square" lIns="91440" tIns="45720" rIns="91440" bIns="45720" numCol="1" anchor="t" anchorCtr="0" compatLnSpc="1"/>
            <a:lstStyle/>
            <a:p>
              <a:pPr lvl="0"/>
              <a:endParaRPr lang="zh-CN" altLang="en-US"/>
            </a:p>
          </p:txBody>
        </p:sp>
        <p:sp>
          <p:nvSpPr>
            <p:cNvPr id="11" name="Freeform 13"/>
            <p:cNvSpPr>
              <a:spLocks noEditPoints="1"/>
            </p:cNvSpPr>
            <p:nvPr/>
          </p:nvSpPr>
          <p:spPr bwMode="auto">
            <a:xfrm>
              <a:off x="6257925" y="53975"/>
              <a:ext cx="1339850" cy="2278063"/>
            </a:xfrm>
            <a:custGeom>
              <a:avLst/>
              <a:gdLst>
                <a:gd name="T0" fmla="*/ 404 w 1804"/>
                <a:gd name="T1" fmla="*/ 2367 h 3072"/>
                <a:gd name="T2" fmla="*/ 404 w 1804"/>
                <a:gd name="T3" fmla="*/ 2367 h 3072"/>
                <a:gd name="T4" fmla="*/ 550 w 1804"/>
                <a:gd name="T5" fmla="*/ 2513 h 3072"/>
                <a:gd name="T6" fmla="*/ 404 w 1804"/>
                <a:gd name="T7" fmla="*/ 2659 h 3072"/>
                <a:gd name="T8" fmla="*/ 259 w 1804"/>
                <a:gd name="T9" fmla="*/ 2513 h 3072"/>
                <a:gd name="T10" fmla="*/ 404 w 1804"/>
                <a:gd name="T11" fmla="*/ 2367 h 3072"/>
                <a:gd name="T12" fmla="*/ 1679 w 1804"/>
                <a:gd name="T13" fmla="*/ 2747 h 3072"/>
                <a:gd name="T14" fmla="*/ 1679 w 1804"/>
                <a:gd name="T15" fmla="*/ 2747 h 3072"/>
                <a:gd name="T16" fmla="*/ 871 w 1804"/>
                <a:gd name="T17" fmla="*/ 2747 h 3072"/>
                <a:gd name="T18" fmla="*/ 762 w 1804"/>
                <a:gd name="T19" fmla="*/ 2347 h 3072"/>
                <a:gd name="T20" fmla="*/ 313 w 1804"/>
                <a:gd name="T21" fmla="*/ 2058 h 3072"/>
                <a:gd name="T22" fmla="*/ 819 w 1804"/>
                <a:gd name="T23" fmla="*/ 905 h 3072"/>
                <a:gd name="T24" fmla="*/ 1178 w 1804"/>
                <a:gd name="T25" fmla="*/ 1526 h 3072"/>
                <a:gd name="T26" fmla="*/ 1163 w 1804"/>
                <a:gd name="T27" fmla="*/ 1535 h 3072"/>
                <a:gd name="T28" fmla="*/ 1143 w 1804"/>
                <a:gd name="T29" fmla="*/ 1608 h 3072"/>
                <a:gd name="T30" fmla="*/ 1216 w 1804"/>
                <a:gd name="T31" fmla="*/ 1627 h 3072"/>
                <a:gd name="T32" fmla="*/ 1282 w 1804"/>
                <a:gd name="T33" fmla="*/ 1589 h 3072"/>
                <a:gd name="T34" fmla="*/ 1442 w 1804"/>
                <a:gd name="T35" fmla="*/ 1646 h 3072"/>
                <a:gd name="T36" fmla="*/ 1673 w 1804"/>
                <a:gd name="T37" fmla="*/ 1513 h 3072"/>
                <a:gd name="T38" fmla="*/ 1703 w 1804"/>
                <a:gd name="T39" fmla="*/ 1346 h 3072"/>
                <a:gd name="T40" fmla="*/ 1769 w 1804"/>
                <a:gd name="T41" fmla="*/ 1308 h 3072"/>
                <a:gd name="T42" fmla="*/ 1789 w 1804"/>
                <a:gd name="T43" fmla="*/ 1235 h 3072"/>
                <a:gd name="T44" fmla="*/ 1716 w 1804"/>
                <a:gd name="T45" fmla="*/ 1215 h 3072"/>
                <a:gd name="T46" fmla="*/ 1701 w 1804"/>
                <a:gd name="T47" fmla="*/ 1224 h 3072"/>
                <a:gd name="T48" fmla="*/ 1145 w 1804"/>
                <a:gd name="T49" fmla="*/ 261 h 3072"/>
                <a:gd name="T50" fmla="*/ 1260 w 1804"/>
                <a:gd name="T51" fmla="*/ 195 h 3072"/>
                <a:gd name="T52" fmla="*/ 1280 w 1804"/>
                <a:gd name="T53" fmla="*/ 122 h 3072"/>
                <a:gd name="T54" fmla="*/ 1229 w 1804"/>
                <a:gd name="T55" fmla="*/ 34 h 3072"/>
                <a:gd name="T56" fmla="*/ 1156 w 1804"/>
                <a:gd name="T57" fmla="*/ 15 h 3072"/>
                <a:gd name="T58" fmla="*/ 403 w 1804"/>
                <a:gd name="T59" fmla="*/ 450 h 3072"/>
                <a:gd name="T60" fmla="*/ 383 w 1804"/>
                <a:gd name="T61" fmla="*/ 522 h 3072"/>
                <a:gd name="T62" fmla="*/ 434 w 1804"/>
                <a:gd name="T63" fmla="*/ 610 h 3072"/>
                <a:gd name="T64" fmla="*/ 507 w 1804"/>
                <a:gd name="T65" fmla="*/ 630 h 3072"/>
                <a:gd name="T66" fmla="*/ 622 w 1804"/>
                <a:gd name="T67" fmla="*/ 564 h 3072"/>
                <a:gd name="T68" fmla="*/ 711 w 1804"/>
                <a:gd name="T69" fmla="*/ 718 h 3072"/>
                <a:gd name="T70" fmla="*/ 29 w 1804"/>
                <a:gd name="T71" fmla="*/ 2058 h 3072"/>
                <a:gd name="T72" fmla="*/ 29 w 1804"/>
                <a:gd name="T73" fmla="*/ 2801 h 3072"/>
                <a:gd name="T74" fmla="*/ 29 w 1804"/>
                <a:gd name="T75" fmla="*/ 2952 h 3072"/>
                <a:gd name="T76" fmla="*/ 29 w 1804"/>
                <a:gd name="T77" fmla="*/ 3018 h 3072"/>
                <a:gd name="T78" fmla="*/ 82 w 1804"/>
                <a:gd name="T79" fmla="*/ 3072 h 3072"/>
                <a:gd name="T80" fmla="*/ 1679 w 1804"/>
                <a:gd name="T81" fmla="*/ 3072 h 3072"/>
                <a:gd name="T82" fmla="*/ 1732 w 1804"/>
                <a:gd name="T83" fmla="*/ 3018 h 3072"/>
                <a:gd name="T84" fmla="*/ 1732 w 1804"/>
                <a:gd name="T85" fmla="*/ 2801 h 3072"/>
                <a:gd name="T86" fmla="*/ 1679 w 1804"/>
                <a:gd name="T87" fmla="*/ 2747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4" h="3072">
                  <a:moveTo>
                    <a:pt x="404" y="2367"/>
                  </a:moveTo>
                  <a:lnTo>
                    <a:pt x="404" y="2367"/>
                  </a:lnTo>
                  <a:cubicBezTo>
                    <a:pt x="485" y="2367"/>
                    <a:pt x="550" y="2432"/>
                    <a:pt x="550" y="2513"/>
                  </a:cubicBezTo>
                  <a:cubicBezTo>
                    <a:pt x="550" y="2593"/>
                    <a:pt x="485" y="2659"/>
                    <a:pt x="404" y="2659"/>
                  </a:cubicBezTo>
                  <a:cubicBezTo>
                    <a:pt x="324" y="2659"/>
                    <a:pt x="259" y="2593"/>
                    <a:pt x="259" y="2513"/>
                  </a:cubicBezTo>
                  <a:cubicBezTo>
                    <a:pt x="259" y="2432"/>
                    <a:pt x="324" y="2367"/>
                    <a:pt x="404" y="2367"/>
                  </a:cubicBezTo>
                  <a:close/>
                  <a:moveTo>
                    <a:pt x="1679" y="2747"/>
                  </a:moveTo>
                  <a:lnTo>
                    <a:pt x="1679" y="2747"/>
                  </a:lnTo>
                  <a:lnTo>
                    <a:pt x="871" y="2747"/>
                  </a:lnTo>
                  <a:cubicBezTo>
                    <a:pt x="872" y="2652"/>
                    <a:pt x="854" y="2509"/>
                    <a:pt x="762" y="2347"/>
                  </a:cubicBezTo>
                  <a:cubicBezTo>
                    <a:pt x="598" y="2058"/>
                    <a:pt x="313" y="2058"/>
                    <a:pt x="313" y="2058"/>
                  </a:cubicBezTo>
                  <a:cubicBezTo>
                    <a:pt x="349" y="1207"/>
                    <a:pt x="743" y="947"/>
                    <a:pt x="819" y="905"/>
                  </a:cubicBezTo>
                  <a:lnTo>
                    <a:pt x="1178" y="1526"/>
                  </a:lnTo>
                  <a:lnTo>
                    <a:pt x="1163" y="1535"/>
                  </a:lnTo>
                  <a:cubicBezTo>
                    <a:pt x="1137" y="1550"/>
                    <a:pt x="1128" y="1582"/>
                    <a:pt x="1143" y="1608"/>
                  </a:cubicBezTo>
                  <a:cubicBezTo>
                    <a:pt x="1158" y="1633"/>
                    <a:pt x="1191" y="1642"/>
                    <a:pt x="1216" y="1627"/>
                  </a:cubicBezTo>
                  <a:lnTo>
                    <a:pt x="1282" y="1589"/>
                  </a:lnTo>
                  <a:lnTo>
                    <a:pt x="1442" y="1646"/>
                  </a:lnTo>
                  <a:lnTo>
                    <a:pt x="1673" y="1513"/>
                  </a:lnTo>
                  <a:lnTo>
                    <a:pt x="1703" y="1346"/>
                  </a:lnTo>
                  <a:lnTo>
                    <a:pt x="1769" y="1308"/>
                  </a:lnTo>
                  <a:cubicBezTo>
                    <a:pt x="1795" y="1293"/>
                    <a:pt x="1804" y="1260"/>
                    <a:pt x="1789" y="1235"/>
                  </a:cubicBezTo>
                  <a:cubicBezTo>
                    <a:pt x="1774" y="1210"/>
                    <a:pt x="1741" y="1201"/>
                    <a:pt x="1716" y="1215"/>
                  </a:cubicBezTo>
                  <a:lnTo>
                    <a:pt x="1701" y="1224"/>
                  </a:lnTo>
                  <a:lnTo>
                    <a:pt x="1145" y="261"/>
                  </a:lnTo>
                  <a:lnTo>
                    <a:pt x="1260" y="195"/>
                  </a:lnTo>
                  <a:cubicBezTo>
                    <a:pt x="1286" y="180"/>
                    <a:pt x="1294" y="148"/>
                    <a:pt x="1280" y="122"/>
                  </a:cubicBezTo>
                  <a:lnTo>
                    <a:pt x="1229" y="34"/>
                  </a:lnTo>
                  <a:cubicBezTo>
                    <a:pt x="1214" y="9"/>
                    <a:pt x="1181" y="0"/>
                    <a:pt x="1156" y="15"/>
                  </a:cubicBezTo>
                  <a:lnTo>
                    <a:pt x="403" y="450"/>
                  </a:lnTo>
                  <a:cubicBezTo>
                    <a:pt x="377" y="464"/>
                    <a:pt x="368" y="497"/>
                    <a:pt x="383" y="522"/>
                  </a:cubicBezTo>
                  <a:lnTo>
                    <a:pt x="434" y="610"/>
                  </a:lnTo>
                  <a:cubicBezTo>
                    <a:pt x="449" y="636"/>
                    <a:pt x="481" y="645"/>
                    <a:pt x="507" y="630"/>
                  </a:cubicBezTo>
                  <a:lnTo>
                    <a:pt x="622" y="564"/>
                  </a:lnTo>
                  <a:lnTo>
                    <a:pt x="711" y="718"/>
                  </a:lnTo>
                  <a:cubicBezTo>
                    <a:pt x="0" y="1092"/>
                    <a:pt x="29" y="2058"/>
                    <a:pt x="29" y="2058"/>
                  </a:cubicBezTo>
                  <a:lnTo>
                    <a:pt x="29" y="2801"/>
                  </a:lnTo>
                  <a:lnTo>
                    <a:pt x="29" y="2952"/>
                  </a:lnTo>
                  <a:lnTo>
                    <a:pt x="29" y="3018"/>
                  </a:lnTo>
                  <a:cubicBezTo>
                    <a:pt x="29" y="3048"/>
                    <a:pt x="53" y="3072"/>
                    <a:pt x="82" y="3072"/>
                  </a:cubicBezTo>
                  <a:lnTo>
                    <a:pt x="1679" y="3072"/>
                  </a:lnTo>
                  <a:cubicBezTo>
                    <a:pt x="1708" y="3072"/>
                    <a:pt x="1732" y="3048"/>
                    <a:pt x="1732" y="3018"/>
                  </a:cubicBezTo>
                  <a:lnTo>
                    <a:pt x="1732" y="2801"/>
                  </a:lnTo>
                  <a:cubicBezTo>
                    <a:pt x="1732" y="2771"/>
                    <a:pt x="1708" y="2747"/>
                    <a:pt x="1679" y="2747"/>
                  </a:cubicBezTo>
                  <a:close/>
                </a:path>
              </a:pathLst>
            </a:custGeom>
            <a:grpFill/>
            <a:ln w="0">
              <a:noFill/>
              <a:prstDash val="solid"/>
              <a:round/>
            </a:ln>
          </p:spPr>
          <p:txBody>
            <a:bodyPr vert="horz" wrap="square" lIns="91440" tIns="45720" rIns="91440" bIns="45720" numCol="1" anchor="t" anchorCtr="0" compatLnSpc="1"/>
            <a:lstStyle/>
            <a:p>
              <a:pPr lvl="0"/>
              <a:endParaRPr lang="zh-CN" altLang="en-US"/>
            </a:p>
          </p:txBody>
        </p:sp>
        <p:sp>
          <p:nvSpPr>
            <p:cNvPr id="12" name="Freeform 14"/>
            <p:cNvSpPr/>
            <p:nvPr/>
          </p:nvSpPr>
          <p:spPr bwMode="auto">
            <a:xfrm>
              <a:off x="7080250" y="1238250"/>
              <a:ext cx="692150" cy="438150"/>
            </a:xfrm>
            <a:custGeom>
              <a:avLst/>
              <a:gdLst>
                <a:gd name="T0" fmla="*/ 916 w 931"/>
                <a:gd name="T1" fmla="*/ 35 h 589"/>
                <a:gd name="T2" fmla="*/ 916 w 931"/>
                <a:gd name="T3" fmla="*/ 35 h 589"/>
                <a:gd name="T4" fmla="*/ 916 w 931"/>
                <a:gd name="T5" fmla="*/ 35 h 589"/>
                <a:gd name="T6" fmla="*/ 843 w 931"/>
                <a:gd name="T7" fmla="*/ 15 h 589"/>
                <a:gd name="T8" fmla="*/ 35 w 931"/>
                <a:gd name="T9" fmla="*/ 482 h 589"/>
                <a:gd name="T10" fmla="*/ 15 w 931"/>
                <a:gd name="T11" fmla="*/ 555 h 589"/>
                <a:gd name="T12" fmla="*/ 15 w 931"/>
                <a:gd name="T13" fmla="*/ 555 h 589"/>
                <a:gd name="T14" fmla="*/ 88 w 931"/>
                <a:gd name="T15" fmla="*/ 574 h 589"/>
                <a:gd name="T16" fmla="*/ 897 w 931"/>
                <a:gd name="T17" fmla="*/ 107 h 589"/>
                <a:gd name="T18" fmla="*/ 916 w 931"/>
                <a:gd name="T1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589">
                  <a:moveTo>
                    <a:pt x="916" y="35"/>
                  </a:moveTo>
                  <a:lnTo>
                    <a:pt x="916" y="35"/>
                  </a:lnTo>
                  <a:lnTo>
                    <a:pt x="916" y="35"/>
                  </a:lnTo>
                  <a:cubicBezTo>
                    <a:pt x="902" y="9"/>
                    <a:pt x="869" y="0"/>
                    <a:pt x="843" y="15"/>
                  </a:cubicBezTo>
                  <a:lnTo>
                    <a:pt x="35" y="482"/>
                  </a:lnTo>
                  <a:cubicBezTo>
                    <a:pt x="9" y="497"/>
                    <a:pt x="0" y="529"/>
                    <a:pt x="15" y="555"/>
                  </a:cubicBezTo>
                  <a:lnTo>
                    <a:pt x="15" y="555"/>
                  </a:lnTo>
                  <a:cubicBezTo>
                    <a:pt x="30" y="580"/>
                    <a:pt x="62" y="589"/>
                    <a:pt x="88" y="574"/>
                  </a:cubicBezTo>
                  <a:lnTo>
                    <a:pt x="897" y="107"/>
                  </a:lnTo>
                  <a:cubicBezTo>
                    <a:pt x="922" y="93"/>
                    <a:pt x="931" y="60"/>
                    <a:pt x="916" y="35"/>
                  </a:cubicBezTo>
                  <a:close/>
                </a:path>
              </a:pathLst>
            </a:custGeom>
            <a:grpFill/>
            <a:ln w="0">
              <a:noFill/>
              <a:prstDash val="solid"/>
              <a:round/>
            </a:ln>
          </p:spPr>
          <p:txBody>
            <a:bodyPr vert="horz" wrap="square" lIns="91440" tIns="45720" rIns="91440" bIns="45720" numCol="1" anchor="t" anchorCtr="0" compatLnSpc="1"/>
            <a:lstStyle/>
            <a:p>
              <a:pPr lvl="0"/>
              <a:endParaRPr lang="zh-CN" altLang="en-US"/>
            </a:p>
          </p:txBody>
        </p:sp>
      </p:grpSp>
      <p:grpSp>
        <p:nvGrpSpPr>
          <p:cNvPr id="13" name="组 12"/>
          <p:cNvGrpSpPr/>
          <p:nvPr userDrawn="1"/>
        </p:nvGrpSpPr>
        <p:grpSpPr>
          <a:xfrm rot="1414652">
            <a:off x="2513036" y="799388"/>
            <a:ext cx="1749425" cy="1747838"/>
            <a:chOff x="6854825" y="3143250"/>
            <a:chExt cx="1749425" cy="1747838"/>
          </a:xfrm>
          <a:solidFill>
            <a:srgbClr val="3D4E5B"/>
          </a:solidFill>
        </p:grpSpPr>
        <p:sp>
          <p:nvSpPr>
            <p:cNvPr id="14" name="Freeform 17"/>
            <p:cNvSpPr/>
            <p:nvPr/>
          </p:nvSpPr>
          <p:spPr bwMode="auto">
            <a:xfrm>
              <a:off x="7135813" y="3151188"/>
              <a:ext cx="603250" cy="1731963"/>
            </a:xfrm>
            <a:custGeom>
              <a:avLst/>
              <a:gdLst>
                <a:gd name="T0" fmla="*/ 739 w 812"/>
                <a:gd name="T1" fmla="*/ 2334 h 2334"/>
                <a:gd name="T2" fmla="*/ 739 w 812"/>
                <a:gd name="T3" fmla="*/ 2334 h 2334"/>
                <a:gd name="T4" fmla="*/ 371 w 812"/>
                <a:gd name="T5" fmla="*/ 2007 h 2334"/>
                <a:gd name="T6" fmla="*/ 0 w 812"/>
                <a:gd name="T7" fmla="*/ 1167 h 2334"/>
                <a:gd name="T8" fmla="*/ 371 w 812"/>
                <a:gd name="T9" fmla="*/ 327 h 2334"/>
                <a:gd name="T10" fmla="*/ 739 w 812"/>
                <a:gd name="T11" fmla="*/ 0 h 2334"/>
                <a:gd name="T12" fmla="*/ 812 w 812"/>
                <a:gd name="T13" fmla="*/ 111 h 2334"/>
                <a:gd name="T14" fmla="*/ 776 w 812"/>
                <a:gd name="T15" fmla="*/ 56 h 2334"/>
                <a:gd name="T16" fmla="*/ 812 w 812"/>
                <a:gd name="T17" fmla="*/ 111 h 2334"/>
                <a:gd name="T18" fmla="*/ 133 w 812"/>
                <a:gd name="T19" fmla="*/ 1167 h 2334"/>
                <a:gd name="T20" fmla="*/ 812 w 812"/>
                <a:gd name="T21" fmla="*/ 2222 h 2334"/>
                <a:gd name="T22" fmla="*/ 739 w 812"/>
                <a:gd name="T23" fmla="*/ 2334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2" h="2334">
                  <a:moveTo>
                    <a:pt x="739" y="2334"/>
                  </a:moveTo>
                  <a:lnTo>
                    <a:pt x="739" y="2334"/>
                  </a:lnTo>
                  <a:cubicBezTo>
                    <a:pt x="731" y="2329"/>
                    <a:pt x="552" y="2209"/>
                    <a:pt x="371" y="2007"/>
                  </a:cubicBezTo>
                  <a:cubicBezTo>
                    <a:pt x="128" y="1736"/>
                    <a:pt x="0" y="1445"/>
                    <a:pt x="0" y="1167"/>
                  </a:cubicBezTo>
                  <a:cubicBezTo>
                    <a:pt x="0" y="888"/>
                    <a:pt x="128" y="598"/>
                    <a:pt x="371" y="327"/>
                  </a:cubicBezTo>
                  <a:cubicBezTo>
                    <a:pt x="552" y="125"/>
                    <a:pt x="731" y="5"/>
                    <a:pt x="739" y="0"/>
                  </a:cubicBezTo>
                  <a:lnTo>
                    <a:pt x="812" y="111"/>
                  </a:lnTo>
                  <a:lnTo>
                    <a:pt x="776" y="56"/>
                  </a:lnTo>
                  <a:lnTo>
                    <a:pt x="812" y="111"/>
                  </a:lnTo>
                  <a:cubicBezTo>
                    <a:pt x="806" y="116"/>
                    <a:pt x="133" y="571"/>
                    <a:pt x="133" y="1167"/>
                  </a:cubicBezTo>
                  <a:cubicBezTo>
                    <a:pt x="133" y="1764"/>
                    <a:pt x="806" y="2218"/>
                    <a:pt x="812" y="2222"/>
                  </a:cubicBezTo>
                  <a:lnTo>
                    <a:pt x="739" y="233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 name="Freeform 18"/>
            <p:cNvSpPr/>
            <p:nvPr/>
          </p:nvSpPr>
          <p:spPr bwMode="auto">
            <a:xfrm>
              <a:off x="7661275" y="3194050"/>
              <a:ext cx="100013" cy="1647825"/>
            </a:xfrm>
            <a:custGeom>
              <a:avLst/>
              <a:gdLst>
                <a:gd name="T0" fmla="*/ 133 w 133"/>
                <a:gd name="T1" fmla="*/ 2222 h 2222"/>
                <a:gd name="T2" fmla="*/ 133 w 133"/>
                <a:gd name="T3" fmla="*/ 2222 h 2222"/>
                <a:gd name="T4" fmla="*/ 0 w 133"/>
                <a:gd name="T5" fmla="*/ 2222 h 2222"/>
                <a:gd name="T6" fmla="*/ 0 w 133"/>
                <a:gd name="T7" fmla="*/ 0 h 2222"/>
                <a:gd name="T8" fmla="*/ 133 w 133"/>
                <a:gd name="T9" fmla="*/ 0 h 2222"/>
                <a:gd name="T10" fmla="*/ 133 w 133"/>
                <a:gd name="T11" fmla="*/ 2222 h 2222"/>
              </a:gdLst>
              <a:ahLst/>
              <a:cxnLst>
                <a:cxn ang="0">
                  <a:pos x="T0" y="T1"/>
                </a:cxn>
                <a:cxn ang="0">
                  <a:pos x="T2" y="T3"/>
                </a:cxn>
                <a:cxn ang="0">
                  <a:pos x="T4" y="T5"/>
                </a:cxn>
                <a:cxn ang="0">
                  <a:pos x="T6" y="T7"/>
                </a:cxn>
                <a:cxn ang="0">
                  <a:pos x="T8" y="T9"/>
                </a:cxn>
                <a:cxn ang="0">
                  <a:pos x="T10" y="T11"/>
                </a:cxn>
              </a:cxnLst>
              <a:rect l="0" t="0" r="r" b="b"/>
              <a:pathLst>
                <a:path w="133" h="2222">
                  <a:moveTo>
                    <a:pt x="133" y="2222"/>
                  </a:moveTo>
                  <a:lnTo>
                    <a:pt x="133" y="2222"/>
                  </a:lnTo>
                  <a:lnTo>
                    <a:pt x="0" y="2222"/>
                  </a:lnTo>
                  <a:lnTo>
                    <a:pt x="0" y="0"/>
                  </a:lnTo>
                  <a:lnTo>
                    <a:pt x="133" y="0"/>
                  </a:lnTo>
                  <a:lnTo>
                    <a:pt x="133" y="222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6" name="Freeform 19"/>
            <p:cNvSpPr>
              <a:spLocks noEditPoints="1"/>
            </p:cNvSpPr>
            <p:nvPr/>
          </p:nvSpPr>
          <p:spPr bwMode="auto">
            <a:xfrm>
              <a:off x="6854825" y="3143250"/>
              <a:ext cx="1749425" cy="1747838"/>
            </a:xfrm>
            <a:custGeom>
              <a:avLst/>
              <a:gdLst>
                <a:gd name="T0" fmla="*/ 1400 w 2356"/>
                <a:gd name="T1" fmla="*/ 2198 h 2356"/>
                <a:gd name="T2" fmla="*/ 1400 w 2356"/>
                <a:gd name="T3" fmla="*/ 2198 h 2356"/>
                <a:gd name="T4" fmla="*/ 1582 w 2356"/>
                <a:gd name="T5" fmla="*/ 2018 h 2356"/>
                <a:gd name="T6" fmla="*/ 1951 w 2356"/>
                <a:gd name="T7" fmla="*/ 1245 h 2356"/>
                <a:gd name="T8" fmla="*/ 2220 w 2356"/>
                <a:gd name="T9" fmla="*/ 1245 h 2356"/>
                <a:gd name="T10" fmla="*/ 1400 w 2356"/>
                <a:gd name="T11" fmla="*/ 2198 h 2356"/>
                <a:gd name="T12" fmla="*/ 136 w 2356"/>
                <a:gd name="T13" fmla="*/ 1245 h 2356"/>
                <a:gd name="T14" fmla="*/ 136 w 2356"/>
                <a:gd name="T15" fmla="*/ 1245 h 2356"/>
                <a:gd name="T16" fmla="*/ 1817 w 2356"/>
                <a:gd name="T17" fmla="*/ 1245 h 2356"/>
                <a:gd name="T18" fmla="*/ 1158 w 2356"/>
                <a:gd name="T19" fmla="*/ 2222 h 2356"/>
                <a:gd name="T20" fmla="*/ 136 w 2356"/>
                <a:gd name="T21" fmla="*/ 1245 h 2356"/>
                <a:gd name="T22" fmla="*/ 1158 w 2356"/>
                <a:gd name="T23" fmla="*/ 134 h 2356"/>
                <a:gd name="T24" fmla="*/ 1158 w 2356"/>
                <a:gd name="T25" fmla="*/ 134 h 2356"/>
                <a:gd name="T26" fmla="*/ 1570 w 2356"/>
                <a:gd name="T27" fmla="*/ 533 h 2356"/>
                <a:gd name="T28" fmla="*/ 357 w 2356"/>
                <a:gd name="T29" fmla="*/ 533 h 2356"/>
                <a:gd name="T30" fmla="*/ 1158 w 2356"/>
                <a:gd name="T31" fmla="*/ 134 h 2356"/>
                <a:gd name="T32" fmla="*/ 1999 w 2356"/>
                <a:gd name="T33" fmla="*/ 533 h 2356"/>
                <a:gd name="T34" fmla="*/ 1999 w 2356"/>
                <a:gd name="T35" fmla="*/ 533 h 2356"/>
                <a:gd name="T36" fmla="*/ 1735 w 2356"/>
                <a:gd name="T37" fmla="*/ 533 h 2356"/>
                <a:gd name="T38" fmla="*/ 1582 w 2356"/>
                <a:gd name="T39" fmla="*/ 338 h 2356"/>
                <a:gd name="T40" fmla="*/ 1400 w 2356"/>
                <a:gd name="T41" fmla="*/ 157 h 2356"/>
                <a:gd name="T42" fmla="*/ 1999 w 2356"/>
                <a:gd name="T43" fmla="*/ 533 h 2356"/>
                <a:gd name="T44" fmla="*/ 1817 w 2356"/>
                <a:gd name="T45" fmla="*/ 1111 h 2356"/>
                <a:gd name="T46" fmla="*/ 1817 w 2356"/>
                <a:gd name="T47" fmla="*/ 1111 h 2356"/>
                <a:gd name="T48" fmla="*/ 136 w 2356"/>
                <a:gd name="T49" fmla="*/ 1111 h 2356"/>
                <a:gd name="T50" fmla="*/ 268 w 2356"/>
                <a:gd name="T51" fmla="*/ 667 h 2356"/>
                <a:gd name="T52" fmla="*/ 1662 w 2356"/>
                <a:gd name="T53" fmla="*/ 667 h 2356"/>
                <a:gd name="T54" fmla="*/ 1817 w 2356"/>
                <a:gd name="T55" fmla="*/ 1111 h 2356"/>
                <a:gd name="T56" fmla="*/ 1951 w 2356"/>
                <a:gd name="T57" fmla="*/ 1111 h 2356"/>
                <a:gd name="T58" fmla="*/ 1951 w 2356"/>
                <a:gd name="T59" fmla="*/ 1111 h 2356"/>
                <a:gd name="T60" fmla="*/ 1816 w 2356"/>
                <a:gd name="T61" fmla="*/ 667 h 2356"/>
                <a:gd name="T62" fmla="*/ 2088 w 2356"/>
                <a:gd name="T63" fmla="*/ 667 h 2356"/>
                <a:gd name="T64" fmla="*/ 2220 w 2356"/>
                <a:gd name="T65" fmla="*/ 1111 h 2356"/>
                <a:gd name="T66" fmla="*/ 1951 w 2356"/>
                <a:gd name="T67" fmla="*/ 1111 h 2356"/>
                <a:gd name="T68" fmla="*/ 1178 w 2356"/>
                <a:gd name="T69" fmla="*/ 0 h 2356"/>
                <a:gd name="T70" fmla="*/ 1178 w 2356"/>
                <a:gd name="T71" fmla="*/ 0 h 2356"/>
                <a:gd name="T72" fmla="*/ 0 w 2356"/>
                <a:gd name="T73" fmla="*/ 1178 h 2356"/>
                <a:gd name="T74" fmla="*/ 1178 w 2356"/>
                <a:gd name="T75" fmla="*/ 2356 h 2356"/>
                <a:gd name="T76" fmla="*/ 2356 w 2356"/>
                <a:gd name="T77" fmla="*/ 1178 h 2356"/>
                <a:gd name="T78" fmla="*/ 1178 w 2356"/>
                <a:gd name="T79" fmla="*/ 0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6" h="2356">
                  <a:moveTo>
                    <a:pt x="1400" y="2198"/>
                  </a:moveTo>
                  <a:lnTo>
                    <a:pt x="1400" y="2198"/>
                  </a:lnTo>
                  <a:cubicBezTo>
                    <a:pt x="1456" y="2149"/>
                    <a:pt x="1519" y="2089"/>
                    <a:pt x="1582" y="2018"/>
                  </a:cubicBezTo>
                  <a:cubicBezTo>
                    <a:pt x="1806" y="1768"/>
                    <a:pt x="1932" y="1502"/>
                    <a:pt x="1951" y="1245"/>
                  </a:cubicBezTo>
                  <a:lnTo>
                    <a:pt x="2220" y="1245"/>
                  </a:lnTo>
                  <a:cubicBezTo>
                    <a:pt x="2190" y="1714"/>
                    <a:pt x="1849" y="2101"/>
                    <a:pt x="1400" y="2198"/>
                  </a:cubicBezTo>
                  <a:close/>
                  <a:moveTo>
                    <a:pt x="136" y="1245"/>
                  </a:moveTo>
                  <a:lnTo>
                    <a:pt x="136" y="1245"/>
                  </a:lnTo>
                  <a:lnTo>
                    <a:pt x="1817" y="1245"/>
                  </a:lnTo>
                  <a:cubicBezTo>
                    <a:pt x="1775" y="1756"/>
                    <a:pt x="1257" y="2150"/>
                    <a:pt x="1158" y="2222"/>
                  </a:cubicBezTo>
                  <a:cubicBezTo>
                    <a:pt x="613" y="2211"/>
                    <a:pt x="170" y="1783"/>
                    <a:pt x="136" y="1245"/>
                  </a:cubicBezTo>
                  <a:close/>
                  <a:moveTo>
                    <a:pt x="1158" y="134"/>
                  </a:moveTo>
                  <a:lnTo>
                    <a:pt x="1158" y="134"/>
                  </a:lnTo>
                  <a:cubicBezTo>
                    <a:pt x="1215" y="175"/>
                    <a:pt x="1407" y="321"/>
                    <a:pt x="1570" y="533"/>
                  </a:cubicBezTo>
                  <a:lnTo>
                    <a:pt x="357" y="533"/>
                  </a:lnTo>
                  <a:cubicBezTo>
                    <a:pt x="544" y="295"/>
                    <a:pt x="833" y="140"/>
                    <a:pt x="1158" y="134"/>
                  </a:cubicBezTo>
                  <a:close/>
                  <a:moveTo>
                    <a:pt x="1999" y="533"/>
                  </a:moveTo>
                  <a:lnTo>
                    <a:pt x="1999" y="533"/>
                  </a:lnTo>
                  <a:lnTo>
                    <a:pt x="1735" y="533"/>
                  </a:lnTo>
                  <a:cubicBezTo>
                    <a:pt x="1691" y="467"/>
                    <a:pt x="1640" y="402"/>
                    <a:pt x="1582" y="338"/>
                  </a:cubicBezTo>
                  <a:cubicBezTo>
                    <a:pt x="1519" y="267"/>
                    <a:pt x="1456" y="207"/>
                    <a:pt x="1400" y="157"/>
                  </a:cubicBezTo>
                  <a:cubicBezTo>
                    <a:pt x="1641" y="210"/>
                    <a:pt x="1851" y="346"/>
                    <a:pt x="1999" y="533"/>
                  </a:cubicBezTo>
                  <a:close/>
                  <a:moveTo>
                    <a:pt x="1817" y="1111"/>
                  </a:moveTo>
                  <a:lnTo>
                    <a:pt x="1817" y="1111"/>
                  </a:lnTo>
                  <a:lnTo>
                    <a:pt x="136" y="1111"/>
                  </a:lnTo>
                  <a:cubicBezTo>
                    <a:pt x="146" y="951"/>
                    <a:pt x="193" y="800"/>
                    <a:pt x="268" y="667"/>
                  </a:cubicBezTo>
                  <a:lnTo>
                    <a:pt x="1662" y="667"/>
                  </a:lnTo>
                  <a:cubicBezTo>
                    <a:pt x="1743" y="799"/>
                    <a:pt x="1804" y="949"/>
                    <a:pt x="1817" y="1111"/>
                  </a:cubicBezTo>
                  <a:close/>
                  <a:moveTo>
                    <a:pt x="1951" y="1111"/>
                  </a:moveTo>
                  <a:lnTo>
                    <a:pt x="1951" y="1111"/>
                  </a:lnTo>
                  <a:cubicBezTo>
                    <a:pt x="1940" y="964"/>
                    <a:pt x="1894" y="815"/>
                    <a:pt x="1816" y="667"/>
                  </a:cubicBezTo>
                  <a:lnTo>
                    <a:pt x="2088" y="667"/>
                  </a:lnTo>
                  <a:cubicBezTo>
                    <a:pt x="2163" y="800"/>
                    <a:pt x="2210" y="951"/>
                    <a:pt x="2220" y="1111"/>
                  </a:cubicBezTo>
                  <a:lnTo>
                    <a:pt x="1951" y="1111"/>
                  </a:lnTo>
                  <a:close/>
                  <a:moveTo>
                    <a:pt x="1178" y="0"/>
                  </a:moveTo>
                  <a:lnTo>
                    <a:pt x="1178" y="0"/>
                  </a:lnTo>
                  <a:cubicBezTo>
                    <a:pt x="528" y="0"/>
                    <a:pt x="0" y="528"/>
                    <a:pt x="0" y="1178"/>
                  </a:cubicBezTo>
                  <a:cubicBezTo>
                    <a:pt x="0" y="1827"/>
                    <a:pt x="528" y="2356"/>
                    <a:pt x="1178" y="2356"/>
                  </a:cubicBezTo>
                  <a:cubicBezTo>
                    <a:pt x="1827" y="2356"/>
                    <a:pt x="2356" y="1827"/>
                    <a:pt x="2356" y="1178"/>
                  </a:cubicBezTo>
                  <a:cubicBezTo>
                    <a:pt x="2356" y="528"/>
                    <a:pt x="1827" y="0"/>
                    <a:pt x="1178"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7" name="Freeform 20"/>
            <p:cNvSpPr/>
            <p:nvPr/>
          </p:nvSpPr>
          <p:spPr bwMode="auto">
            <a:xfrm>
              <a:off x="7018338" y="4410075"/>
              <a:ext cx="1395413" cy="98425"/>
            </a:xfrm>
            <a:custGeom>
              <a:avLst/>
              <a:gdLst>
                <a:gd name="T0" fmla="*/ 1877 w 1877"/>
                <a:gd name="T1" fmla="*/ 133 h 133"/>
                <a:gd name="T2" fmla="*/ 1877 w 1877"/>
                <a:gd name="T3" fmla="*/ 133 h 133"/>
                <a:gd name="T4" fmla="*/ 0 w 1877"/>
                <a:gd name="T5" fmla="*/ 133 h 133"/>
                <a:gd name="T6" fmla="*/ 0 w 1877"/>
                <a:gd name="T7" fmla="*/ 0 h 133"/>
                <a:gd name="T8" fmla="*/ 1877 w 1877"/>
                <a:gd name="T9" fmla="*/ 0 h 133"/>
                <a:gd name="T10" fmla="*/ 1877 w 1877"/>
                <a:gd name="T11" fmla="*/ 133 h 133"/>
              </a:gdLst>
              <a:ahLst/>
              <a:cxnLst>
                <a:cxn ang="0">
                  <a:pos x="T0" y="T1"/>
                </a:cxn>
                <a:cxn ang="0">
                  <a:pos x="T2" y="T3"/>
                </a:cxn>
                <a:cxn ang="0">
                  <a:pos x="T4" y="T5"/>
                </a:cxn>
                <a:cxn ang="0">
                  <a:pos x="T6" y="T7"/>
                </a:cxn>
                <a:cxn ang="0">
                  <a:pos x="T8" y="T9"/>
                </a:cxn>
                <a:cxn ang="0">
                  <a:pos x="T10" y="T11"/>
                </a:cxn>
              </a:cxnLst>
              <a:rect l="0" t="0" r="r" b="b"/>
              <a:pathLst>
                <a:path w="1877" h="133">
                  <a:moveTo>
                    <a:pt x="1877" y="133"/>
                  </a:moveTo>
                  <a:lnTo>
                    <a:pt x="1877" y="133"/>
                  </a:lnTo>
                  <a:lnTo>
                    <a:pt x="0" y="133"/>
                  </a:lnTo>
                  <a:lnTo>
                    <a:pt x="0" y="0"/>
                  </a:lnTo>
                  <a:lnTo>
                    <a:pt x="1877" y="0"/>
                  </a:lnTo>
                  <a:lnTo>
                    <a:pt x="1877" y="133"/>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18" name="组 17"/>
          <p:cNvGrpSpPr/>
          <p:nvPr userDrawn="1"/>
        </p:nvGrpSpPr>
        <p:grpSpPr>
          <a:xfrm rot="20374728">
            <a:off x="4785231" y="387210"/>
            <a:ext cx="1622425" cy="1374775"/>
            <a:chOff x="4127500" y="2500313"/>
            <a:chExt cx="1622425" cy="1374775"/>
          </a:xfrm>
          <a:solidFill>
            <a:srgbClr val="3D4E5B"/>
          </a:solidFill>
        </p:grpSpPr>
        <p:sp>
          <p:nvSpPr>
            <p:cNvPr id="19" name="Freeform 15"/>
            <p:cNvSpPr/>
            <p:nvPr/>
          </p:nvSpPr>
          <p:spPr bwMode="auto">
            <a:xfrm>
              <a:off x="4127500" y="2500313"/>
              <a:ext cx="1622425" cy="1374775"/>
            </a:xfrm>
            <a:custGeom>
              <a:avLst/>
              <a:gdLst>
                <a:gd name="T0" fmla="*/ 2165 w 2184"/>
                <a:gd name="T1" fmla="*/ 381 h 1854"/>
                <a:gd name="T2" fmla="*/ 2165 w 2184"/>
                <a:gd name="T3" fmla="*/ 381 h 1854"/>
                <a:gd name="T4" fmla="*/ 1142 w 2184"/>
                <a:gd name="T5" fmla="*/ 7 h 1854"/>
                <a:gd name="T6" fmla="*/ 1071 w 2184"/>
                <a:gd name="T7" fmla="*/ 7 h 1854"/>
                <a:gd name="T8" fmla="*/ 19 w 2184"/>
                <a:gd name="T9" fmla="*/ 392 h 1854"/>
                <a:gd name="T10" fmla="*/ 19 w 2184"/>
                <a:gd name="T11" fmla="*/ 417 h 1854"/>
                <a:gd name="T12" fmla="*/ 103 w 2184"/>
                <a:gd name="T13" fmla="*/ 448 h 1854"/>
                <a:gd name="T14" fmla="*/ 103 w 2184"/>
                <a:gd name="T15" fmla="*/ 663 h 1854"/>
                <a:gd name="T16" fmla="*/ 63 w 2184"/>
                <a:gd name="T17" fmla="*/ 712 h 1854"/>
                <a:gd name="T18" fmla="*/ 103 w 2184"/>
                <a:gd name="T19" fmla="*/ 761 h 1854"/>
                <a:gd name="T20" fmla="*/ 103 w 2184"/>
                <a:gd name="T21" fmla="*/ 786 h 1854"/>
                <a:gd name="T22" fmla="*/ 89 w 2184"/>
                <a:gd name="T23" fmla="*/ 786 h 1854"/>
                <a:gd name="T24" fmla="*/ 50 w 2184"/>
                <a:gd name="T25" fmla="*/ 825 h 1854"/>
                <a:gd name="T26" fmla="*/ 50 w 2184"/>
                <a:gd name="T27" fmla="*/ 1814 h 1854"/>
                <a:gd name="T28" fmla="*/ 89 w 2184"/>
                <a:gd name="T29" fmla="*/ 1854 h 1854"/>
                <a:gd name="T30" fmla="*/ 136 w 2184"/>
                <a:gd name="T31" fmla="*/ 1854 h 1854"/>
                <a:gd name="T32" fmla="*/ 176 w 2184"/>
                <a:gd name="T33" fmla="*/ 1814 h 1854"/>
                <a:gd name="T34" fmla="*/ 176 w 2184"/>
                <a:gd name="T35" fmla="*/ 825 h 1854"/>
                <a:gd name="T36" fmla="*/ 136 w 2184"/>
                <a:gd name="T37" fmla="*/ 786 h 1854"/>
                <a:gd name="T38" fmla="*/ 123 w 2184"/>
                <a:gd name="T39" fmla="*/ 786 h 1854"/>
                <a:gd name="T40" fmla="*/ 123 w 2184"/>
                <a:gd name="T41" fmla="*/ 761 h 1854"/>
                <a:gd name="T42" fmla="*/ 162 w 2184"/>
                <a:gd name="T43" fmla="*/ 712 h 1854"/>
                <a:gd name="T44" fmla="*/ 123 w 2184"/>
                <a:gd name="T45" fmla="*/ 663 h 1854"/>
                <a:gd name="T46" fmla="*/ 123 w 2184"/>
                <a:gd name="T47" fmla="*/ 455 h 1854"/>
                <a:gd name="T48" fmla="*/ 1042 w 2184"/>
                <a:gd name="T49" fmla="*/ 791 h 1854"/>
                <a:gd name="T50" fmla="*/ 1113 w 2184"/>
                <a:gd name="T51" fmla="*/ 791 h 1854"/>
                <a:gd name="T52" fmla="*/ 2165 w 2184"/>
                <a:gd name="T53" fmla="*/ 407 h 1854"/>
                <a:gd name="T54" fmla="*/ 2165 w 2184"/>
                <a:gd name="T55" fmla="*/ 381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4" h="1854">
                  <a:moveTo>
                    <a:pt x="2165" y="381"/>
                  </a:moveTo>
                  <a:lnTo>
                    <a:pt x="2165" y="381"/>
                  </a:lnTo>
                  <a:lnTo>
                    <a:pt x="1142" y="7"/>
                  </a:lnTo>
                  <a:cubicBezTo>
                    <a:pt x="1122" y="0"/>
                    <a:pt x="1091" y="0"/>
                    <a:pt x="1071" y="7"/>
                  </a:cubicBezTo>
                  <a:lnTo>
                    <a:pt x="19" y="392"/>
                  </a:lnTo>
                  <a:cubicBezTo>
                    <a:pt x="0" y="399"/>
                    <a:pt x="0" y="410"/>
                    <a:pt x="19" y="417"/>
                  </a:cubicBezTo>
                  <a:lnTo>
                    <a:pt x="103" y="448"/>
                  </a:lnTo>
                  <a:lnTo>
                    <a:pt x="103" y="663"/>
                  </a:lnTo>
                  <a:cubicBezTo>
                    <a:pt x="80" y="668"/>
                    <a:pt x="63" y="688"/>
                    <a:pt x="63" y="712"/>
                  </a:cubicBezTo>
                  <a:cubicBezTo>
                    <a:pt x="63" y="736"/>
                    <a:pt x="80" y="756"/>
                    <a:pt x="103" y="761"/>
                  </a:cubicBezTo>
                  <a:lnTo>
                    <a:pt x="103" y="786"/>
                  </a:lnTo>
                  <a:lnTo>
                    <a:pt x="89" y="786"/>
                  </a:lnTo>
                  <a:cubicBezTo>
                    <a:pt x="67" y="786"/>
                    <a:pt x="50" y="804"/>
                    <a:pt x="50" y="825"/>
                  </a:cubicBezTo>
                  <a:lnTo>
                    <a:pt x="50" y="1814"/>
                  </a:lnTo>
                  <a:cubicBezTo>
                    <a:pt x="50" y="1836"/>
                    <a:pt x="67" y="1854"/>
                    <a:pt x="89" y="1854"/>
                  </a:cubicBezTo>
                  <a:lnTo>
                    <a:pt x="136" y="1854"/>
                  </a:lnTo>
                  <a:cubicBezTo>
                    <a:pt x="158" y="1854"/>
                    <a:pt x="176" y="1836"/>
                    <a:pt x="176" y="1814"/>
                  </a:cubicBezTo>
                  <a:lnTo>
                    <a:pt x="176" y="825"/>
                  </a:lnTo>
                  <a:cubicBezTo>
                    <a:pt x="176" y="804"/>
                    <a:pt x="158" y="786"/>
                    <a:pt x="136" y="786"/>
                  </a:cubicBezTo>
                  <a:lnTo>
                    <a:pt x="123" y="786"/>
                  </a:lnTo>
                  <a:lnTo>
                    <a:pt x="123" y="761"/>
                  </a:lnTo>
                  <a:cubicBezTo>
                    <a:pt x="145" y="756"/>
                    <a:pt x="162" y="736"/>
                    <a:pt x="162" y="712"/>
                  </a:cubicBezTo>
                  <a:cubicBezTo>
                    <a:pt x="162" y="688"/>
                    <a:pt x="145" y="668"/>
                    <a:pt x="123" y="663"/>
                  </a:cubicBezTo>
                  <a:lnTo>
                    <a:pt x="123" y="455"/>
                  </a:lnTo>
                  <a:lnTo>
                    <a:pt x="1042" y="791"/>
                  </a:lnTo>
                  <a:cubicBezTo>
                    <a:pt x="1062" y="798"/>
                    <a:pt x="1093" y="798"/>
                    <a:pt x="1113" y="791"/>
                  </a:cubicBezTo>
                  <a:lnTo>
                    <a:pt x="2165" y="407"/>
                  </a:lnTo>
                  <a:cubicBezTo>
                    <a:pt x="2184" y="400"/>
                    <a:pt x="2184" y="388"/>
                    <a:pt x="2165" y="381"/>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6"/>
            <p:cNvSpPr/>
            <p:nvPr/>
          </p:nvSpPr>
          <p:spPr bwMode="auto">
            <a:xfrm>
              <a:off x="4283075" y="2881313"/>
              <a:ext cx="1312863" cy="498475"/>
            </a:xfrm>
            <a:custGeom>
              <a:avLst/>
              <a:gdLst>
                <a:gd name="T0" fmla="*/ 1740 w 1766"/>
                <a:gd name="T1" fmla="*/ 5 h 672"/>
                <a:gd name="T2" fmla="*/ 1740 w 1766"/>
                <a:gd name="T3" fmla="*/ 5 h 672"/>
                <a:gd name="T4" fmla="*/ 883 w 1766"/>
                <a:gd name="T5" fmla="*/ 330 h 672"/>
                <a:gd name="T6" fmla="*/ 26 w 1766"/>
                <a:gd name="T7" fmla="*/ 5 h 672"/>
                <a:gd name="T8" fmla="*/ 0 w 1766"/>
                <a:gd name="T9" fmla="*/ 20 h 672"/>
                <a:gd name="T10" fmla="*/ 0 w 1766"/>
                <a:gd name="T11" fmla="*/ 312 h 672"/>
                <a:gd name="T12" fmla="*/ 26 w 1766"/>
                <a:gd name="T13" fmla="*/ 347 h 672"/>
                <a:gd name="T14" fmla="*/ 690 w 1766"/>
                <a:gd name="T15" fmla="*/ 599 h 672"/>
                <a:gd name="T16" fmla="*/ 883 w 1766"/>
                <a:gd name="T17" fmla="*/ 672 h 672"/>
                <a:gd name="T18" fmla="*/ 1076 w 1766"/>
                <a:gd name="T19" fmla="*/ 599 h 672"/>
                <a:gd name="T20" fmla="*/ 1740 w 1766"/>
                <a:gd name="T21" fmla="*/ 347 h 672"/>
                <a:gd name="T22" fmla="*/ 1766 w 1766"/>
                <a:gd name="T23" fmla="*/ 312 h 672"/>
                <a:gd name="T24" fmla="*/ 1766 w 1766"/>
                <a:gd name="T25" fmla="*/ 20 h 672"/>
                <a:gd name="T26" fmla="*/ 1740 w 1766"/>
                <a:gd name="T27" fmla="*/ 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6" h="672">
                  <a:moveTo>
                    <a:pt x="1740" y="5"/>
                  </a:moveTo>
                  <a:lnTo>
                    <a:pt x="1740" y="5"/>
                  </a:lnTo>
                  <a:lnTo>
                    <a:pt x="883" y="330"/>
                  </a:lnTo>
                  <a:lnTo>
                    <a:pt x="26" y="5"/>
                  </a:lnTo>
                  <a:cubicBezTo>
                    <a:pt x="12" y="0"/>
                    <a:pt x="0" y="7"/>
                    <a:pt x="0" y="20"/>
                  </a:cubicBezTo>
                  <a:lnTo>
                    <a:pt x="0" y="312"/>
                  </a:lnTo>
                  <a:cubicBezTo>
                    <a:pt x="0" y="326"/>
                    <a:pt x="12" y="341"/>
                    <a:pt x="26" y="347"/>
                  </a:cubicBezTo>
                  <a:lnTo>
                    <a:pt x="690" y="599"/>
                  </a:lnTo>
                  <a:lnTo>
                    <a:pt x="883" y="672"/>
                  </a:lnTo>
                  <a:lnTo>
                    <a:pt x="1076" y="599"/>
                  </a:lnTo>
                  <a:lnTo>
                    <a:pt x="1740" y="347"/>
                  </a:lnTo>
                  <a:cubicBezTo>
                    <a:pt x="1754" y="341"/>
                    <a:pt x="1766" y="326"/>
                    <a:pt x="1766" y="312"/>
                  </a:cubicBezTo>
                  <a:lnTo>
                    <a:pt x="1766" y="20"/>
                  </a:lnTo>
                  <a:cubicBezTo>
                    <a:pt x="1766" y="7"/>
                    <a:pt x="1754" y="0"/>
                    <a:pt x="1740" y="5"/>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1" name="组 20"/>
          <p:cNvGrpSpPr/>
          <p:nvPr userDrawn="1"/>
        </p:nvGrpSpPr>
        <p:grpSpPr>
          <a:xfrm rot="20352567">
            <a:off x="6565204" y="373792"/>
            <a:ext cx="620097" cy="619534"/>
            <a:chOff x="6854825" y="3143250"/>
            <a:chExt cx="1749425" cy="1747838"/>
          </a:xfrm>
          <a:solidFill>
            <a:srgbClr val="3D4E5B"/>
          </a:solidFill>
        </p:grpSpPr>
        <p:sp>
          <p:nvSpPr>
            <p:cNvPr id="22" name="Freeform 17"/>
            <p:cNvSpPr/>
            <p:nvPr/>
          </p:nvSpPr>
          <p:spPr bwMode="auto">
            <a:xfrm>
              <a:off x="7135813" y="3151188"/>
              <a:ext cx="603250" cy="1731963"/>
            </a:xfrm>
            <a:custGeom>
              <a:avLst/>
              <a:gdLst>
                <a:gd name="T0" fmla="*/ 739 w 812"/>
                <a:gd name="T1" fmla="*/ 2334 h 2334"/>
                <a:gd name="T2" fmla="*/ 739 w 812"/>
                <a:gd name="T3" fmla="*/ 2334 h 2334"/>
                <a:gd name="T4" fmla="*/ 371 w 812"/>
                <a:gd name="T5" fmla="*/ 2007 h 2334"/>
                <a:gd name="T6" fmla="*/ 0 w 812"/>
                <a:gd name="T7" fmla="*/ 1167 h 2334"/>
                <a:gd name="T8" fmla="*/ 371 w 812"/>
                <a:gd name="T9" fmla="*/ 327 h 2334"/>
                <a:gd name="T10" fmla="*/ 739 w 812"/>
                <a:gd name="T11" fmla="*/ 0 h 2334"/>
                <a:gd name="T12" fmla="*/ 812 w 812"/>
                <a:gd name="T13" fmla="*/ 111 h 2334"/>
                <a:gd name="T14" fmla="*/ 776 w 812"/>
                <a:gd name="T15" fmla="*/ 56 h 2334"/>
                <a:gd name="T16" fmla="*/ 812 w 812"/>
                <a:gd name="T17" fmla="*/ 111 h 2334"/>
                <a:gd name="T18" fmla="*/ 133 w 812"/>
                <a:gd name="T19" fmla="*/ 1167 h 2334"/>
                <a:gd name="T20" fmla="*/ 812 w 812"/>
                <a:gd name="T21" fmla="*/ 2222 h 2334"/>
                <a:gd name="T22" fmla="*/ 739 w 812"/>
                <a:gd name="T23" fmla="*/ 2334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2" h="2334">
                  <a:moveTo>
                    <a:pt x="739" y="2334"/>
                  </a:moveTo>
                  <a:lnTo>
                    <a:pt x="739" y="2334"/>
                  </a:lnTo>
                  <a:cubicBezTo>
                    <a:pt x="731" y="2329"/>
                    <a:pt x="552" y="2209"/>
                    <a:pt x="371" y="2007"/>
                  </a:cubicBezTo>
                  <a:cubicBezTo>
                    <a:pt x="128" y="1736"/>
                    <a:pt x="0" y="1445"/>
                    <a:pt x="0" y="1167"/>
                  </a:cubicBezTo>
                  <a:cubicBezTo>
                    <a:pt x="0" y="888"/>
                    <a:pt x="128" y="598"/>
                    <a:pt x="371" y="327"/>
                  </a:cubicBezTo>
                  <a:cubicBezTo>
                    <a:pt x="552" y="125"/>
                    <a:pt x="731" y="5"/>
                    <a:pt x="739" y="0"/>
                  </a:cubicBezTo>
                  <a:lnTo>
                    <a:pt x="812" y="111"/>
                  </a:lnTo>
                  <a:lnTo>
                    <a:pt x="776" y="56"/>
                  </a:lnTo>
                  <a:lnTo>
                    <a:pt x="812" y="111"/>
                  </a:lnTo>
                  <a:cubicBezTo>
                    <a:pt x="806" y="116"/>
                    <a:pt x="133" y="571"/>
                    <a:pt x="133" y="1167"/>
                  </a:cubicBezTo>
                  <a:cubicBezTo>
                    <a:pt x="133" y="1764"/>
                    <a:pt x="806" y="2218"/>
                    <a:pt x="812" y="2222"/>
                  </a:cubicBezTo>
                  <a:lnTo>
                    <a:pt x="739" y="233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8"/>
            <p:cNvSpPr/>
            <p:nvPr/>
          </p:nvSpPr>
          <p:spPr bwMode="auto">
            <a:xfrm>
              <a:off x="7661275" y="3194050"/>
              <a:ext cx="100013" cy="1647825"/>
            </a:xfrm>
            <a:custGeom>
              <a:avLst/>
              <a:gdLst>
                <a:gd name="T0" fmla="*/ 133 w 133"/>
                <a:gd name="T1" fmla="*/ 2222 h 2222"/>
                <a:gd name="T2" fmla="*/ 133 w 133"/>
                <a:gd name="T3" fmla="*/ 2222 h 2222"/>
                <a:gd name="T4" fmla="*/ 0 w 133"/>
                <a:gd name="T5" fmla="*/ 2222 h 2222"/>
                <a:gd name="T6" fmla="*/ 0 w 133"/>
                <a:gd name="T7" fmla="*/ 0 h 2222"/>
                <a:gd name="T8" fmla="*/ 133 w 133"/>
                <a:gd name="T9" fmla="*/ 0 h 2222"/>
                <a:gd name="T10" fmla="*/ 133 w 133"/>
                <a:gd name="T11" fmla="*/ 2222 h 2222"/>
              </a:gdLst>
              <a:ahLst/>
              <a:cxnLst>
                <a:cxn ang="0">
                  <a:pos x="T0" y="T1"/>
                </a:cxn>
                <a:cxn ang="0">
                  <a:pos x="T2" y="T3"/>
                </a:cxn>
                <a:cxn ang="0">
                  <a:pos x="T4" y="T5"/>
                </a:cxn>
                <a:cxn ang="0">
                  <a:pos x="T6" y="T7"/>
                </a:cxn>
                <a:cxn ang="0">
                  <a:pos x="T8" y="T9"/>
                </a:cxn>
                <a:cxn ang="0">
                  <a:pos x="T10" y="T11"/>
                </a:cxn>
              </a:cxnLst>
              <a:rect l="0" t="0" r="r" b="b"/>
              <a:pathLst>
                <a:path w="133" h="2222">
                  <a:moveTo>
                    <a:pt x="133" y="2222"/>
                  </a:moveTo>
                  <a:lnTo>
                    <a:pt x="133" y="2222"/>
                  </a:lnTo>
                  <a:lnTo>
                    <a:pt x="0" y="2222"/>
                  </a:lnTo>
                  <a:lnTo>
                    <a:pt x="0" y="0"/>
                  </a:lnTo>
                  <a:lnTo>
                    <a:pt x="133" y="0"/>
                  </a:lnTo>
                  <a:lnTo>
                    <a:pt x="133" y="222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9"/>
            <p:cNvSpPr>
              <a:spLocks noEditPoints="1"/>
            </p:cNvSpPr>
            <p:nvPr/>
          </p:nvSpPr>
          <p:spPr bwMode="auto">
            <a:xfrm>
              <a:off x="6854825" y="3143250"/>
              <a:ext cx="1749425" cy="1747838"/>
            </a:xfrm>
            <a:custGeom>
              <a:avLst/>
              <a:gdLst>
                <a:gd name="T0" fmla="*/ 1400 w 2356"/>
                <a:gd name="T1" fmla="*/ 2198 h 2356"/>
                <a:gd name="T2" fmla="*/ 1400 w 2356"/>
                <a:gd name="T3" fmla="*/ 2198 h 2356"/>
                <a:gd name="T4" fmla="*/ 1582 w 2356"/>
                <a:gd name="T5" fmla="*/ 2018 h 2356"/>
                <a:gd name="T6" fmla="*/ 1951 w 2356"/>
                <a:gd name="T7" fmla="*/ 1245 h 2356"/>
                <a:gd name="T8" fmla="*/ 2220 w 2356"/>
                <a:gd name="T9" fmla="*/ 1245 h 2356"/>
                <a:gd name="T10" fmla="*/ 1400 w 2356"/>
                <a:gd name="T11" fmla="*/ 2198 h 2356"/>
                <a:gd name="T12" fmla="*/ 136 w 2356"/>
                <a:gd name="T13" fmla="*/ 1245 h 2356"/>
                <a:gd name="T14" fmla="*/ 136 w 2356"/>
                <a:gd name="T15" fmla="*/ 1245 h 2356"/>
                <a:gd name="T16" fmla="*/ 1817 w 2356"/>
                <a:gd name="T17" fmla="*/ 1245 h 2356"/>
                <a:gd name="T18" fmla="*/ 1158 w 2356"/>
                <a:gd name="T19" fmla="*/ 2222 h 2356"/>
                <a:gd name="T20" fmla="*/ 136 w 2356"/>
                <a:gd name="T21" fmla="*/ 1245 h 2356"/>
                <a:gd name="T22" fmla="*/ 1158 w 2356"/>
                <a:gd name="T23" fmla="*/ 134 h 2356"/>
                <a:gd name="T24" fmla="*/ 1158 w 2356"/>
                <a:gd name="T25" fmla="*/ 134 h 2356"/>
                <a:gd name="T26" fmla="*/ 1570 w 2356"/>
                <a:gd name="T27" fmla="*/ 533 h 2356"/>
                <a:gd name="T28" fmla="*/ 357 w 2356"/>
                <a:gd name="T29" fmla="*/ 533 h 2356"/>
                <a:gd name="T30" fmla="*/ 1158 w 2356"/>
                <a:gd name="T31" fmla="*/ 134 h 2356"/>
                <a:gd name="T32" fmla="*/ 1999 w 2356"/>
                <a:gd name="T33" fmla="*/ 533 h 2356"/>
                <a:gd name="T34" fmla="*/ 1999 w 2356"/>
                <a:gd name="T35" fmla="*/ 533 h 2356"/>
                <a:gd name="T36" fmla="*/ 1735 w 2356"/>
                <a:gd name="T37" fmla="*/ 533 h 2356"/>
                <a:gd name="T38" fmla="*/ 1582 w 2356"/>
                <a:gd name="T39" fmla="*/ 338 h 2356"/>
                <a:gd name="T40" fmla="*/ 1400 w 2356"/>
                <a:gd name="T41" fmla="*/ 157 h 2356"/>
                <a:gd name="T42" fmla="*/ 1999 w 2356"/>
                <a:gd name="T43" fmla="*/ 533 h 2356"/>
                <a:gd name="T44" fmla="*/ 1817 w 2356"/>
                <a:gd name="T45" fmla="*/ 1111 h 2356"/>
                <a:gd name="T46" fmla="*/ 1817 w 2356"/>
                <a:gd name="T47" fmla="*/ 1111 h 2356"/>
                <a:gd name="T48" fmla="*/ 136 w 2356"/>
                <a:gd name="T49" fmla="*/ 1111 h 2356"/>
                <a:gd name="T50" fmla="*/ 268 w 2356"/>
                <a:gd name="T51" fmla="*/ 667 h 2356"/>
                <a:gd name="T52" fmla="*/ 1662 w 2356"/>
                <a:gd name="T53" fmla="*/ 667 h 2356"/>
                <a:gd name="T54" fmla="*/ 1817 w 2356"/>
                <a:gd name="T55" fmla="*/ 1111 h 2356"/>
                <a:gd name="T56" fmla="*/ 1951 w 2356"/>
                <a:gd name="T57" fmla="*/ 1111 h 2356"/>
                <a:gd name="T58" fmla="*/ 1951 w 2356"/>
                <a:gd name="T59" fmla="*/ 1111 h 2356"/>
                <a:gd name="T60" fmla="*/ 1816 w 2356"/>
                <a:gd name="T61" fmla="*/ 667 h 2356"/>
                <a:gd name="T62" fmla="*/ 2088 w 2356"/>
                <a:gd name="T63" fmla="*/ 667 h 2356"/>
                <a:gd name="T64" fmla="*/ 2220 w 2356"/>
                <a:gd name="T65" fmla="*/ 1111 h 2356"/>
                <a:gd name="T66" fmla="*/ 1951 w 2356"/>
                <a:gd name="T67" fmla="*/ 1111 h 2356"/>
                <a:gd name="T68" fmla="*/ 1178 w 2356"/>
                <a:gd name="T69" fmla="*/ 0 h 2356"/>
                <a:gd name="T70" fmla="*/ 1178 w 2356"/>
                <a:gd name="T71" fmla="*/ 0 h 2356"/>
                <a:gd name="T72" fmla="*/ 0 w 2356"/>
                <a:gd name="T73" fmla="*/ 1178 h 2356"/>
                <a:gd name="T74" fmla="*/ 1178 w 2356"/>
                <a:gd name="T75" fmla="*/ 2356 h 2356"/>
                <a:gd name="T76" fmla="*/ 2356 w 2356"/>
                <a:gd name="T77" fmla="*/ 1178 h 2356"/>
                <a:gd name="T78" fmla="*/ 1178 w 2356"/>
                <a:gd name="T79" fmla="*/ 0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6" h="2356">
                  <a:moveTo>
                    <a:pt x="1400" y="2198"/>
                  </a:moveTo>
                  <a:lnTo>
                    <a:pt x="1400" y="2198"/>
                  </a:lnTo>
                  <a:cubicBezTo>
                    <a:pt x="1456" y="2149"/>
                    <a:pt x="1519" y="2089"/>
                    <a:pt x="1582" y="2018"/>
                  </a:cubicBezTo>
                  <a:cubicBezTo>
                    <a:pt x="1806" y="1768"/>
                    <a:pt x="1932" y="1502"/>
                    <a:pt x="1951" y="1245"/>
                  </a:cubicBezTo>
                  <a:lnTo>
                    <a:pt x="2220" y="1245"/>
                  </a:lnTo>
                  <a:cubicBezTo>
                    <a:pt x="2190" y="1714"/>
                    <a:pt x="1849" y="2101"/>
                    <a:pt x="1400" y="2198"/>
                  </a:cubicBezTo>
                  <a:close/>
                  <a:moveTo>
                    <a:pt x="136" y="1245"/>
                  </a:moveTo>
                  <a:lnTo>
                    <a:pt x="136" y="1245"/>
                  </a:lnTo>
                  <a:lnTo>
                    <a:pt x="1817" y="1245"/>
                  </a:lnTo>
                  <a:cubicBezTo>
                    <a:pt x="1775" y="1756"/>
                    <a:pt x="1257" y="2150"/>
                    <a:pt x="1158" y="2222"/>
                  </a:cubicBezTo>
                  <a:cubicBezTo>
                    <a:pt x="613" y="2211"/>
                    <a:pt x="170" y="1783"/>
                    <a:pt x="136" y="1245"/>
                  </a:cubicBezTo>
                  <a:close/>
                  <a:moveTo>
                    <a:pt x="1158" y="134"/>
                  </a:moveTo>
                  <a:lnTo>
                    <a:pt x="1158" y="134"/>
                  </a:lnTo>
                  <a:cubicBezTo>
                    <a:pt x="1215" y="175"/>
                    <a:pt x="1407" y="321"/>
                    <a:pt x="1570" y="533"/>
                  </a:cubicBezTo>
                  <a:lnTo>
                    <a:pt x="357" y="533"/>
                  </a:lnTo>
                  <a:cubicBezTo>
                    <a:pt x="544" y="295"/>
                    <a:pt x="833" y="140"/>
                    <a:pt x="1158" y="134"/>
                  </a:cubicBezTo>
                  <a:close/>
                  <a:moveTo>
                    <a:pt x="1999" y="533"/>
                  </a:moveTo>
                  <a:lnTo>
                    <a:pt x="1999" y="533"/>
                  </a:lnTo>
                  <a:lnTo>
                    <a:pt x="1735" y="533"/>
                  </a:lnTo>
                  <a:cubicBezTo>
                    <a:pt x="1691" y="467"/>
                    <a:pt x="1640" y="402"/>
                    <a:pt x="1582" y="338"/>
                  </a:cubicBezTo>
                  <a:cubicBezTo>
                    <a:pt x="1519" y="267"/>
                    <a:pt x="1456" y="207"/>
                    <a:pt x="1400" y="157"/>
                  </a:cubicBezTo>
                  <a:cubicBezTo>
                    <a:pt x="1641" y="210"/>
                    <a:pt x="1851" y="346"/>
                    <a:pt x="1999" y="533"/>
                  </a:cubicBezTo>
                  <a:close/>
                  <a:moveTo>
                    <a:pt x="1817" y="1111"/>
                  </a:moveTo>
                  <a:lnTo>
                    <a:pt x="1817" y="1111"/>
                  </a:lnTo>
                  <a:lnTo>
                    <a:pt x="136" y="1111"/>
                  </a:lnTo>
                  <a:cubicBezTo>
                    <a:pt x="146" y="951"/>
                    <a:pt x="193" y="800"/>
                    <a:pt x="268" y="667"/>
                  </a:cubicBezTo>
                  <a:lnTo>
                    <a:pt x="1662" y="667"/>
                  </a:lnTo>
                  <a:cubicBezTo>
                    <a:pt x="1743" y="799"/>
                    <a:pt x="1804" y="949"/>
                    <a:pt x="1817" y="1111"/>
                  </a:cubicBezTo>
                  <a:close/>
                  <a:moveTo>
                    <a:pt x="1951" y="1111"/>
                  </a:moveTo>
                  <a:lnTo>
                    <a:pt x="1951" y="1111"/>
                  </a:lnTo>
                  <a:cubicBezTo>
                    <a:pt x="1940" y="964"/>
                    <a:pt x="1894" y="815"/>
                    <a:pt x="1816" y="667"/>
                  </a:cubicBezTo>
                  <a:lnTo>
                    <a:pt x="2088" y="667"/>
                  </a:lnTo>
                  <a:cubicBezTo>
                    <a:pt x="2163" y="800"/>
                    <a:pt x="2210" y="951"/>
                    <a:pt x="2220" y="1111"/>
                  </a:cubicBezTo>
                  <a:lnTo>
                    <a:pt x="1951" y="1111"/>
                  </a:lnTo>
                  <a:close/>
                  <a:moveTo>
                    <a:pt x="1178" y="0"/>
                  </a:moveTo>
                  <a:lnTo>
                    <a:pt x="1178" y="0"/>
                  </a:lnTo>
                  <a:cubicBezTo>
                    <a:pt x="528" y="0"/>
                    <a:pt x="0" y="528"/>
                    <a:pt x="0" y="1178"/>
                  </a:cubicBezTo>
                  <a:cubicBezTo>
                    <a:pt x="0" y="1827"/>
                    <a:pt x="528" y="2356"/>
                    <a:pt x="1178" y="2356"/>
                  </a:cubicBezTo>
                  <a:cubicBezTo>
                    <a:pt x="1827" y="2356"/>
                    <a:pt x="2356" y="1827"/>
                    <a:pt x="2356" y="1178"/>
                  </a:cubicBezTo>
                  <a:cubicBezTo>
                    <a:pt x="2356" y="528"/>
                    <a:pt x="1827" y="0"/>
                    <a:pt x="1178"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20"/>
            <p:cNvSpPr/>
            <p:nvPr/>
          </p:nvSpPr>
          <p:spPr bwMode="auto">
            <a:xfrm>
              <a:off x="7018338" y="4410075"/>
              <a:ext cx="1395413" cy="98425"/>
            </a:xfrm>
            <a:custGeom>
              <a:avLst/>
              <a:gdLst>
                <a:gd name="T0" fmla="*/ 1877 w 1877"/>
                <a:gd name="T1" fmla="*/ 133 h 133"/>
                <a:gd name="T2" fmla="*/ 1877 w 1877"/>
                <a:gd name="T3" fmla="*/ 133 h 133"/>
                <a:gd name="T4" fmla="*/ 0 w 1877"/>
                <a:gd name="T5" fmla="*/ 133 h 133"/>
                <a:gd name="T6" fmla="*/ 0 w 1877"/>
                <a:gd name="T7" fmla="*/ 0 h 133"/>
                <a:gd name="T8" fmla="*/ 1877 w 1877"/>
                <a:gd name="T9" fmla="*/ 0 h 133"/>
                <a:gd name="T10" fmla="*/ 1877 w 1877"/>
                <a:gd name="T11" fmla="*/ 133 h 133"/>
              </a:gdLst>
              <a:ahLst/>
              <a:cxnLst>
                <a:cxn ang="0">
                  <a:pos x="T0" y="T1"/>
                </a:cxn>
                <a:cxn ang="0">
                  <a:pos x="T2" y="T3"/>
                </a:cxn>
                <a:cxn ang="0">
                  <a:pos x="T4" y="T5"/>
                </a:cxn>
                <a:cxn ang="0">
                  <a:pos x="T6" y="T7"/>
                </a:cxn>
                <a:cxn ang="0">
                  <a:pos x="T8" y="T9"/>
                </a:cxn>
                <a:cxn ang="0">
                  <a:pos x="T10" y="T11"/>
                </a:cxn>
              </a:cxnLst>
              <a:rect l="0" t="0" r="r" b="b"/>
              <a:pathLst>
                <a:path w="1877" h="133">
                  <a:moveTo>
                    <a:pt x="1877" y="133"/>
                  </a:moveTo>
                  <a:lnTo>
                    <a:pt x="1877" y="133"/>
                  </a:lnTo>
                  <a:lnTo>
                    <a:pt x="0" y="133"/>
                  </a:lnTo>
                  <a:lnTo>
                    <a:pt x="0" y="0"/>
                  </a:lnTo>
                  <a:lnTo>
                    <a:pt x="1877" y="0"/>
                  </a:lnTo>
                  <a:lnTo>
                    <a:pt x="1877" y="133"/>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6" name="组 25"/>
          <p:cNvGrpSpPr/>
          <p:nvPr userDrawn="1"/>
        </p:nvGrpSpPr>
        <p:grpSpPr>
          <a:xfrm>
            <a:off x="8306896" y="3372321"/>
            <a:ext cx="4293017" cy="4284985"/>
            <a:chOff x="6262688" y="5170488"/>
            <a:chExt cx="1697038" cy="1693863"/>
          </a:xfrm>
          <a:solidFill>
            <a:srgbClr val="3D4E5B"/>
          </a:solidFill>
        </p:grpSpPr>
        <p:sp>
          <p:nvSpPr>
            <p:cNvPr id="27" name="Freeform 28"/>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142 w 2284"/>
                <a:gd name="T9" fmla="*/ 2204 h 2284"/>
                <a:gd name="T10" fmla="*/ 1405 w 2284"/>
                <a:gd name="T11" fmla="*/ 1921 h 2284"/>
                <a:gd name="T12" fmla="*/ 528 w 2284"/>
                <a:gd name="T13" fmla="*/ 1940 h 2284"/>
                <a:gd name="T14" fmla="*/ 704 w 2284"/>
                <a:gd name="T15" fmla="*/ 1580 h 2284"/>
                <a:gd name="T16" fmla="*/ 80 w 2284"/>
                <a:gd name="T17" fmla="*/ 1143 h 2284"/>
                <a:gd name="T18" fmla="*/ 523 w 2284"/>
                <a:gd name="T19" fmla="*/ 1142 h 2284"/>
                <a:gd name="T20" fmla="*/ 391 w 2284"/>
                <a:gd name="T21" fmla="*/ 392 h 2284"/>
                <a:gd name="T22" fmla="*/ 778 w 2284"/>
                <a:gd name="T23" fmla="*/ 407 h 2284"/>
                <a:gd name="T24" fmla="*/ 391 w 2284"/>
                <a:gd name="T25" fmla="*/ 392 h 2284"/>
                <a:gd name="T26" fmla="*/ 1405 w 2284"/>
                <a:gd name="T27" fmla="*/ 364 h 2284"/>
                <a:gd name="T28" fmla="*/ 1142 w 2284"/>
                <a:gd name="T29" fmla="*/ 80 h 2284"/>
                <a:gd name="T30" fmla="*/ 1591 w 2284"/>
                <a:gd name="T31" fmla="*/ 788 h 2284"/>
                <a:gd name="T32" fmla="*/ 1607 w 2284"/>
                <a:gd name="T33" fmla="*/ 950 h 2284"/>
                <a:gd name="T34" fmla="*/ 1614 w 2284"/>
                <a:gd name="T35" fmla="*/ 1143 h 2284"/>
                <a:gd name="T36" fmla="*/ 1613 w 2284"/>
                <a:gd name="T37" fmla="*/ 1204 h 2284"/>
                <a:gd name="T38" fmla="*/ 1711 w 2284"/>
                <a:gd name="T39" fmla="*/ 1210 h 2284"/>
                <a:gd name="T40" fmla="*/ 1607 w 2284"/>
                <a:gd name="T41" fmla="*/ 1335 h 2284"/>
                <a:gd name="T42" fmla="*/ 1476 w 2284"/>
                <a:gd name="T43" fmla="*/ 1476 h 2284"/>
                <a:gd name="T44" fmla="*/ 1431 w 2284"/>
                <a:gd name="T45" fmla="*/ 1520 h 2284"/>
                <a:gd name="T46" fmla="*/ 1496 w 2284"/>
                <a:gd name="T47" fmla="*/ 1592 h 2284"/>
                <a:gd name="T48" fmla="*/ 1335 w 2284"/>
                <a:gd name="T49" fmla="*/ 1608 h 2284"/>
                <a:gd name="T50" fmla="*/ 1142 w 2284"/>
                <a:gd name="T51" fmla="*/ 1615 h 2284"/>
                <a:gd name="T52" fmla="*/ 1081 w 2284"/>
                <a:gd name="T53" fmla="*/ 1614 h 2284"/>
                <a:gd name="T54" fmla="*/ 1074 w 2284"/>
                <a:gd name="T55" fmla="*/ 1711 h 2284"/>
                <a:gd name="T56" fmla="*/ 949 w 2284"/>
                <a:gd name="T57" fmla="*/ 1608 h 2284"/>
                <a:gd name="T58" fmla="*/ 808 w 2284"/>
                <a:gd name="T59" fmla="*/ 1476 h 2284"/>
                <a:gd name="T60" fmla="*/ 764 w 2284"/>
                <a:gd name="T61" fmla="*/ 1432 h 2284"/>
                <a:gd name="T62" fmla="*/ 692 w 2284"/>
                <a:gd name="T63" fmla="*/ 1497 h 2284"/>
                <a:gd name="T64" fmla="*/ 676 w 2284"/>
                <a:gd name="T65" fmla="*/ 1335 h 2284"/>
                <a:gd name="T66" fmla="*/ 669 w 2284"/>
                <a:gd name="T67" fmla="*/ 1143 h 2284"/>
                <a:gd name="T68" fmla="*/ 670 w 2284"/>
                <a:gd name="T69" fmla="*/ 1080 h 2284"/>
                <a:gd name="T70" fmla="*/ 573 w 2284"/>
                <a:gd name="T71" fmla="*/ 1075 h 2284"/>
                <a:gd name="T72" fmla="*/ 676 w 2284"/>
                <a:gd name="T73" fmla="*/ 950 h 2284"/>
                <a:gd name="T74" fmla="*/ 808 w 2284"/>
                <a:gd name="T75" fmla="*/ 809 h 2284"/>
                <a:gd name="T76" fmla="*/ 852 w 2284"/>
                <a:gd name="T77" fmla="*/ 765 h 2284"/>
                <a:gd name="T78" fmla="*/ 787 w 2284"/>
                <a:gd name="T79" fmla="*/ 693 h 2284"/>
                <a:gd name="T80" fmla="*/ 949 w 2284"/>
                <a:gd name="T81" fmla="*/ 677 h 2284"/>
                <a:gd name="T82" fmla="*/ 1142 w 2284"/>
                <a:gd name="T83" fmla="*/ 670 h 2284"/>
                <a:gd name="T84" fmla="*/ 1203 w 2284"/>
                <a:gd name="T85" fmla="*/ 671 h 2284"/>
                <a:gd name="T86" fmla="*/ 1210 w 2284"/>
                <a:gd name="T87" fmla="*/ 574 h 2284"/>
                <a:gd name="T88" fmla="*/ 1335 w 2284"/>
                <a:gd name="T89" fmla="*/ 677 h 2284"/>
                <a:gd name="T90" fmla="*/ 1431 w 2284"/>
                <a:gd name="T91" fmla="*/ 765 h 2284"/>
                <a:gd name="T92" fmla="*/ 1476 w 2284"/>
                <a:gd name="T93" fmla="*/ 809 h 2284"/>
                <a:gd name="T94" fmla="*/ 1529 w 2284"/>
                <a:gd name="T95" fmla="*/ 1303 h 2284"/>
                <a:gd name="T96" fmla="*/ 1142 w 2284"/>
                <a:gd name="T97" fmla="*/ 1535 h 2284"/>
                <a:gd name="T98" fmla="*/ 754 w 2284"/>
                <a:gd name="T99" fmla="*/ 1303 h 2284"/>
                <a:gd name="T100" fmla="*/ 864 w 2284"/>
                <a:gd name="T101" fmla="*/ 865 h 2284"/>
                <a:gd name="T102" fmla="*/ 1302 w 2284"/>
                <a:gd name="T103" fmla="*/ 755 h 2284"/>
                <a:gd name="T104" fmla="*/ 1534 w 2284"/>
                <a:gd name="T105" fmla="*/ 1143 h 2284"/>
                <a:gd name="T106" fmla="*/ 1893 w 2284"/>
                <a:gd name="T107" fmla="*/ 392 h 2284"/>
                <a:gd name="T108" fmla="*/ 1505 w 2284"/>
                <a:gd name="T109" fmla="*/ 407 h 2284"/>
                <a:gd name="T110" fmla="*/ 2284 w 2284"/>
                <a:gd name="T111" fmla="*/ 1143 h 2284"/>
                <a:gd name="T112" fmla="*/ 1756 w 2284"/>
                <a:gd name="T113" fmla="*/ 265 h 2284"/>
                <a:gd name="T114" fmla="*/ 806 w 2284"/>
                <a:gd name="T115" fmla="*/ 332 h 2284"/>
                <a:gd name="T116" fmla="*/ 331 w 2284"/>
                <a:gd name="T117" fmla="*/ 807 h 2284"/>
                <a:gd name="T118" fmla="*/ 334 w 2284"/>
                <a:gd name="T119" fmla="*/ 1950 h 2284"/>
                <a:gd name="T120" fmla="*/ 1142 w 2284"/>
                <a:gd name="T121" fmla="*/ 2284 h 2284"/>
                <a:gd name="T122" fmla="*/ 1949 w 2284"/>
                <a:gd name="T123" fmla="*/ 1950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607" y="950"/>
                  </a:moveTo>
                  <a:lnTo>
                    <a:pt x="1607" y="950"/>
                  </a:lnTo>
                  <a:cubicBezTo>
                    <a:pt x="1604" y="894"/>
                    <a:pt x="1598" y="840"/>
                    <a:pt x="1591" y="788"/>
                  </a:cubicBezTo>
                  <a:cubicBezTo>
                    <a:pt x="1685" y="804"/>
                    <a:pt x="1770" y="826"/>
                    <a:pt x="1844" y="851"/>
                  </a:cubicBezTo>
                  <a:cubicBezTo>
                    <a:pt x="1808" y="924"/>
                    <a:pt x="1763" y="999"/>
                    <a:pt x="1710" y="1075"/>
                  </a:cubicBezTo>
                  <a:cubicBezTo>
                    <a:pt x="1678" y="1033"/>
                    <a:pt x="1644" y="991"/>
                    <a:pt x="1607" y="950"/>
                  </a:cubicBezTo>
                  <a:close/>
                  <a:moveTo>
                    <a:pt x="1613" y="1204"/>
                  </a:moveTo>
                  <a:lnTo>
                    <a:pt x="1613" y="1204"/>
                  </a:lnTo>
                  <a:cubicBezTo>
                    <a:pt x="1614" y="1184"/>
                    <a:pt x="1614" y="1163"/>
                    <a:pt x="1614" y="1143"/>
                  </a:cubicBezTo>
                  <a:cubicBezTo>
                    <a:pt x="1614" y="1122"/>
                    <a:pt x="1614" y="1101"/>
                    <a:pt x="1613" y="1080"/>
                  </a:cubicBezTo>
                  <a:cubicBezTo>
                    <a:pt x="1630" y="1101"/>
                    <a:pt x="1646" y="1122"/>
                    <a:pt x="1661" y="1142"/>
                  </a:cubicBezTo>
                  <a:cubicBezTo>
                    <a:pt x="1646" y="1163"/>
                    <a:pt x="1630" y="1183"/>
                    <a:pt x="1613" y="1204"/>
                  </a:cubicBezTo>
                  <a:close/>
                  <a:moveTo>
                    <a:pt x="1607" y="1335"/>
                  </a:moveTo>
                  <a:lnTo>
                    <a:pt x="1607" y="1335"/>
                  </a:lnTo>
                  <a:cubicBezTo>
                    <a:pt x="1644" y="1294"/>
                    <a:pt x="1678" y="1252"/>
                    <a:pt x="1711" y="1210"/>
                  </a:cubicBezTo>
                  <a:cubicBezTo>
                    <a:pt x="1765" y="1288"/>
                    <a:pt x="1810" y="1363"/>
                    <a:pt x="1845" y="1434"/>
                  </a:cubicBezTo>
                  <a:cubicBezTo>
                    <a:pt x="1770" y="1459"/>
                    <a:pt x="1685" y="1481"/>
                    <a:pt x="1591" y="1497"/>
                  </a:cubicBezTo>
                  <a:cubicBezTo>
                    <a:pt x="1598" y="1445"/>
                    <a:pt x="1604" y="1391"/>
                    <a:pt x="1607" y="1335"/>
                  </a:cubicBezTo>
                  <a:close/>
                  <a:moveTo>
                    <a:pt x="1431" y="1520"/>
                  </a:moveTo>
                  <a:lnTo>
                    <a:pt x="1431" y="1520"/>
                  </a:lnTo>
                  <a:cubicBezTo>
                    <a:pt x="1446" y="1506"/>
                    <a:pt x="1461" y="1491"/>
                    <a:pt x="1476" y="1476"/>
                  </a:cubicBezTo>
                  <a:cubicBezTo>
                    <a:pt x="1490" y="1462"/>
                    <a:pt x="1505" y="1447"/>
                    <a:pt x="1519" y="1432"/>
                  </a:cubicBezTo>
                  <a:cubicBezTo>
                    <a:pt x="1516" y="1459"/>
                    <a:pt x="1513" y="1485"/>
                    <a:pt x="1509" y="1510"/>
                  </a:cubicBezTo>
                  <a:cubicBezTo>
                    <a:pt x="1484" y="1514"/>
                    <a:pt x="1458" y="1517"/>
                    <a:pt x="1431" y="1520"/>
                  </a:cubicBezTo>
                  <a:close/>
                  <a:moveTo>
                    <a:pt x="1335" y="1608"/>
                  </a:moveTo>
                  <a:lnTo>
                    <a:pt x="1335" y="1608"/>
                  </a:lnTo>
                  <a:cubicBezTo>
                    <a:pt x="1390" y="1604"/>
                    <a:pt x="1444" y="1599"/>
                    <a:pt x="1496" y="1592"/>
                  </a:cubicBezTo>
                  <a:cubicBezTo>
                    <a:pt x="1480" y="1686"/>
                    <a:pt x="1458" y="1771"/>
                    <a:pt x="1433" y="1845"/>
                  </a:cubicBezTo>
                  <a:cubicBezTo>
                    <a:pt x="1361" y="1809"/>
                    <a:pt x="1286" y="1764"/>
                    <a:pt x="1210" y="1711"/>
                  </a:cubicBezTo>
                  <a:cubicBezTo>
                    <a:pt x="1251" y="1679"/>
                    <a:pt x="1293" y="1644"/>
                    <a:pt x="1335" y="1608"/>
                  </a:cubicBezTo>
                  <a:close/>
                  <a:moveTo>
                    <a:pt x="1081" y="1614"/>
                  </a:moveTo>
                  <a:lnTo>
                    <a:pt x="1081" y="1614"/>
                  </a:lnTo>
                  <a:cubicBezTo>
                    <a:pt x="1101" y="1615"/>
                    <a:pt x="1121" y="1615"/>
                    <a:pt x="1142" y="1615"/>
                  </a:cubicBezTo>
                  <a:cubicBezTo>
                    <a:pt x="1162" y="1615"/>
                    <a:pt x="1182" y="1615"/>
                    <a:pt x="1203" y="1614"/>
                  </a:cubicBezTo>
                  <a:cubicBezTo>
                    <a:pt x="1182" y="1630"/>
                    <a:pt x="1162" y="1646"/>
                    <a:pt x="1142" y="1662"/>
                  </a:cubicBezTo>
                  <a:cubicBezTo>
                    <a:pt x="1121" y="1646"/>
                    <a:pt x="1101" y="1630"/>
                    <a:pt x="1081" y="1614"/>
                  </a:cubicBezTo>
                  <a:close/>
                  <a:moveTo>
                    <a:pt x="949" y="1608"/>
                  </a:moveTo>
                  <a:lnTo>
                    <a:pt x="949" y="1608"/>
                  </a:lnTo>
                  <a:cubicBezTo>
                    <a:pt x="990" y="1644"/>
                    <a:pt x="1032" y="1679"/>
                    <a:pt x="1074" y="1711"/>
                  </a:cubicBezTo>
                  <a:cubicBezTo>
                    <a:pt x="997" y="1764"/>
                    <a:pt x="922" y="1809"/>
                    <a:pt x="850" y="1845"/>
                  </a:cubicBezTo>
                  <a:cubicBezTo>
                    <a:pt x="825" y="1771"/>
                    <a:pt x="804" y="1686"/>
                    <a:pt x="787" y="1592"/>
                  </a:cubicBezTo>
                  <a:cubicBezTo>
                    <a:pt x="839" y="1599"/>
                    <a:pt x="893" y="1604"/>
                    <a:pt x="949" y="1608"/>
                  </a:cubicBezTo>
                  <a:close/>
                  <a:moveTo>
                    <a:pt x="764" y="1432"/>
                  </a:moveTo>
                  <a:lnTo>
                    <a:pt x="764" y="1432"/>
                  </a:lnTo>
                  <a:cubicBezTo>
                    <a:pt x="779" y="1447"/>
                    <a:pt x="793" y="1462"/>
                    <a:pt x="808" y="1476"/>
                  </a:cubicBezTo>
                  <a:cubicBezTo>
                    <a:pt x="822" y="1491"/>
                    <a:pt x="837" y="1506"/>
                    <a:pt x="852" y="1520"/>
                  </a:cubicBezTo>
                  <a:cubicBezTo>
                    <a:pt x="826" y="1517"/>
                    <a:pt x="799" y="1514"/>
                    <a:pt x="774" y="1510"/>
                  </a:cubicBezTo>
                  <a:cubicBezTo>
                    <a:pt x="770" y="1485"/>
                    <a:pt x="767" y="1459"/>
                    <a:pt x="764" y="1432"/>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080"/>
                  </a:moveTo>
                  <a:lnTo>
                    <a:pt x="670" y="1080"/>
                  </a:lnTo>
                  <a:cubicBezTo>
                    <a:pt x="670" y="1101"/>
                    <a:pt x="669" y="1122"/>
                    <a:pt x="669" y="1143"/>
                  </a:cubicBezTo>
                  <a:cubicBezTo>
                    <a:pt x="669" y="1163"/>
                    <a:pt x="670" y="1184"/>
                    <a:pt x="670" y="1204"/>
                  </a:cubicBezTo>
                  <a:cubicBezTo>
                    <a:pt x="654" y="1183"/>
                    <a:pt x="637" y="1163"/>
                    <a:pt x="622" y="1142"/>
                  </a:cubicBezTo>
                  <a:cubicBezTo>
                    <a:pt x="637" y="1122"/>
                    <a:pt x="653" y="1101"/>
                    <a:pt x="670" y="1080"/>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852" y="765"/>
                  </a:moveTo>
                  <a:lnTo>
                    <a:pt x="852" y="765"/>
                  </a:lnTo>
                  <a:cubicBezTo>
                    <a:pt x="837" y="779"/>
                    <a:pt x="822" y="794"/>
                    <a:pt x="808" y="809"/>
                  </a:cubicBezTo>
                  <a:cubicBezTo>
                    <a:pt x="793" y="823"/>
                    <a:pt x="779" y="838"/>
                    <a:pt x="764" y="853"/>
                  </a:cubicBezTo>
                  <a:cubicBezTo>
                    <a:pt x="767" y="826"/>
                    <a:pt x="770" y="800"/>
                    <a:pt x="774" y="775"/>
                  </a:cubicBezTo>
                  <a:cubicBezTo>
                    <a:pt x="799" y="771"/>
                    <a:pt x="826" y="768"/>
                    <a:pt x="852" y="765"/>
                  </a:cubicBezTo>
                  <a:close/>
                  <a:moveTo>
                    <a:pt x="949" y="677"/>
                  </a:moveTo>
                  <a:lnTo>
                    <a:pt x="949" y="677"/>
                  </a:lnTo>
                  <a:cubicBezTo>
                    <a:pt x="893" y="681"/>
                    <a:pt x="839" y="686"/>
                    <a:pt x="787" y="693"/>
                  </a:cubicBezTo>
                  <a:cubicBezTo>
                    <a:pt x="804" y="599"/>
                    <a:pt x="825" y="514"/>
                    <a:pt x="850" y="440"/>
                  </a:cubicBezTo>
                  <a:cubicBezTo>
                    <a:pt x="922" y="476"/>
                    <a:pt x="997" y="521"/>
                    <a:pt x="1074" y="574"/>
                  </a:cubicBezTo>
                  <a:cubicBezTo>
                    <a:pt x="1032" y="606"/>
                    <a:pt x="990" y="641"/>
                    <a:pt x="949" y="677"/>
                  </a:cubicBezTo>
                  <a:close/>
                  <a:moveTo>
                    <a:pt x="1203" y="671"/>
                  </a:moveTo>
                  <a:lnTo>
                    <a:pt x="1203" y="671"/>
                  </a:lnTo>
                  <a:cubicBezTo>
                    <a:pt x="1182" y="670"/>
                    <a:pt x="1162" y="670"/>
                    <a:pt x="1142" y="670"/>
                  </a:cubicBezTo>
                  <a:cubicBezTo>
                    <a:pt x="1121" y="670"/>
                    <a:pt x="1101" y="670"/>
                    <a:pt x="1081" y="671"/>
                  </a:cubicBezTo>
                  <a:cubicBezTo>
                    <a:pt x="1101" y="655"/>
                    <a:pt x="1121" y="639"/>
                    <a:pt x="1142" y="623"/>
                  </a:cubicBezTo>
                  <a:cubicBezTo>
                    <a:pt x="1162" y="639"/>
                    <a:pt x="1182" y="655"/>
                    <a:pt x="1203" y="671"/>
                  </a:cubicBezTo>
                  <a:close/>
                  <a:moveTo>
                    <a:pt x="1335" y="677"/>
                  </a:moveTo>
                  <a:lnTo>
                    <a:pt x="1335" y="677"/>
                  </a:lnTo>
                  <a:cubicBezTo>
                    <a:pt x="1293" y="641"/>
                    <a:pt x="1251" y="606"/>
                    <a:pt x="1210" y="574"/>
                  </a:cubicBezTo>
                  <a:cubicBezTo>
                    <a:pt x="1286" y="521"/>
                    <a:pt x="1361" y="476"/>
                    <a:pt x="1433" y="440"/>
                  </a:cubicBezTo>
                  <a:cubicBezTo>
                    <a:pt x="1458" y="514"/>
                    <a:pt x="1480" y="599"/>
                    <a:pt x="1496" y="693"/>
                  </a:cubicBezTo>
                  <a:cubicBezTo>
                    <a:pt x="1444" y="686"/>
                    <a:pt x="1390" y="681"/>
                    <a:pt x="1335" y="677"/>
                  </a:cubicBezTo>
                  <a:close/>
                  <a:moveTo>
                    <a:pt x="1476" y="809"/>
                  </a:moveTo>
                  <a:lnTo>
                    <a:pt x="1476" y="809"/>
                  </a:lnTo>
                  <a:cubicBezTo>
                    <a:pt x="1461" y="794"/>
                    <a:pt x="1446" y="779"/>
                    <a:pt x="1431" y="765"/>
                  </a:cubicBezTo>
                  <a:cubicBezTo>
                    <a:pt x="1458" y="768"/>
                    <a:pt x="1484" y="771"/>
                    <a:pt x="1509" y="775"/>
                  </a:cubicBezTo>
                  <a:cubicBezTo>
                    <a:pt x="1513" y="800"/>
                    <a:pt x="1516" y="826"/>
                    <a:pt x="1519" y="853"/>
                  </a:cubicBezTo>
                  <a:cubicBezTo>
                    <a:pt x="1505" y="838"/>
                    <a:pt x="1490" y="823"/>
                    <a:pt x="1476" y="809"/>
                  </a:cubicBezTo>
                  <a:close/>
                  <a:moveTo>
                    <a:pt x="1534" y="1143"/>
                  </a:moveTo>
                  <a:lnTo>
                    <a:pt x="1534" y="1143"/>
                  </a:lnTo>
                  <a:cubicBezTo>
                    <a:pt x="1534" y="1198"/>
                    <a:pt x="1532" y="1251"/>
                    <a:pt x="1529" y="1303"/>
                  </a:cubicBezTo>
                  <a:cubicBezTo>
                    <a:pt x="1494" y="1342"/>
                    <a:pt x="1457" y="1381"/>
                    <a:pt x="1419" y="1420"/>
                  </a:cubicBez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2284" y="1143"/>
                  </a:moveTo>
                  <a:lnTo>
                    <a:pt x="2284" y="1143"/>
                  </a:lnTo>
                  <a:cubicBezTo>
                    <a:pt x="2284" y="1010"/>
                    <a:pt x="2158" y="892"/>
                    <a:pt x="1952" y="807"/>
                  </a:cubicBez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8" name="Freeform 29"/>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9" name="组 28"/>
          <p:cNvGrpSpPr/>
          <p:nvPr userDrawn="1"/>
        </p:nvGrpSpPr>
        <p:grpSpPr>
          <a:xfrm rot="20127958">
            <a:off x="1192567" y="463114"/>
            <a:ext cx="1065925" cy="836733"/>
            <a:chOff x="3654425" y="5089525"/>
            <a:chExt cx="1860550" cy="1460500"/>
          </a:xfrm>
          <a:solidFill>
            <a:srgbClr val="3D4E5B"/>
          </a:solidFill>
        </p:grpSpPr>
        <p:sp>
          <p:nvSpPr>
            <p:cNvPr id="30" name="Freeform 21"/>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2501 w 2506"/>
                <a:gd name="T37" fmla="*/ 267 h 1970"/>
                <a:gd name="T38" fmla="*/ 2501 w 2506"/>
                <a:gd name="T39" fmla="*/ 267 h 1970"/>
                <a:gd name="T40" fmla="*/ 1849 w 2506"/>
                <a:gd name="T41" fmla="*/ 0 h 1970"/>
                <a:gd name="T42" fmla="*/ 1823 w 2506"/>
                <a:gd name="T43" fmla="*/ 0 h 1970"/>
                <a:gd name="T44" fmla="*/ 1253 w 2506"/>
                <a:gd name="T45" fmla="*/ 184 h 1970"/>
                <a:gd name="T46" fmla="*/ 683 w 2506"/>
                <a:gd name="T47" fmla="*/ 0 h 1970"/>
                <a:gd name="T48" fmla="*/ 657 w 2506"/>
                <a:gd name="T49" fmla="*/ 0 h 1970"/>
                <a:gd name="T50" fmla="*/ 5 w 2506"/>
                <a:gd name="T51" fmla="*/ 267 h 1970"/>
                <a:gd name="T52" fmla="*/ 0 w 2506"/>
                <a:gd name="T53" fmla="*/ 279 h 1970"/>
                <a:gd name="T54" fmla="*/ 0 w 2506"/>
                <a:gd name="T55" fmla="*/ 1970 h 1970"/>
                <a:gd name="T56" fmla="*/ 107 w 2506"/>
                <a:gd name="T57" fmla="*/ 1889 h 1970"/>
                <a:gd name="T58" fmla="*/ 682 w 2506"/>
                <a:gd name="T59" fmla="*/ 1709 h 1970"/>
                <a:gd name="T60" fmla="*/ 1190 w 2506"/>
                <a:gd name="T61" fmla="*/ 1876 h 1970"/>
                <a:gd name="T62" fmla="*/ 1208 w 2506"/>
                <a:gd name="T63" fmla="*/ 1888 h 1970"/>
                <a:gd name="T64" fmla="*/ 1253 w 2506"/>
                <a:gd name="T65" fmla="*/ 1924 h 1970"/>
                <a:gd name="T66" fmla="*/ 1298 w 2506"/>
                <a:gd name="T67" fmla="*/ 1888 h 1970"/>
                <a:gd name="T68" fmla="*/ 1316 w 2506"/>
                <a:gd name="T69" fmla="*/ 1876 h 1970"/>
                <a:gd name="T70" fmla="*/ 1824 w 2506"/>
                <a:gd name="T71" fmla="*/ 1709 h 1970"/>
                <a:gd name="T72" fmla="*/ 2399 w 2506"/>
                <a:gd name="T73" fmla="*/ 1889 h 1970"/>
                <a:gd name="T74" fmla="*/ 2506 w 2506"/>
                <a:gd name="T75" fmla="*/ 1970 h 1970"/>
                <a:gd name="T76" fmla="*/ 2506 w 2506"/>
                <a:gd name="T77" fmla="*/ 279 h 1970"/>
                <a:gd name="T78" fmla="*/ 2501 w 2506"/>
                <a:gd name="T79" fmla="*/ 26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2501" y="267"/>
                  </a:moveTo>
                  <a:lnTo>
                    <a:pt x="2501" y="267"/>
                  </a:lnTo>
                  <a:cubicBezTo>
                    <a:pt x="2490" y="240"/>
                    <a:pt x="2379" y="9"/>
                    <a:pt x="1849" y="0"/>
                  </a:cubicBez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1" name="Freeform 22"/>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2" name="Freeform 23"/>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3" name="Freeform 24"/>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4" name="Freeform 25"/>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5" name="Freeform 26"/>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6" name="Freeform 27"/>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标题幻灯片">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4" name="组 23"/>
          <p:cNvGrpSpPr/>
          <p:nvPr userDrawn="1"/>
        </p:nvGrpSpPr>
        <p:grpSpPr>
          <a:xfrm rot="20488272">
            <a:off x="584995" y="1630263"/>
            <a:ext cx="1966908" cy="3041080"/>
            <a:chOff x="6257925" y="-9525"/>
            <a:chExt cx="1514475" cy="2341563"/>
          </a:xfrm>
          <a:solidFill>
            <a:srgbClr val="263946"/>
          </a:solidFill>
        </p:grpSpPr>
        <p:sp>
          <p:nvSpPr>
            <p:cNvPr id="25" name="Freeform 12"/>
            <p:cNvSpPr/>
            <p:nvPr/>
          </p:nvSpPr>
          <p:spPr bwMode="auto">
            <a:xfrm>
              <a:off x="6551613" y="-9525"/>
              <a:ext cx="484188" cy="327025"/>
            </a:xfrm>
            <a:custGeom>
              <a:avLst/>
              <a:gdLst>
                <a:gd name="T0" fmla="*/ 25 w 652"/>
                <a:gd name="T1" fmla="*/ 406 h 440"/>
                <a:gd name="T2" fmla="*/ 25 w 652"/>
                <a:gd name="T3" fmla="*/ 406 h 440"/>
                <a:gd name="T4" fmla="*/ 98 w 652"/>
                <a:gd name="T5" fmla="*/ 425 h 440"/>
                <a:gd name="T6" fmla="*/ 618 w 652"/>
                <a:gd name="T7" fmla="*/ 125 h 440"/>
                <a:gd name="T8" fmla="*/ 637 w 652"/>
                <a:gd name="T9" fmla="*/ 52 h 440"/>
                <a:gd name="T10" fmla="*/ 626 w 652"/>
                <a:gd name="T11" fmla="*/ 33 h 440"/>
                <a:gd name="T12" fmla="*/ 554 w 652"/>
                <a:gd name="T13" fmla="*/ 14 h 440"/>
                <a:gd name="T14" fmla="*/ 34 w 652"/>
                <a:gd name="T15" fmla="*/ 314 h 440"/>
                <a:gd name="T16" fmla="*/ 14 w 652"/>
                <a:gd name="T17" fmla="*/ 386 h 440"/>
                <a:gd name="T18" fmla="*/ 25 w 652"/>
                <a:gd name="T19" fmla="*/ 40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440">
                  <a:moveTo>
                    <a:pt x="25" y="406"/>
                  </a:moveTo>
                  <a:lnTo>
                    <a:pt x="25" y="406"/>
                  </a:lnTo>
                  <a:cubicBezTo>
                    <a:pt x="40" y="431"/>
                    <a:pt x="73" y="440"/>
                    <a:pt x="98" y="425"/>
                  </a:cubicBezTo>
                  <a:lnTo>
                    <a:pt x="618" y="125"/>
                  </a:lnTo>
                  <a:cubicBezTo>
                    <a:pt x="643" y="111"/>
                    <a:pt x="652" y="78"/>
                    <a:pt x="637" y="52"/>
                  </a:cubicBezTo>
                  <a:lnTo>
                    <a:pt x="626" y="33"/>
                  </a:lnTo>
                  <a:cubicBezTo>
                    <a:pt x="612" y="9"/>
                    <a:pt x="579" y="0"/>
                    <a:pt x="554" y="14"/>
                  </a:cubicBezTo>
                  <a:lnTo>
                    <a:pt x="34" y="314"/>
                  </a:lnTo>
                  <a:cubicBezTo>
                    <a:pt x="8" y="328"/>
                    <a:pt x="0" y="361"/>
                    <a:pt x="14" y="386"/>
                  </a:cubicBezTo>
                  <a:lnTo>
                    <a:pt x="25" y="406"/>
                  </a:lnTo>
                  <a:close/>
                </a:path>
              </a:pathLst>
            </a:custGeom>
            <a:grpFill/>
            <a:ln w="0">
              <a:noFill/>
              <a:prstDash val="solid"/>
              <a:round/>
            </a:ln>
          </p:spPr>
          <p:txBody>
            <a:bodyPr vert="horz" wrap="square" lIns="91440" tIns="45720" rIns="91440" bIns="45720" numCol="1" anchor="t" anchorCtr="0" compatLnSpc="1"/>
            <a:lstStyle/>
            <a:p>
              <a:pPr lvl="0"/>
              <a:endParaRPr lang="zh-CN" altLang="en-US"/>
            </a:p>
          </p:txBody>
        </p:sp>
        <p:sp>
          <p:nvSpPr>
            <p:cNvPr id="26" name="Freeform 13"/>
            <p:cNvSpPr>
              <a:spLocks noEditPoints="1"/>
            </p:cNvSpPr>
            <p:nvPr/>
          </p:nvSpPr>
          <p:spPr bwMode="auto">
            <a:xfrm>
              <a:off x="6257925" y="53975"/>
              <a:ext cx="1339850" cy="2278063"/>
            </a:xfrm>
            <a:custGeom>
              <a:avLst/>
              <a:gdLst>
                <a:gd name="T0" fmla="*/ 404 w 1804"/>
                <a:gd name="T1" fmla="*/ 2367 h 3072"/>
                <a:gd name="T2" fmla="*/ 404 w 1804"/>
                <a:gd name="T3" fmla="*/ 2367 h 3072"/>
                <a:gd name="T4" fmla="*/ 550 w 1804"/>
                <a:gd name="T5" fmla="*/ 2513 h 3072"/>
                <a:gd name="T6" fmla="*/ 404 w 1804"/>
                <a:gd name="T7" fmla="*/ 2659 h 3072"/>
                <a:gd name="T8" fmla="*/ 259 w 1804"/>
                <a:gd name="T9" fmla="*/ 2513 h 3072"/>
                <a:gd name="T10" fmla="*/ 404 w 1804"/>
                <a:gd name="T11" fmla="*/ 2367 h 3072"/>
                <a:gd name="T12" fmla="*/ 1679 w 1804"/>
                <a:gd name="T13" fmla="*/ 2747 h 3072"/>
                <a:gd name="T14" fmla="*/ 1679 w 1804"/>
                <a:gd name="T15" fmla="*/ 2747 h 3072"/>
                <a:gd name="T16" fmla="*/ 871 w 1804"/>
                <a:gd name="T17" fmla="*/ 2747 h 3072"/>
                <a:gd name="T18" fmla="*/ 762 w 1804"/>
                <a:gd name="T19" fmla="*/ 2347 h 3072"/>
                <a:gd name="T20" fmla="*/ 313 w 1804"/>
                <a:gd name="T21" fmla="*/ 2058 h 3072"/>
                <a:gd name="T22" fmla="*/ 819 w 1804"/>
                <a:gd name="T23" fmla="*/ 905 h 3072"/>
                <a:gd name="T24" fmla="*/ 1178 w 1804"/>
                <a:gd name="T25" fmla="*/ 1526 h 3072"/>
                <a:gd name="T26" fmla="*/ 1163 w 1804"/>
                <a:gd name="T27" fmla="*/ 1535 h 3072"/>
                <a:gd name="T28" fmla="*/ 1143 w 1804"/>
                <a:gd name="T29" fmla="*/ 1608 h 3072"/>
                <a:gd name="T30" fmla="*/ 1216 w 1804"/>
                <a:gd name="T31" fmla="*/ 1627 h 3072"/>
                <a:gd name="T32" fmla="*/ 1282 w 1804"/>
                <a:gd name="T33" fmla="*/ 1589 h 3072"/>
                <a:gd name="T34" fmla="*/ 1442 w 1804"/>
                <a:gd name="T35" fmla="*/ 1646 h 3072"/>
                <a:gd name="T36" fmla="*/ 1673 w 1804"/>
                <a:gd name="T37" fmla="*/ 1513 h 3072"/>
                <a:gd name="T38" fmla="*/ 1703 w 1804"/>
                <a:gd name="T39" fmla="*/ 1346 h 3072"/>
                <a:gd name="T40" fmla="*/ 1769 w 1804"/>
                <a:gd name="T41" fmla="*/ 1308 h 3072"/>
                <a:gd name="T42" fmla="*/ 1789 w 1804"/>
                <a:gd name="T43" fmla="*/ 1235 h 3072"/>
                <a:gd name="T44" fmla="*/ 1716 w 1804"/>
                <a:gd name="T45" fmla="*/ 1215 h 3072"/>
                <a:gd name="T46" fmla="*/ 1701 w 1804"/>
                <a:gd name="T47" fmla="*/ 1224 h 3072"/>
                <a:gd name="T48" fmla="*/ 1145 w 1804"/>
                <a:gd name="T49" fmla="*/ 261 h 3072"/>
                <a:gd name="T50" fmla="*/ 1260 w 1804"/>
                <a:gd name="T51" fmla="*/ 195 h 3072"/>
                <a:gd name="T52" fmla="*/ 1280 w 1804"/>
                <a:gd name="T53" fmla="*/ 122 h 3072"/>
                <a:gd name="T54" fmla="*/ 1229 w 1804"/>
                <a:gd name="T55" fmla="*/ 34 h 3072"/>
                <a:gd name="T56" fmla="*/ 1156 w 1804"/>
                <a:gd name="T57" fmla="*/ 15 h 3072"/>
                <a:gd name="T58" fmla="*/ 403 w 1804"/>
                <a:gd name="T59" fmla="*/ 450 h 3072"/>
                <a:gd name="T60" fmla="*/ 383 w 1804"/>
                <a:gd name="T61" fmla="*/ 522 h 3072"/>
                <a:gd name="T62" fmla="*/ 434 w 1804"/>
                <a:gd name="T63" fmla="*/ 610 h 3072"/>
                <a:gd name="T64" fmla="*/ 507 w 1804"/>
                <a:gd name="T65" fmla="*/ 630 h 3072"/>
                <a:gd name="T66" fmla="*/ 622 w 1804"/>
                <a:gd name="T67" fmla="*/ 564 h 3072"/>
                <a:gd name="T68" fmla="*/ 711 w 1804"/>
                <a:gd name="T69" fmla="*/ 718 h 3072"/>
                <a:gd name="T70" fmla="*/ 29 w 1804"/>
                <a:gd name="T71" fmla="*/ 2058 h 3072"/>
                <a:gd name="T72" fmla="*/ 29 w 1804"/>
                <a:gd name="T73" fmla="*/ 2801 h 3072"/>
                <a:gd name="T74" fmla="*/ 29 w 1804"/>
                <a:gd name="T75" fmla="*/ 2952 h 3072"/>
                <a:gd name="T76" fmla="*/ 29 w 1804"/>
                <a:gd name="T77" fmla="*/ 3018 h 3072"/>
                <a:gd name="T78" fmla="*/ 82 w 1804"/>
                <a:gd name="T79" fmla="*/ 3072 h 3072"/>
                <a:gd name="T80" fmla="*/ 1679 w 1804"/>
                <a:gd name="T81" fmla="*/ 3072 h 3072"/>
                <a:gd name="T82" fmla="*/ 1732 w 1804"/>
                <a:gd name="T83" fmla="*/ 3018 h 3072"/>
                <a:gd name="T84" fmla="*/ 1732 w 1804"/>
                <a:gd name="T85" fmla="*/ 2801 h 3072"/>
                <a:gd name="T86" fmla="*/ 1679 w 1804"/>
                <a:gd name="T87" fmla="*/ 2747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4" h="3072">
                  <a:moveTo>
                    <a:pt x="404" y="2367"/>
                  </a:moveTo>
                  <a:lnTo>
                    <a:pt x="404" y="2367"/>
                  </a:lnTo>
                  <a:cubicBezTo>
                    <a:pt x="485" y="2367"/>
                    <a:pt x="550" y="2432"/>
                    <a:pt x="550" y="2513"/>
                  </a:cubicBezTo>
                  <a:cubicBezTo>
                    <a:pt x="550" y="2593"/>
                    <a:pt x="485" y="2659"/>
                    <a:pt x="404" y="2659"/>
                  </a:cubicBezTo>
                  <a:cubicBezTo>
                    <a:pt x="324" y="2659"/>
                    <a:pt x="259" y="2593"/>
                    <a:pt x="259" y="2513"/>
                  </a:cubicBezTo>
                  <a:cubicBezTo>
                    <a:pt x="259" y="2432"/>
                    <a:pt x="324" y="2367"/>
                    <a:pt x="404" y="2367"/>
                  </a:cubicBezTo>
                  <a:close/>
                  <a:moveTo>
                    <a:pt x="1679" y="2747"/>
                  </a:moveTo>
                  <a:lnTo>
                    <a:pt x="1679" y="2747"/>
                  </a:lnTo>
                  <a:lnTo>
                    <a:pt x="871" y="2747"/>
                  </a:lnTo>
                  <a:cubicBezTo>
                    <a:pt x="872" y="2652"/>
                    <a:pt x="854" y="2509"/>
                    <a:pt x="762" y="2347"/>
                  </a:cubicBezTo>
                  <a:cubicBezTo>
                    <a:pt x="598" y="2058"/>
                    <a:pt x="313" y="2058"/>
                    <a:pt x="313" y="2058"/>
                  </a:cubicBezTo>
                  <a:cubicBezTo>
                    <a:pt x="349" y="1207"/>
                    <a:pt x="743" y="947"/>
                    <a:pt x="819" y="905"/>
                  </a:cubicBezTo>
                  <a:lnTo>
                    <a:pt x="1178" y="1526"/>
                  </a:lnTo>
                  <a:lnTo>
                    <a:pt x="1163" y="1535"/>
                  </a:lnTo>
                  <a:cubicBezTo>
                    <a:pt x="1137" y="1550"/>
                    <a:pt x="1128" y="1582"/>
                    <a:pt x="1143" y="1608"/>
                  </a:cubicBezTo>
                  <a:cubicBezTo>
                    <a:pt x="1158" y="1633"/>
                    <a:pt x="1191" y="1642"/>
                    <a:pt x="1216" y="1627"/>
                  </a:cubicBezTo>
                  <a:lnTo>
                    <a:pt x="1282" y="1589"/>
                  </a:lnTo>
                  <a:lnTo>
                    <a:pt x="1442" y="1646"/>
                  </a:lnTo>
                  <a:lnTo>
                    <a:pt x="1673" y="1513"/>
                  </a:lnTo>
                  <a:lnTo>
                    <a:pt x="1703" y="1346"/>
                  </a:lnTo>
                  <a:lnTo>
                    <a:pt x="1769" y="1308"/>
                  </a:lnTo>
                  <a:cubicBezTo>
                    <a:pt x="1795" y="1293"/>
                    <a:pt x="1804" y="1260"/>
                    <a:pt x="1789" y="1235"/>
                  </a:cubicBezTo>
                  <a:cubicBezTo>
                    <a:pt x="1774" y="1210"/>
                    <a:pt x="1741" y="1201"/>
                    <a:pt x="1716" y="1215"/>
                  </a:cubicBezTo>
                  <a:lnTo>
                    <a:pt x="1701" y="1224"/>
                  </a:lnTo>
                  <a:lnTo>
                    <a:pt x="1145" y="261"/>
                  </a:lnTo>
                  <a:lnTo>
                    <a:pt x="1260" y="195"/>
                  </a:lnTo>
                  <a:cubicBezTo>
                    <a:pt x="1286" y="180"/>
                    <a:pt x="1294" y="148"/>
                    <a:pt x="1280" y="122"/>
                  </a:cubicBezTo>
                  <a:lnTo>
                    <a:pt x="1229" y="34"/>
                  </a:lnTo>
                  <a:cubicBezTo>
                    <a:pt x="1214" y="9"/>
                    <a:pt x="1181" y="0"/>
                    <a:pt x="1156" y="15"/>
                  </a:cubicBezTo>
                  <a:lnTo>
                    <a:pt x="403" y="450"/>
                  </a:lnTo>
                  <a:cubicBezTo>
                    <a:pt x="377" y="464"/>
                    <a:pt x="368" y="497"/>
                    <a:pt x="383" y="522"/>
                  </a:cubicBezTo>
                  <a:lnTo>
                    <a:pt x="434" y="610"/>
                  </a:lnTo>
                  <a:cubicBezTo>
                    <a:pt x="449" y="636"/>
                    <a:pt x="481" y="645"/>
                    <a:pt x="507" y="630"/>
                  </a:cubicBezTo>
                  <a:lnTo>
                    <a:pt x="622" y="564"/>
                  </a:lnTo>
                  <a:lnTo>
                    <a:pt x="711" y="718"/>
                  </a:lnTo>
                  <a:cubicBezTo>
                    <a:pt x="0" y="1092"/>
                    <a:pt x="29" y="2058"/>
                    <a:pt x="29" y="2058"/>
                  </a:cubicBezTo>
                  <a:lnTo>
                    <a:pt x="29" y="2801"/>
                  </a:lnTo>
                  <a:lnTo>
                    <a:pt x="29" y="2952"/>
                  </a:lnTo>
                  <a:lnTo>
                    <a:pt x="29" y="3018"/>
                  </a:lnTo>
                  <a:cubicBezTo>
                    <a:pt x="29" y="3048"/>
                    <a:pt x="53" y="3072"/>
                    <a:pt x="82" y="3072"/>
                  </a:cubicBezTo>
                  <a:lnTo>
                    <a:pt x="1679" y="3072"/>
                  </a:lnTo>
                  <a:cubicBezTo>
                    <a:pt x="1708" y="3072"/>
                    <a:pt x="1732" y="3048"/>
                    <a:pt x="1732" y="3018"/>
                  </a:cubicBezTo>
                  <a:lnTo>
                    <a:pt x="1732" y="2801"/>
                  </a:lnTo>
                  <a:cubicBezTo>
                    <a:pt x="1732" y="2771"/>
                    <a:pt x="1708" y="2747"/>
                    <a:pt x="1679" y="2747"/>
                  </a:cubicBezTo>
                  <a:close/>
                </a:path>
              </a:pathLst>
            </a:custGeom>
            <a:grpFill/>
            <a:ln w="0">
              <a:noFill/>
              <a:prstDash val="solid"/>
              <a:round/>
            </a:ln>
          </p:spPr>
          <p:txBody>
            <a:bodyPr vert="horz" wrap="square" lIns="91440" tIns="45720" rIns="91440" bIns="45720" numCol="1" anchor="t" anchorCtr="0" compatLnSpc="1"/>
            <a:lstStyle/>
            <a:p>
              <a:pPr lvl="0"/>
              <a:endParaRPr lang="zh-CN" altLang="en-US"/>
            </a:p>
          </p:txBody>
        </p:sp>
        <p:sp>
          <p:nvSpPr>
            <p:cNvPr id="27" name="Freeform 14"/>
            <p:cNvSpPr/>
            <p:nvPr/>
          </p:nvSpPr>
          <p:spPr bwMode="auto">
            <a:xfrm>
              <a:off x="7080250" y="1238250"/>
              <a:ext cx="692150" cy="438150"/>
            </a:xfrm>
            <a:custGeom>
              <a:avLst/>
              <a:gdLst>
                <a:gd name="T0" fmla="*/ 916 w 931"/>
                <a:gd name="T1" fmla="*/ 35 h 589"/>
                <a:gd name="T2" fmla="*/ 916 w 931"/>
                <a:gd name="T3" fmla="*/ 35 h 589"/>
                <a:gd name="T4" fmla="*/ 916 w 931"/>
                <a:gd name="T5" fmla="*/ 35 h 589"/>
                <a:gd name="T6" fmla="*/ 843 w 931"/>
                <a:gd name="T7" fmla="*/ 15 h 589"/>
                <a:gd name="T8" fmla="*/ 35 w 931"/>
                <a:gd name="T9" fmla="*/ 482 h 589"/>
                <a:gd name="T10" fmla="*/ 15 w 931"/>
                <a:gd name="T11" fmla="*/ 555 h 589"/>
                <a:gd name="T12" fmla="*/ 15 w 931"/>
                <a:gd name="T13" fmla="*/ 555 h 589"/>
                <a:gd name="T14" fmla="*/ 88 w 931"/>
                <a:gd name="T15" fmla="*/ 574 h 589"/>
                <a:gd name="T16" fmla="*/ 897 w 931"/>
                <a:gd name="T17" fmla="*/ 107 h 589"/>
                <a:gd name="T18" fmla="*/ 916 w 931"/>
                <a:gd name="T1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589">
                  <a:moveTo>
                    <a:pt x="916" y="35"/>
                  </a:moveTo>
                  <a:lnTo>
                    <a:pt x="916" y="35"/>
                  </a:lnTo>
                  <a:lnTo>
                    <a:pt x="916" y="35"/>
                  </a:lnTo>
                  <a:cubicBezTo>
                    <a:pt x="902" y="9"/>
                    <a:pt x="869" y="0"/>
                    <a:pt x="843" y="15"/>
                  </a:cubicBezTo>
                  <a:lnTo>
                    <a:pt x="35" y="482"/>
                  </a:lnTo>
                  <a:cubicBezTo>
                    <a:pt x="9" y="497"/>
                    <a:pt x="0" y="529"/>
                    <a:pt x="15" y="555"/>
                  </a:cubicBezTo>
                  <a:lnTo>
                    <a:pt x="15" y="555"/>
                  </a:lnTo>
                  <a:cubicBezTo>
                    <a:pt x="30" y="580"/>
                    <a:pt x="62" y="589"/>
                    <a:pt x="88" y="574"/>
                  </a:cubicBezTo>
                  <a:lnTo>
                    <a:pt x="897" y="107"/>
                  </a:lnTo>
                  <a:cubicBezTo>
                    <a:pt x="922" y="93"/>
                    <a:pt x="931" y="60"/>
                    <a:pt x="916" y="35"/>
                  </a:cubicBezTo>
                  <a:close/>
                </a:path>
              </a:pathLst>
            </a:custGeom>
            <a:grpFill/>
            <a:ln w="0">
              <a:noFill/>
              <a:prstDash val="solid"/>
              <a:round/>
            </a:ln>
          </p:spPr>
          <p:txBody>
            <a:bodyPr vert="horz" wrap="square" lIns="91440" tIns="45720" rIns="91440" bIns="45720" numCol="1" anchor="t" anchorCtr="0" compatLnSpc="1"/>
            <a:lstStyle/>
            <a:p>
              <a:pPr lvl="0"/>
              <a:endParaRPr lang="zh-CN" altLang="en-US"/>
            </a:p>
          </p:txBody>
        </p:sp>
      </p:grpSp>
      <p:grpSp>
        <p:nvGrpSpPr>
          <p:cNvPr id="28" name="组 27"/>
          <p:cNvGrpSpPr/>
          <p:nvPr userDrawn="1"/>
        </p:nvGrpSpPr>
        <p:grpSpPr>
          <a:xfrm rot="1414652">
            <a:off x="2513036" y="799388"/>
            <a:ext cx="1749425" cy="1747838"/>
            <a:chOff x="6854825" y="3143250"/>
            <a:chExt cx="1749425" cy="1747838"/>
          </a:xfrm>
          <a:solidFill>
            <a:srgbClr val="263946"/>
          </a:solidFill>
        </p:grpSpPr>
        <p:sp>
          <p:nvSpPr>
            <p:cNvPr id="29" name="Freeform 17"/>
            <p:cNvSpPr/>
            <p:nvPr/>
          </p:nvSpPr>
          <p:spPr bwMode="auto">
            <a:xfrm>
              <a:off x="7135813" y="3151188"/>
              <a:ext cx="603250" cy="1731963"/>
            </a:xfrm>
            <a:custGeom>
              <a:avLst/>
              <a:gdLst>
                <a:gd name="T0" fmla="*/ 739 w 812"/>
                <a:gd name="T1" fmla="*/ 2334 h 2334"/>
                <a:gd name="T2" fmla="*/ 739 w 812"/>
                <a:gd name="T3" fmla="*/ 2334 h 2334"/>
                <a:gd name="T4" fmla="*/ 371 w 812"/>
                <a:gd name="T5" fmla="*/ 2007 h 2334"/>
                <a:gd name="T6" fmla="*/ 0 w 812"/>
                <a:gd name="T7" fmla="*/ 1167 h 2334"/>
                <a:gd name="T8" fmla="*/ 371 w 812"/>
                <a:gd name="T9" fmla="*/ 327 h 2334"/>
                <a:gd name="T10" fmla="*/ 739 w 812"/>
                <a:gd name="T11" fmla="*/ 0 h 2334"/>
                <a:gd name="T12" fmla="*/ 812 w 812"/>
                <a:gd name="T13" fmla="*/ 111 h 2334"/>
                <a:gd name="T14" fmla="*/ 776 w 812"/>
                <a:gd name="T15" fmla="*/ 56 h 2334"/>
                <a:gd name="T16" fmla="*/ 812 w 812"/>
                <a:gd name="T17" fmla="*/ 111 h 2334"/>
                <a:gd name="T18" fmla="*/ 133 w 812"/>
                <a:gd name="T19" fmla="*/ 1167 h 2334"/>
                <a:gd name="T20" fmla="*/ 812 w 812"/>
                <a:gd name="T21" fmla="*/ 2222 h 2334"/>
                <a:gd name="T22" fmla="*/ 739 w 812"/>
                <a:gd name="T23" fmla="*/ 2334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2" h="2334">
                  <a:moveTo>
                    <a:pt x="739" y="2334"/>
                  </a:moveTo>
                  <a:lnTo>
                    <a:pt x="739" y="2334"/>
                  </a:lnTo>
                  <a:cubicBezTo>
                    <a:pt x="731" y="2329"/>
                    <a:pt x="552" y="2209"/>
                    <a:pt x="371" y="2007"/>
                  </a:cubicBezTo>
                  <a:cubicBezTo>
                    <a:pt x="128" y="1736"/>
                    <a:pt x="0" y="1445"/>
                    <a:pt x="0" y="1167"/>
                  </a:cubicBezTo>
                  <a:cubicBezTo>
                    <a:pt x="0" y="888"/>
                    <a:pt x="128" y="598"/>
                    <a:pt x="371" y="327"/>
                  </a:cubicBezTo>
                  <a:cubicBezTo>
                    <a:pt x="552" y="125"/>
                    <a:pt x="731" y="5"/>
                    <a:pt x="739" y="0"/>
                  </a:cubicBezTo>
                  <a:lnTo>
                    <a:pt x="812" y="111"/>
                  </a:lnTo>
                  <a:lnTo>
                    <a:pt x="776" y="56"/>
                  </a:lnTo>
                  <a:lnTo>
                    <a:pt x="812" y="111"/>
                  </a:lnTo>
                  <a:cubicBezTo>
                    <a:pt x="806" y="116"/>
                    <a:pt x="133" y="571"/>
                    <a:pt x="133" y="1167"/>
                  </a:cubicBezTo>
                  <a:cubicBezTo>
                    <a:pt x="133" y="1764"/>
                    <a:pt x="806" y="2218"/>
                    <a:pt x="812" y="2222"/>
                  </a:cubicBezTo>
                  <a:lnTo>
                    <a:pt x="739" y="233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0" name="Freeform 18"/>
            <p:cNvSpPr/>
            <p:nvPr/>
          </p:nvSpPr>
          <p:spPr bwMode="auto">
            <a:xfrm>
              <a:off x="7661275" y="3194050"/>
              <a:ext cx="100013" cy="1647825"/>
            </a:xfrm>
            <a:custGeom>
              <a:avLst/>
              <a:gdLst>
                <a:gd name="T0" fmla="*/ 133 w 133"/>
                <a:gd name="T1" fmla="*/ 2222 h 2222"/>
                <a:gd name="T2" fmla="*/ 133 w 133"/>
                <a:gd name="T3" fmla="*/ 2222 h 2222"/>
                <a:gd name="T4" fmla="*/ 0 w 133"/>
                <a:gd name="T5" fmla="*/ 2222 h 2222"/>
                <a:gd name="T6" fmla="*/ 0 w 133"/>
                <a:gd name="T7" fmla="*/ 0 h 2222"/>
                <a:gd name="T8" fmla="*/ 133 w 133"/>
                <a:gd name="T9" fmla="*/ 0 h 2222"/>
                <a:gd name="T10" fmla="*/ 133 w 133"/>
                <a:gd name="T11" fmla="*/ 2222 h 2222"/>
              </a:gdLst>
              <a:ahLst/>
              <a:cxnLst>
                <a:cxn ang="0">
                  <a:pos x="T0" y="T1"/>
                </a:cxn>
                <a:cxn ang="0">
                  <a:pos x="T2" y="T3"/>
                </a:cxn>
                <a:cxn ang="0">
                  <a:pos x="T4" y="T5"/>
                </a:cxn>
                <a:cxn ang="0">
                  <a:pos x="T6" y="T7"/>
                </a:cxn>
                <a:cxn ang="0">
                  <a:pos x="T8" y="T9"/>
                </a:cxn>
                <a:cxn ang="0">
                  <a:pos x="T10" y="T11"/>
                </a:cxn>
              </a:cxnLst>
              <a:rect l="0" t="0" r="r" b="b"/>
              <a:pathLst>
                <a:path w="133" h="2222">
                  <a:moveTo>
                    <a:pt x="133" y="2222"/>
                  </a:moveTo>
                  <a:lnTo>
                    <a:pt x="133" y="2222"/>
                  </a:lnTo>
                  <a:lnTo>
                    <a:pt x="0" y="2222"/>
                  </a:lnTo>
                  <a:lnTo>
                    <a:pt x="0" y="0"/>
                  </a:lnTo>
                  <a:lnTo>
                    <a:pt x="133" y="0"/>
                  </a:lnTo>
                  <a:lnTo>
                    <a:pt x="133" y="222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1" name="Freeform 19"/>
            <p:cNvSpPr>
              <a:spLocks noEditPoints="1"/>
            </p:cNvSpPr>
            <p:nvPr/>
          </p:nvSpPr>
          <p:spPr bwMode="auto">
            <a:xfrm>
              <a:off x="6854825" y="3143250"/>
              <a:ext cx="1749425" cy="1747838"/>
            </a:xfrm>
            <a:custGeom>
              <a:avLst/>
              <a:gdLst>
                <a:gd name="T0" fmla="*/ 1400 w 2356"/>
                <a:gd name="T1" fmla="*/ 2198 h 2356"/>
                <a:gd name="T2" fmla="*/ 1400 w 2356"/>
                <a:gd name="T3" fmla="*/ 2198 h 2356"/>
                <a:gd name="T4" fmla="*/ 1582 w 2356"/>
                <a:gd name="T5" fmla="*/ 2018 h 2356"/>
                <a:gd name="T6" fmla="*/ 1951 w 2356"/>
                <a:gd name="T7" fmla="*/ 1245 h 2356"/>
                <a:gd name="T8" fmla="*/ 2220 w 2356"/>
                <a:gd name="T9" fmla="*/ 1245 h 2356"/>
                <a:gd name="T10" fmla="*/ 1400 w 2356"/>
                <a:gd name="T11" fmla="*/ 2198 h 2356"/>
                <a:gd name="T12" fmla="*/ 136 w 2356"/>
                <a:gd name="T13" fmla="*/ 1245 h 2356"/>
                <a:gd name="T14" fmla="*/ 136 w 2356"/>
                <a:gd name="T15" fmla="*/ 1245 h 2356"/>
                <a:gd name="T16" fmla="*/ 1817 w 2356"/>
                <a:gd name="T17" fmla="*/ 1245 h 2356"/>
                <a:gd name="T18" fmla="*/ 1158 w 2356"/>
                <a:gd name="T19" fmla="*/ 2222 h 2356"/>
                <a:gd name="T20" fmla="*/ 136 w 2356"/>
                <a:gd name="T21" fmla="*/ 1245 h 2356"/>
                <a:gd name="T22" fmla="*/ 1158 w 2356"/>
                <a:gd name="T23" fmla="*/ 134 h 2356"/>
                <a:gd name="T24" fmla="*/ 1158 w 2356"/>
                <a:gd name="T25" fmla="*/ 134 h 2356"/>
                <a:gd name="T26" fmla="*/ 1570 w 2356"/>
                <a:gd name="T27" fmla="*/ 533 h 2356"/>
                <a:gd name="T28" fmla="*/ 357 w 2356"/>
                <a:gd name="T29" fmla="*/ 533 h 2356"/>
                <a:gd name="T30" fmla="*/ 1158 w 2356"/>
                <a:gd name="T31" fmla="*/ 134 h 2356"/>
                <a:gd name="T32" fmla="*/ 1999 w 2356"/>
                <a:gd name="T33" fmla="*/ 533 h 2356"/>
                <a:gd name="T34" fmla="*/ 1999 w 2356"/>
                <a:gd name="T35" fmla="*/ 533 h 2356"/>
                <a:gd name="T36" fmla="*/ 1735 w 2356"/>
                <a:gd name="T37" fmla="*/ 533 h 2356"/>
                <a:gd name="T38" fmla="*/ 1582 w 2356"/>
                <a:gd name="T39" fmla="*/ 338 h 2356"/>
                <a:gd name="T40" fmla="*/ 1400 w 2356"/>
                <a:gd name="T41" fmla="*/ 157 h 2356"/>
                <a:gd name="T42" fmla="*/ 1999 w 2356"/>
                <a:gd name="T43" fmla="*/ 533 h 2356"/>
                <a:gd name="T44" fmla="*/ 1817 w 2356"/>
                <a:gd name="T45" fmla="*/ 1111 h 2356"/>
                <a:gd name="T46" fmla="*/ 1817 w 2356"/>
                <a:gd name="T47" fmla="*/ 1111 h 2356"/>
                <a:gd name="T48" fmla="*/ 136 w 2356"/>
                <a:gd name="T49" fmla="*/ 1111 h 2356"/>
                <a:gd name="T50" fmla="*/ 268 w 2356"/>
                <a:gd name="T51" fmla="*/ 667 h 2356"/>
                <a:gd name="T52" fmla="*/ 1662 w 2356"/>
                <a:gd name="T53" fmla="*/ 667 h 2356"/>
                <a:gd name="T54" fmla="*/ 1817 w 2356"/>
                <a:gd name="T55" fmla="*/ 1111 h 2356"/>
                <a:gd name="T56" fmla="*/ 1951 w 2356"/>
                <a:gd name="T57" fmla="*/ 1111 h 2356"/>
                <a:gd name="T58" fmla="*/ 1951 w 2356"/>
                <a:gd name="T59" fmla="*/ 1111 h 2356"/>
                <a:gd name="T60" fmla="*/ 1816 w 2356"/>
                <a:gd name="T61" fmla="*/ 667 h 2356"/>
                <a:gd name="T62" fmla="*/ 2088 w 2356"/>
                <a:gd name="T63" fmla="*/ 667 h 2356"/>
                <a:gd name="T64" fmla="*/ 2220 w 2356"/>
                <a:gd name="T65" fmla="*/ 1111 h 2356"/>
                <a:gd name="T66" fmla="*/ 1951 w 2356"/>
                <a:gd name="T67" fmla="*/ 1111 h 2356"/>
                <a:gd name="T68" fmla="*/ 1178 w 2356"/>
                <a:gd name="T69" fmla="*/ 0 h 2356"/>
                <a:gd name="T70" fmla="*/ 1178 w 2356"/>
                <a:gd name="T71" fmla="*/ 0 h 2356"/>
                <a:gd name="T72" fmla="*/ 0 w 2356"/>
                <a:gd name="T73" fmla="*/ 1178 h 2356"/>
                <a:gd name="T74" fmla="*/ 1178 w 2356"/>
                <a:gd name="T75" fmla="*/ 2356 h 2356"/>
                <a:gd name="T76" fmla="*/ 2356 w 2356"/>
                <a:gd name="T77" fmla="*/ 1178 h 2356"/>
                <a:gd name="T78" fmla="*/ 1178 w 2356"/>
                <a:gd name="T79" fmla="*/ 0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6" h="2356">
                  <a:moveTo>
                    <a:pt x="1400" y="2198"/>
                  </a:moveTo>
                  <a:lnTo>
                    <a:pt x="1400" y="2198"/>
                  </a:lnTo>
                  <a:cubicBezTo>
                    <a:pt x="1456" y="2149"/>
                    <a:pt x="1519" y="2089"/>
                    <a:pt x="1582" y="2018"/>
                  </a:cubicBezTo>
                  <a:cubicBezTo>
                    <a:pt x="1806" y="1768"/>
                    <a:pt x="1932" y="1502"/>
                    <a:pt x="1951" y="1245"/>
                  </a:cubicBezTo>
                  <a:lnTo>
                    <a:pt x="2220" y="1245"/>
                  </a:lnTo>
                  <a:cubicBezTo>
                    <a:pt x="2190" y="1714"/>
                    <a:pt x="1849" y="2101"/>
                    <a:pt x="1400" y="2198"/>
                  </a:cubicBezTo>
                  <a:close/>
                  <a:moveTo>
                    <a:pt x="136" y="1245"/>
                  </a:moveTo>
                  <a:lnTo>
                    <a:pt x="136" y="1245"/>
                  </a:lnTo>
                  <a:lnTo>
                    <a:pt x="1817" y="1245"/>
                  </a:lnTo>
                  <a:cubicBezTo>
                    <a:pt x="1775" y="1756"/>
                    <a:pt x="1257" y="2150"/>
                    <a:pt x="1158" y="2222"/>
                  </a:cubicBezTo>
                  <a:cubicBezTo>
                    <a:pt x="613" y="2211"/>
                    <a:pt x="170" y="1783"/>
                    <a:pt x="136" y="1245"/>
                  </a:cubicBezTo>
                  <a:close/>
                  <a:moveTo>
                    <a:pt x="1158" y="134"/>
                  </a:moveTo>
                  <a:lnTo>
                    <a:pt x="1158" y="134"/>
                  </a:lnTo>
                  <a:cubicBezTo>
                    <a:pt x="1215" y="175"/>
                    <a:pt x="1407" y="321"/>
                    <a:pt x="1570" y="533"/>
                  </a:cubicBezTo>
                  <a:lnTo>
                    <a:pt x="357" y="533"/>
                  </a:lnTo>
                  <a:cubicBezTo>
                    <a:pt x="544" y="295"/>
                    <a:pt x="833" y="140"/>
                    <a:pt x="1158" y="134"/>
                  </a:cubicBezTo>
                  <a:close/>
                  <a:moveTo>
                    <a:pt x="1999" y="533"/>
                  </a:moveTo>
                  <a:lnTo>
                    <a:pt x="1999" y="533"/>
                  </a:lnTo>
                  <a:lnTo>
                    <a:pt x="1735" y="533"/>
                  </a:lnTo>
                  <a:cubicBezTo>
                    <a:pt x="1691" y="467"/>
                    <a:pt x="1640" y="402"/>
                    <a:pt x="1582" y="338"/>
                  </a:cubicBezTo>
                  <a:cubicBezTo>
                    <a:pt x="1519" y="267"/>
                    <a:pt x="1456" y="207"/>
                    <a:pt x="1400" y="157"/>
                  </a:cubicBezTo>
                  <a:cubicBezTo>
                    <a:pt x="1641" y="210"/>
                    <a:pt x="1851" y="346"/>
                    <a:pt x="1999" y="533"/>
                  </a:cubicBezTo>
                  <a:close/>
                  <a:moveTo>
                    <a:pt x="1817" y="1111"/>
                  </a:moveTo>
                  <a:lnTo>
                    <a:pt x="1817" y="1111"/>
                  </a:lnTo>
                  <a:lnTo>
                    <a:pt x="136" y="1111"/>
                  </a:lnTo>
                  <a:cubicBezTo>
                    <a:pt x="146" y="951"/>
                    <a:pt x="193" y="800"/>
                    <a:pt x="268" y="667"/>
                  </a:cubicBezTo>
                  <a:lnTo>
                    <a:pt x="1662" y="667"/>
                  </a:lnTo>
                  <a:cubicBezTo>
                    <a:pt x="1743" y="799"/>
                    <a:pt x="1804" y="949"/>
                    <a:pt x="1817" y="1111"/>
                  </a:cubicBezTo>
                  <a:close/>
                  <a:moveTo>
                    <a:pt x="1951" y="1111"/>
                  </a:moveTo>
                  <a:lnTo>
                    <a:pt x="1951" y="1111"/>
                  </a:lnTo>
                  <a:cubicBezTo>
                    <a:pt x="1940" y="964"/>
                    <a:pt x="1894" y="815"/>
                    <a:pt x="1816" y="667"/>
                  </a:cubicBezTo>
                  <a:lnTo>
                    <a:pt x="2088" y="667"/>
                  </a:lnTo>
                  <a:cubicBezTo>
                    <a:pt x="2163" y="800"/>
                    <a:pt x="2210" y="951"/>
                    <a:pt x="2220" y="1111"/>
                  </a:cubicBezTo>
                  <a:lnTo>
                    <a:pt x="1951" y="1111"/>
                  </a:lnTo>
                  <a:close/>
                  <a:moveTo>
                    <a:pt x="1178" y="0"/>
                  </a:moveTo>
                  <a:lnTo>
                    <a:pt x="1178" y="0"/>
                  </a:lnTo>
                  <a:cubicBezTo>
                    <a:pt x="528" y="0"/>
                    <a:pt x="0" y="528"/>
                    <a:pt x="0" y="1178"/>
                  </a:cubicBezTo>
                  <a:cubicBezTo>
                    <a:pt x="0" y="1827"/>
                    <a:pt x="528" y="2356"/>
                    <a:pt x="1178" y="2356"/>
                  </a:cubicBezTo>
                  <a:cubicBezTo>
                    <a:pt x="1827" y="2356"/>
                    <a:pt x="2356" y="1827"/>
                    <a:pt x="2356" y="1178"/>
                  </a:cubicBezTo>
                  <a:cubicBezTo>
                    <a:pt x="2356" y="528"/>
                    <a:pt x="1827" y="0"/>
                    <a:pt x="1178"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2" name="Freeform 20"/>
            <p:cNvSpPr/>
            <p:nvPr/>
          </p:nvSpPr>
          <p:spPr bwMode="auto">
            <a:xfrm>
              <a:off x="7018338" y="4410075"/>
              <a:ext cx="1395413" cy="98425"/>
            </a:xfrm>
            <a:custGeom>
              <a:avLst/>
              <a:gdLst>
                <a:gd name="T0" fmla="*/ 1877 w 1877"/>
                <a:gd name="T1" fmla="*/ 133 h 133"/>
                <a:gd name="T2" fmla="*/ 1877 w 1877"/>
                <a:gd name="T3" fmla="*/ 133 h 133"/>
                <a:gd name="T4" fmla="*/ 0 w 1877"/>
                <a:gd name="T5" fmla="*/ 133 h 133"/>
                <a:gd name="T6" fmla="*/ 0 w 1877"/>
                <a:gd name="T7" fmla="*/ 0 h 133"/>
                <a:gd name="T8" fmla="*/ 1877 w 1877"/>
                <a:gd name="T9" fmla="*/ 0 h 133"/>
                <a:gd name="T10" fmla="*/ 1877 w 1877"/>
                <a:gd name="T11" fmla="*/ 133 h 133"/>
              </a:gdLst>
              <a:ahLst/>
              <a:cxnLst>
                <a:cxn ang="0">
                  <a:pos x="T0" y="T1"/>
                </a:cxn>
                <a:cxn ang="0">
                  <a:pos x="T2" y="T3"/>
                </a:cxn>
                <a:cxn ang="0">
                  <a:pos x="T4" y="T5"/>
                </a:cxn>
                <a:cxn ang="0">
                  <a:pos x="T6" y="T7"/>
                </a:cxn>
                <a:cxn ang="0">
                  <a:pos x="T8" y="T9"/>
                </a:cxn>
                <a:cxn ang="0">
                  <a:pos x="T10" y="T11"/>
                </a:cxn>
              </a:cxnLst>
              <a:rect l="0" t="0" r="r" b="b"/>
              <a:pathLst>
                <a:path w="1877" h="133">
                  <a:moveTo>
                    <a:pt x="1877" y="133"/>
                  </a:moveTo>
                  <a:lnTo>
                    <a:pt x="1877" y="133"/>
                  </a:lnTo>
                  <a:lnTo>
                    <a:pt x="0" y="133"/>
                  </a:lnTo>
                  <a:lnTo>
                    <a:pt x="0" y="0"/>
                  </a:lnTo>
                  <a:lnTo>
                    <a:pt x="1877" y="0"/>
                  </a:lnTo>
                  <a:lnTo>
                    <a:pt x="1877" y="133"/>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33" name="组 32"/>
          <p:cNvGrpSpPr/>
          <p:nvPr userDrawn="1"/>
        </p:nvGrpSpPr>
        <p:grpSpPr>
          <a:xfrm rot="20374728">
            <a:off x="4785231" y="387210"/>
            <a:ext cx="1622425" cy="1374775"/>
            <a:chOff x="4127500" y="2500313"/>
            <a:chExt cx="1622425" cy="1374775"/>
          </a:xfrm>
          <a:solidFill>
            <a:srgbClr val="263946"/>
          </a:solidFill>
        </p:grpSpPr>
        <p:sp>
          <p:nvSpPr>
            <p:cNvPr id="34" name="Freeform 15"/>
            <p:cNvSpPr/>
            <p:nvPr/>
          </p:nvSpPr>
          <p:spPr bwMode="auto">
            <a:xfrm>
              <a:off x="4127500" y="2500313"/>
              <a:ext cx="1622425" cy="1374775"/>
            </a:xfrm>
            <a:custGeom>
              <a:avLst/>
              <a:gdLst>
                <a:gd name="T0" fmla="*/ 2165 w 2184"/>
                <a:gd name="T1" fmla="*/ 381 h 1854"/>
                <a:gd name="T2" fmla="*/ 2165 w 2184"/>
                <a:gd name="T3" fmla="*/ 381 h 1854"/>
                <a:gd name="T4" fmla="*/ 1142 w 2184"/>
                <a:gd name="T5" fmla="*/ 7 h 1854"/>
                <a:gd name="T6" fmla="*/ 1071 w 2184"/>
                <a:gd name="T7" fmla="*/ 7 h 1854"/>
                <a:gd name="T8" fmla="*/ 19 w 2184"/>
                <a:gd name="T9" fmla="*/ 392 h 1854"/>
                <a:gd name="T10" fmla="*/ 19 w 2184"/>
                <a:gd name="T11" fmla="*/ 417 h 1854"/>
                <a:gd name="T12" fmla="*/ 103 w 2184"/>
                <a:gd name="T13" fmla="*/ 448 h 1854"/>
                <a:gd name="T14" fmla="*/ 103 w 2184"/>
                <a:gd name="T15" fmla="*/ 663 h 1854"/>
                <a:gd name="T16" fmla="*/ 63 w 2184"/>
                <a:gd name="T17" fmla="*/ 712 h 1854"/>
                <a:gd name="T18" fmla="*/ 103 w 2184"/>
                <a:gd name="T19" fmla="*/ 761 h 1854"/>
                <a:gd name="T20" fmla="*/ 103 w 2184"/>
                <a:gd name="T21" fmla="*/ 786 h 1854"/>
                <a:gd name="T22" fmla="*/ 89 w 2184"/>
                <a:gd name="T23" fmla="*/ 786 h 1854"/>
                <a:gd name="T24" fmla="*/ 50 w 2184"/>
                <a:gd name="T25" fmla="*/ 825 h 1854"/>
                <a:gd name="T26" fmla="*/ 50 w 2184"/>
                <a:gd name="T27" fmla="*/ 1814 h 1854"/>
                <a:gd name="T28" fmla="*/ 89 w 2184"/>
                <a:gd name="T29" fmla="*/ 1854 h 1854"/>
                <a:gd name="T30" fmla="*/ 136 w 2184"/>
                <a:gd name="T31" fmla="*/ 1854 h 1854"/>
                <a:gd name="T32" fmla="*/ 176 w 2184"/>
                <a:gd name="T33" fmla="*/ 1814 h 1854"/>
                <a:gd name="T34" fmla="*/ 176 w 2184"/>
                <a:gd name="T35" fmla="*/ 825 h 1854"/>
                <a:gd name="T36" fmla="*/ 136 w 2184"/>
                <a:gd name="T37" fmla="*/ 786 h 1854"/>
                <a:gd name="T38" fmla="*/ 123 w 2184"/>
                <a:gd name="T39" fmla="*/ 786 h 1854"/>
                <a:gd name="T40" fmla="*/ 123 w 2184"/>
                <a:gd name="T41" fmla="*/ 761 h 1854"/>
                <a:gd name="T42" fmla="*/ 162 w 2184"/>
                <a:gd name="T43" fmla="*/ 712 h 1854"/>
                <a:gd name="T44" fmla="*/ 123 w 2184"/>
                <a:gd name="T45" fmla="*/ 663 h 1854"/>
                <a:gd name="T46" fmla="*/ 123 w 2184"/>
                <a:gd name="T47" fmla="*/ 455 h 1854"/>
                <a:gd name="T48" fmla="*/ 1042 w 2184"/>
                <a:gd name="T49" fmla="*/ 791 h 1854"/>
                <a:gd name="T50" fmla="*/ 1113 w 2184"/>
                <a:gd name="T51" fmla="*/ 791 h 1854"/>
                <a:gd name="T52" fmla="*/ 2165 w 2184"/>
                <a:gd name="T53" fmla="*/ 407 h 1854"/>
                <a:gd name="T54" fmla="*/ 2165 w 2184"/>
                <a:gd name="T55" fmla="*/ 381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4" h="1854">
                  <a:moveTo>
                    <a:pt x="2165" y="381"/>
                  </a:moveTo>
                  <a:lnTo>
                    <a:pt x="2165" y="381"/>
                  </a:lnTo>
                  <a:lnTo>
                    <a:pt x="1142" y="7"/>
                  </a:lnTo>
                  <a:cubicBezTo>
                    <a:pt x="1122" y="0"/>
                    <a:pt x="1091" y="0"/>
                    <a:pt x="1071" y="7"/>
                  </a:cubicBezTo>
                  <a:lnTo>
                    <a:pt x="19" y="392"/>
                  </a:lnTo>
                  <a:cubicBezTo>
                    <a:pt x="0" y="399"/>
                    <a:pt x="0" y="410"/>
                    <a:pt x="19" y="417"/>
                  </a:cubicBezTo>
                  <a:lnTo>
                    <a:pt x="103" y="448"/>
                  </a:lnTo>
                  <a:lnTo>
                    <a:pt x="103" y="663"/>
                  </a:lnTo>
                  <a:cubicBezTo>
                    <a:pt x="80" y="668"/>
                    <a:pt x="63" y="688"/>
                    <a:pt x="63" y="712"/>
                  </a:cubicBezTo>
                  <a:cubicBezTo>
                    <a:pt x="63" y="736"/>
                    <a:pt x="80" y="756"/>
                    <a:pt x="103" y="761"/>
                  </a:cubicBezTo>
                  <a:lnTo>
                    <a:pt x="103" y="786"/>
                  </a:lnTo>
                  <a:lnTo>
                    <a:pt x="89" y="786"/>
                  </a:lnTo>
                  <a:cubicBezTo>
                    <a:pt x="67" y="786"/>
                    <a:pt x="50" y="804"/>
                    <a:pt x="50" y="825"/>
                  </a:cubicBezTo>
                  <a:lnTo>
                    <a:pt x="50" y="1814"/>
                  </a:lnTo>
                  <a:cubicBezTo>
                    <a:pt x="50" y="1836"/>
                    <a:pt x="67" y="1854"/>
                    <a:pt x="89" y="1854"/>
                  </a:cubicBezTo>
                  <a:lnTo>
                    <a:pt x="136" y="1854"/>
                  </a:lnTo>
                  <a:cubicBezTo>
                    <a:pt x="158" y="1854"/>
                    <a:pt x="176" y="1836"/>
                    <a:pt x="176" y="1814"/>
                  </a:cubicBezTo>
                  <a:lnTo>
                    <a:pt x="176" y="825"/>
                  </a:lnTo>
                  <a:cubicBezTo>
                    <a:pt x="176" y="804"/>
                    <a:pt x="158" y="786"/>
                    <a:pt x="136" y="786"/>
                  </a:cubicBezTo>
                  <a:lnTo>
                    <a:pt x="123" y="786"/>
                  </a:lnTo>
                  <a:lnTo>
                    <a:pt x="123" y="761"/>
                  </a:lnTo>
                  <a:cubicBezTo>
                    <a:pt x="145" y="756"/>
                    <a:pt x="162" y="736"/>
                    <a:pt x="162" y="712"/>
                  </a:cubicBezTo>
                  <a:cubicBezTo>
                    <a:pt x="162" y="688"/>
                    <a:pt x="145" y="668"/>
                    <a:pt x="123" y="663"/>
                  </a:cubicBezTo>
                  <a:lnTo>
                    <a:pt x="123" y="455"/>
                  </a:lnTo>
                  <a:lnTo>
                    <a:pt x="1042" y="791"/>
                  </a:lnTo>
                  <a:cubicBezTo>
                    <a:pt x="1062" y="798"/>
                    <a:pt x="1093" y="798"/>
                    <a:pt x="1113" y="791"/>
                  </a:cubicBezTo>
                  <a:lnTo>
                    <a:pt x="2165" y="407"/>
                  </a:lnTo>
                  <a:cubicBezTo>
                    <a:pt x="2184" y="400"/>
                    <a:pt x="2184" y="388"/>
                    <a:pt x="2165" y="381"/>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5" name="Freeform 16"/>
            <p:cNvSpPr/>
            <p:nvPr/>
          </p:nvSpPr>
          <p:spPr bwMode="auto">
            <a:xfrm>
              <a:off x="4283075" y="2881313"/>
              <a:ext cx="1312863" cy="498475"/>
            </a:xfrm>
            <a:custGeom>
              <a:avLst/>
              <a:gdLst>
                <a:gd name="T0" fmla="*/ 1740 w 1766"/>
                <a:gd name="T1" fmla="*/ 5 h 672"/>
                <a:gd name="T2" fmla="*/ 1740 w 1766"/>
                <a:gd name="T3" fmla="*/ 5 h 672"/>
                <a:gd name="T4" fmla="*/ 883 w 1766"/>
                <a:gd name="T5" fmla="*/ 330 h 672"/>
                <a:gd name="T6" fmla="*/ 26 w 1766"/>
                <a:gd name="T7" fmla="*/ 5 h 672"/>
                <a:gd name="T8" fmla="*/ 0 w 1766"/>
                <a:gd name="T9" fmla="*/ 20 h 672"/>
                <a:gd name="T10" fmla="*/ 0 w 1766"/>
                <a:gd name="T11" fmla="*/ 312 h 672"/>
                <a:gd name="T12" fmla="*/ 26 w 1766"/>
                <a:gd name="T13" fmla="*/ 347 h 672"/>
                <a:gd name="T14" fmla="*/ 690 w 1766"/>
                <a:gd name="T15" fmla="*/ 599 h 672"/>
                <a:gd name="T16" fmla="*/ 883 w 1766"/>
                <a:gd name="T17" fmla="*/ 672 h 672"/>
                <a:gd name="T18" fmla="*/ 1076 w 1766"/>
                <a:gd name="T19" fmla="*/ 599 h 672"/>
                <a:gd name="T20" fmla="*/ 1740 w 1766"/>
                <a:gd name="T21" fmla="*/ 347 h 672"/>
                <a:gd name="T22" fmla="*/ 1766 w 1766"/>
                <a:gd name="T23" fmla="*/ 312 h 672"/>
                <a:gd name="T24" fmla="*/ 1766 w 1766"/>
                <a:gd name="T25" fmla="*/ 20 h 672"/>
                <a:gd name="T26" fmla="*/ 1740 w 1766"/>
                <a:gd name="T27" fmla="*/ 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6" h="672">
                  <a:moveTo>
                    <a:pt x="1740" y="5"/>
                  </a:moveTo>
                  <a:lnTo>
                    <a:pt x="1740" y="5"/>
                  </a:lnTo>
                  <a:lnTo>
                    <a:pt x="883" y="330"/>
                  </a:lnTo>
                  <a:lnTo>
                    <a:pt x="26" y="5"/>
                  </a:lnTo>
                  <a:cubicBezTo>
                    <a:pt x="12" y="0"/>
                    <a:pt x="0" y="7"/>
                    <a:pt x="0" y="20"/>
                  </a:cubicBezTo>
                  <a:lnTo>
                    <a:pt x="0" y="312"/>
                  </a:lnTo>
                  <a:cubicBezTo>
                    <a:pt x="0" y="326"/>
                    <a:pt x="12" y="341"/>
                    <a:pt x="26" y="347"/>
                  </a:cubicBezTo>
                  <a:lnTo>
                    <a:pt x="690" y="599"/>
                  </a:lnTo>
                  <a:lnTo>
                    <a:pt x="883" y="672"/>
                  </a:lnTo>
                  <a:lnTo>
                    <a:pt x="1076" y="599"/>
                  </a:lnTo>
                  <a:lnTo>
                    <a:pt x="1740" y="347"/>
                  </a:lnTo>
                  <a:cubicBezTo>
                    <a:pt x="1754" y="341"/>
                    <a:pt x="1766" y="326"/>
                    <a:pt x="1766" y="312"/>
                  </a:cubicBezTo>
                  <a:lnTo>
                    <a:pt x="1766" y="20"/>
                  </a:lnTo>
                  <a:cubicBezTo>
                    <a:pt x="1766" y="7"/>
                    <a:pt x="1754" y="0"/>
                    <a:pt x="1740" y="5"/>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36" name="组 35"/>
          <p:cNvGrpSpPr/>
          <p:nvPr userDrawn="1"/>
        </p:nvGrpSpPr>
        <p:grpSpPr>
          <a:xfrm rot="20352567">
            <a:off x="6565204" y="373792"/>
            <a:ext cx="620097" cy="619534"/>
            <a:chOff x="6854825" y="3143250"/>
            <a:chExt cx="1749425" cy="1747838"/>
          </a:xfrm>
          <a:solidFill>
            <a:srgbClr val="263946"/>
          </a:solidFill>
        </p:grpSpPr>
        <p:sp>
          <p:nvSpPr>
            <p:cNvPr id="37" name="Freeform 17"/>
            <p:cNvSpPr/>
            <p:nvPr/>
          </p:nvSpPr>
          <p:spPr bwMode="auto">
            <a:xfrm>
              <a:off x="7135813" y="3151188"/>
              <a:ext cx="603250" cy="1731963"/>
            </a:xfrm>
            <a:custGeom>
              <a:avLst/>
              <a:gdLst>
                <a:gd name="T0" fmla="*/ 739 w 812"/>
                <a:gd name="T1" fmla="*/ 2334 h 2334"/>
                <a:gd name="T2" fmla="*/ 739 w 812"/>
                <a:gd name="T3" fmla="*/ 2334 h 2334"/>
                <a:gd name="T4" fmla="*/ 371 w 812"/>
                <a:gd name="T5" fmla="*/ 2007 h 2334"/>
                <a:gd name="T6" fmla="*/ 0 w 812"/>
                <a:gd name="T7" fmla="*/ 1167 h 2334"/>
                <a:gd name="T8" fmla="*/ 371 w 812"/>
                <a:gd name="T9" fmla="*/ 327 h 2334"/>
                <a:gd name="T10" fmla="*/ 739 w 812"/>
                <a:gd name="T11" fmla="*/ 0 h 2334"/>
                <a:gd name="T12" fmla="*/ 812 w 812"/>
                <a:gd name="T13" fmla="*/ 111 h 2334"/>
                <a:gd name="T14" fmla="*/ 776 w 812"/>
                <a:gd name="T15" fmla="*/ 56 h 2334"/>
                <a:gd name="T16" fmla="*/ 812 w 812"/>
                <a:gd name="T17" fmla="*/ 111 h 2334"/>
                <a:gd name="T18" fmla="*/ 133 w 812"/>
                <a:gd name="T19" fmla="*/ 1167 h 2334"/>
                <a:gd name="T20" fmla="*/ 812 w 812"/>
                <a:gd name="T21" fmla="*/ 2222 h 2334"/>
                <a:gd name="T22" fmla="*/ 739 w 812"/>
                <a:gd name="T23" fmla="*/ 2334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2" h="2334">
                  <a:moveTo>
                    <a:pt x="739" y="2334"/>
                  </a:moveTo>
                  <a:lnTo>
                    <a:pt x="739" y="2334"/>
                  </a:lnTo>
                  <a:cubicBezTo>
                    <a:pt x="731" y="2329"/>
                    <a:pt x="552" y="2209"/>
                    <a:pt x="371" y="2007"/>
                  </a:cubicBezTo>
                  <a:cubicBezTo>
                    <a:pt x="128" y="1736"/>
                    <a:pt x="0" y="1445"/>
                    <a:pt x="0" y="1167"/>
                  </a:cubicBezTo>
                  <a:cubicBezTo>
                    <a:pt x="0" y="888"/>
                    <a:pt x="128" y="598"/>
                    <a:pt x="371" y="327"/>
                  </a:cubicBezTo>
                  <a:cubicBezTo>
                    <a:pt x="552" y="125"/>
                    <a:pt x="731" y="5"/>
                    <a:pt x="739" y="0"/>
                  </a:cubicBezTo>
                  <a:lnTo>
                    <a:pt x="812" y="111"/>
                  </a:lnTo>
                  <a:lnTo>
                    <a:pt x="776" y="56"/>
                  </a:lnTo>
                  <a:lnTo>
                    <a:pt x="812" y="111"/>
                  </a:lnTo>
                  <a:cubicBezTo>
                    <a:pt x="806" y="116"/>
                    <a:pt x="133" y="571"/>
                    <a:pt x="133" y="1167"/>
                  </a:cubicBezTo>
                  <a:cubicBezTo>
                    <a:pt x="133" y="1764"/>
                    <a:pt x="806" y="2218"/>
                    <a:pt x="812" y="2222"/>
                  </a:cubicBezTo>
                  <a:lnTo>
                    <a:pt x="739" y="233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8" name="Freeform 18"/>
            <p:cNvSpPr/>
            <p:nvPr/>
          </p:nvSpPr>
          <p:spPr bwMode="auto">
            <a:xfrm>
              <a:off x="7661275" y="3194050"/>
              <a:ext cx="100013" cy="1647825"/>
            </a:xfrm>
            <a:custGeom>
              <a:avLst/>
              <a:gdLst>
                <a:gd name="T0" fmla="*/ 133 w 133"/>
                <a:gd name="T1" fmla="*/ 2222 h 2222"/>
                <a:gd name="T2" fmla="*/ 133 w 133"/>
                <a:gd name="T3" fmla="*/ 2222 h 2222"/>
                <a:gd name="T4" fmla="*/ 0 w 133"/>
                <a:gd name="T5" fmla="*/ 2222 h 2222"/>
                <a:gd name="T6" fmla="*/ 0 w 133"/>
                <a:gd name="T7" fmla="*/ 0 h 2222"/>
                <a:gd name="T8" fmla="*/ 133 w 133"/>
                <a:gd name="T9" fmla="*/ 0 h 2222"/>
                <a:gd name="T10" fmla="*/ 133 w 133"/>
                <a:gd name="T11" fmla="*/ 2222 h 2222"/>
              </a:gdLst>
              <a:ahLst/>
              <a:cxnLst>
                <a:cxn ang="0">
                  <a:pos x="T0" y="T1"/>
                </a:cxn>
                <a:cxn ang="0">
                  <a:pos x="T2" y="T3"/>
                </a:cxn>
                <a:cxn ang="0">
                  <a:pos x="T4" y="T5"/>
                </a:cxn>
                <a:cxn ang="0">
                  <a:pos x="T6" y="T7"/>
                </a:cxn>
                <a:cxn ang="0">
                  <a:pos x="T8" y="T9"/>
                </a:cxn>
                <a:cxn ang="0">
                  <a:pos x="T10" y="T11"/>
                </a:cxn>
              </a:cxnLst>
              <a:rect l="0" t="0" r="r" b="b"/>
              <a:pathLst>
                <a:path w="133" h="2222">
                  <a:moveTo>
                    <a:pt x="133" y="2222"/>
                  </a:moveTo>
                  <a:lnTo>
                    <a:pt x="133" y="2222"/>
                  </a:lnTo>
                  <a:lnTo>
                    <a:pt x="0" y="2222"/>
                  </a:lnTo>
                  <a:lnTo>
                    <a:pt x="0" y="0"/>
                  </a:lnTo>
                  <a:lnTo>
                    <a:pt x="133" y="0"/>
                  </a:lnTo>
                  <a:lnTo>
                    <a:pt x="133" y="222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9" name="Freeform 19"/>
            <p:cNvSpPr>
              <a:spLocks noEditPoints="1"/>
            </p:cNvSpPr>
            <p:nvPr/>
          </p:nvSpPr>
          <p:spPr bwMode="auto">
            <a:xfrm>
              <a:off x="6854825" y="3143250"/>
              <a:ext cx="1749425" cy="1747838"/>
            </a:xfrm>
            <a:custGeom>
              <a:avLst/>
              <a:gdLst>
                <a:gd name="T0" fmla="*/ 1400 w 2356"/>
                <a:gd name="T1" fmla="*/ 2198 h 2356"/>
                <a:gd name="T2" fmla="*/ 1400 w 2356"/>
                <a:gd name="T3" fmla="*/ 2198 h 2356"/>
                <a:gd name="T4" fmla="*/ 1582 w 2356"/>
                <a:gd name="T5" fmla="*/ 2018 h 2356"/>
                <a:gd name="T6" fmla="*/ 1951 w 2356"/>
                <a:gd name="T7" fmla="*/ 1245 h 2356"/>
                <a:gd name="T8" fmla="*/ 2220 w 2356"/>
                <a:gd name="T9" fmla="*/ 1245 h 2356"/>
                <a:gd name="T10" fmla="*/ 1400 w 2356"/>
                <a:gd name="T11" fmla="*/ 2198 h 2356"/>
                <a:gd name="T12" fmla="*/ 136 w 2356"/>
                <a:gd name="T13" fmla="*/ 1245 h 2356"/>
                <a:gd name="T14" fmla="*/ 136 w 2356"/>
                <a:gd name="T15" fmla="*/ 1245 h 2356"/>
                <a:gd name="T16" fmla="*/ 1817 w 2356"/>
                <a:gd name="T17" fmla="*/ 1245 h 2356"/>
                <a:gd name="T18" fmla="*/ 1158 w 2356"/>
                <a:gd name="T19" fmla="*/ 2222 h 2356"/>
                <a:gd name="T20" fmla="*/ 136 w 2356"/>
                <a:gd name="T21" fmla="*/ 1245 h 2356"/>
                <a:gd name="T22" fmla="*/ 1158 w 2356"/>
                <a:gd name="T23" fmla="*/ 134 h 2356"/>
                <a:gd name="T24" fmla="*/ 1158 w 2356"/>
                <a:gd name="T25" fmla="*/ 134 h 2356"/>
                <a:gd name="T26" fmla="*/ 1570 w 2356"/>
                <a:gd name="T27" fmla="*/ 533 h 2356"/>
                <a:gd name="T28" fmla="*/ 357 w 2356"/>
                <a:gd name="T29" fmla="*/ 533 h 2356"/>
                <a:gd name="T30" fmla="*/ 1158 w 2356"/>
                <a:gd name="T31" fmla="*/ 134 h 2356"/>
                <a:gd name="T32" fmla="*/ 1999 w 2356"/>
                <a:gd name="T33" fmla="*/ 533 h 2356"/>
                <a:gd name="T34" fmla="*/ 1999 w 2356"/>
                <a:gd name="T35" fmla="*/ 533 h 2356"/>
                <a:gd name="T36" fmla="*/ 1735 w 2356"/>
                <a:gd name="T37" fmla="*/ 533 h 2356"/>
                <a:gd name="T38" fmla="*/ 1582 w 2356"/>
                <a:gd name="T39" fmla="*/ 338 h 2356"/>
                <a:gd name="T40" fmla="*/ 1400 w 2356"/>
                <a:gd name="T41" fmla="*/ 157 h 2356"/>
                <a:gd name="T42" fmla="*/ 1999 w 2356"/>
                <a:gd name="T43" fmla="*/ 533 h 2356"/>
                <a:gd name="T44" fmla="*/ 1817 w 2356"/>
                <a:gd name="T45" fmla="*/ 1111 h 2356"/>
                <a:gd name="T46" fmla="*/ 1817 w 2356"/>
                <a:gd name="T47" fmla="*/ 1111 h 2356"/>
                <a:gd name="T48" fmla="*/ 136 w 2356"/>
                <a:gd name="T49" fmla="*/ 1111 h 2356"/>
                <a:gd name="T50" fmla="*/ 268 w 2356"/>
                <a:gd name="T51" fmla="*/ 667 h 2356"/>
                <a:gd name="T52" fmla="*/ 1662 w 2356"/>
                <a:gd name="T53" fmla="*/ 667 h 2356"/>
                <a:gd name="T54" fmla="*/ 1817 w 2356"/>
                <a:gd name="T55" fmla="*/ 1111 h 2356"/>
                <a:gd name="T56" fmla="*/ 1951 w 2356"/>
                <a:gd name="T57" fmla="*/ 1111 h 2356"/>
                <a:gd name="T58" fmla="*/ 1951 w 2356"/>
                <a:gd name="T59" fmla="*/ 1111 h 2356"/>
                <a:gd name="T60" fmla="*/ 1816 w 2356"/>
                <a:gd name="T61" fmla="*/ 667 h 2356"/>
                <a:gd name="T62" fmla="*/ 2088 w 2356"/>
                <a:gd name="T63" fmla="*/ 667 h 2356"/>
                <a:gd name="T64" fmla="*/ 2220 w 2356"/>
                <a:gd name="T65" fmla="*/ 1111 h 2356"/>
                <a:gd name="T66" fmla="*/ 1951 w 2356"/>
                <a:gd name="T67" fmla="*/ 1111 h 2356"/>
                <a:gd name="T68" fmla="*/ 1178 w 2356"/>
                <a:gd name="T69" fmla="*/ 0 h 2356"/>
                <a:gd name="T70" fmla="*/ 1178 w 2356"/>
                <a:gd name="T71" fmla="*/ 0 h 2356"/>
                <a:gd name="T72" fmla="*/ 0 w 2356"/>
                <a:gd name="T73" fmla="*/ 1178 h 2356"/>
                <a:gd name="T74" fmla="*/ 1178 w 2356"/>
                <a:gd name="T75" fmla="*/ 2356 h 2356"/>
                <a:gd name="T76" fmla="*/ 2356 w 2356"/>
                <a:gd name="T77" fmla="*/ 1178 h 2356"/>
                <a:gd name="T78" fmla="*/ 1178 w 2356"/>
                <a:gd name="T79" fmla="*/ 0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56" h="2356">
                  <a:moveTo>
                    <a:pt x="1400" y="2198"/>
                  </a:moveTo>
                  <a:lnTo>
                    <a:pt x="1400" y="2198"/>
                  </a:lnTo>
                  <a:cubicBezTo>
                    <a:pt x="1456" y="2149"/>
                    <a:pt x="1519" y="2089"/>
                    <a:pt x="1582" y="2018"/>
                  </a:cubicBezTo>
                  <a:cubicBezTo>
                    <a:pt x="1806" y="1768"/>
                    <a:pt x="1932" y="1502"/>
                    <a:pt x="1951" y="1245"/>
                  </a:cubicBezTo>
                  <a:lnTo>
                    <a:pt x="2220" y="1245"/>
                  </a:lnTo>
                  <a:cubicBezTo>
                    <a:pt x="2190" y="1714"/>
                    <a:pt x="1849" y="2101"/>
                    <a:pt x="1400" y="2198"/>
                  </a:cubicBezTo>
                  <a:close/>
                  <a:moveTo>
                    <a:pt x="136" y="1245"/>
                  </a:moveTo>
                  <a:lnTo>
                    <a:pt x="136" y="1245"/>
                  </a:lnTo>
                  <a:lnTo>
                    <a:pt x="1817" y="1245"/>
                  </a:lnTo>
                  <a:cubicBezTo>
                    <a:pt x="1775" y="1756"/>
                    <a:pt x="1257" y="2150"/>
                    <a:pt x="1158" y="2222"/>
                  </a:cubicBezTo>
                  <a:cubicBezTo>
                    <a:pt x="613" y="2211"/>
                    <a:pt x="170" y="1783"/>
                    <a:pt x="136" y="1245"/>
                  </a:cubicBezTo>
                  <a:close/>
                  <a:moveTo>
                    <a:pt x="1158" y="134"/>
                  </a:moveTo>
                  <a:lnTo>
                    <a:pt x="1158" y="134"/>
                  </a:lnTo>
                  <a:cubicBezTo>
                    <a:pt x="1215" y="175"/>
                    <a:pt x="1407" y="321"/>
                    <a:pt x="1570" y="533"/>
                  </a:cubicBezTo>
                  <a:lnTo>
                    <a:pt x="357" y="533"/>
                  </a:lnTo>
                  <a:cubicBezTo>
                    <a:pt x="544" y="295"/>
                    <a:pt x="833" y="140"/>
                    <a:pt x="1158" y="134"/>
                  </a:cubicBezTo>
                  <a:close/>
                  <a:moveTo>
                    <a:pt x="1999" y="533"/>
                  </a:moveTo>
                  <a:lnTo>
                    <a:pt x="1999" y="533"/>
                  </a:lnTo>
                  <a:lnTo>
                    <a:pt x="1735" y="533"/>
                  </a:lnTo>
                  <a:cubicBezTo>
                    <a:pt x="1691" y="467"/>
                    <a:pt x="1640" y="402"/>
                    <a:pt x="1582" y="338"/>
                  </a:cubicBezTo>
                  <a:cubicBezTo>
                    <a:pt x="1519" y="267"/>
                    <a:pt x="1456" y="207"/>
                    <a:pt x="1400" y="157"/>
                  </a:cubicBezTo>
                  <a:cubicBezTo>
                    <a:pt x="1641" y="210"/>
                    <a:pt x="1851" y="346"/>
                    <a:pt x="1999" y="533"/>
                  </a:cubicBezTo>
                  <a:close/>
                  <a:moveTo>
                    <a:pt x="1817" y="1111"/>
                  </a:moveTo>
                  <a:lnTo>
                    <a:pt x="1817" y="1111"/>
                  </a:lnTo>
                  <a:lnTo>
                    <a:pt x="136" y="1111"/>
                  </a:lnTo>
                  <a:cubicBezTo>
                    <a:pt x="146" y="951"/>
                    <a:pt x="193" y="800"/>
                    <a:pt x="268" y="667"/>
                  </a:cubicBezTo>
                  <a:lnTo>
                    <a:pt x="1662" y="667"/>
                  </a:lnTo>
                  <a:cubicBezTo>
                    <a:pt x="1743" y="799"/>
                    <a:pt x="1804" y="949"/>
                    <a:pt x="1817" y="1111"/>
                  </a:cubicBezTo>
                  <a:close/>
                  <a:moveTo>
                    <a:pt x="1951" y="1111"/>
                  </a:moveTo>
                  <a:lnTo>
                    <a:pt x="1951" y="1111"/>
                  </a:lnTo>
                  <a:cubicBezTo>
                    <a:pt x="1940" y="964"/>
                    <a:pt x="1894" y="815"/>
                    <a:pt x="1816" y="667"/>
                  </a:cubicBezTo>
                  <a:lnTo>
                    <a:pt x="2088" y="667"/>
                  </a:lnTo>
                  <a:cubicBezTo>
                    <a:pt x="2163" y="800"/>
                    <a:pt x="2210" y="951"/>
                    <a:pt x="2220" y="1111"/>
                  </a:cubicBezTo>
                  <a:lnTo>
                    <a:pt x="1951" y="1111"/>
                  </a:lnTo>
                  <a:close/>
                  <a:moveTo>
                    <a:pt x="1178" y="0"/>
                  </a:moveTo>
                  <a:lnTo>
                    <a:pt x="1178" y="0"/>
                  </a:lnTo>
                  <a:cubicBezTo>
                    <a:pt x="528" y="0"/>
                    <a:pt x="0" y="528"/>
                    <a:pt x="0" y="1178"/>
                  </a:cubicBezTo>
                  <a:cubicBezTo>
                    <a:pt x="0" y="1827"/>
                    <a:pt x="528" y="2356"/>
                    <a:pt x="1178" y="2356"/>
                  </a:cubicBezTo>
                  <a:cubicBezTo>
                    <a:pt x="1827" y="2356"/>
                    <a:pt x="2356" y="1827"/>
                    <a:pt x="2356" y="1178"/>
                  </a:cubicBezTo>
                  <a:cubicBezTo>
                    <a:pt x="2356" y="528"/>
                    <a:pt x="1827" y="0"/>
                    <a:pt x="1178"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0" name="Freeform 20"/>
            <p:cNvSpPr/>
            <p:nvPr/>
          </p:nvSpPr>
          <p:spPr bwMode="auto">
            <a:xfrm>
              <a:off x="7018338" y="4410075"/>
              <a:ext cx="1395413" cy="98425"/>
            </a:xfrm>
            <a:custGeom>
              <a:avLst/>
              <a:gdLst>
                <a:gd name="T0" fmla="*/ 1877 w 1877"/>
                <a:gd name="T1" fmla="*/ 133 h 133"/>
                <a:gd name="T2" fmla="*/ 1877 w 1877"/>
                <a:gd name="T3" fmla="*/ 133 h 133"/>
                <a:gd name="T4" fmla="*/ 0 w 1877"/>
                <a:gd name="T5" fmla="*/ 133 h 133"/>
                <a:gd name="T6" fmla="*/ 0 w 1877"/>
                <a:gd name="T7" fmla="*/ 0 h 133"/>
                <a:gd name="T8" fmla="*/ 1877 w 1877"/>
                <a:gd name="T9" fmla="*/ 0 h 133"/>
                <a:gd name="T10" fmla="*/ 1877 w 1877"/>
                <a:gd name="T11" fmla="*/ 133 h 133"/>
              </a:gdLst>
              <a:ahLst/>
              <a:cxnLst>
                <a:cxn ang="0">
                  <a:pos x="T0" y="T1"/>
                </a:cxn>
                <a:cxn ang="0">
                  <a:pos x="T2" y="T3"/>
                </a:cxn>
                <a:cxn ang="0">
                  <a:pos x="T4" y="T5"/>
                </a:cxn>
                <a:cxn ang="0">
                  <a:pos x="T6" y="T7"/>
                </a:cxn>
                <a:cxn ang="0">
                  <a:pos x="T8" y="T9"/>
                </a:cxn>
                <a:cxn ang="0">
                  <a:pos x="T10" y="T11"/>
                </a:cxn>
              </a:cxnLst>
              <a:rect l="0" t="0" r="r" b="b"/>
              <a:pathLst>
                <a:path w="1877" h="133">
                  <a:moveTo>
                    <a:pt x="1877" y="133"/>
                  </a:moveTo>
                  <a:lnTo>
                    <a:pt x="1877" y="133"/>
                  </a:lnTo>
                  <a:lnTo>
                    <a:pt x="0" y="133"/>
                  </a:lnTo>
                  <a:lnTo>
                    <a:pt x="0" y="0"/>
                  </a:lnTo>
                  <a:lnTo>
                    <a:pt x="1877" y="0"/>
                  </a:lnTo>
                  <a:lnTo>
                    <a:pt x="1877" y="133"/>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41" name="组 40"/>
          <p:cNvGrpSpPr/>
          <p:nvPr userDrawn="1"/>
        </p:nvGrpSpPr>
        <p:grpSpPr>
          <a:xfrm>
            <a:off x="8306896" y="3372321"/>
            <a:ext cx="4293017" cy="4284985"/>
            <a:chOff x="6262688" y="5170488"/>
            <a:chExt cx="1697038" cy="1693863"/>
          </a:xfrm>
          <a:solidFill>
            <a:srgbClr val="263946"/>
          </a:solidFill>
        </p:grpSpPr>
        <p:sp>
          <p:nvSpPr>
            <p:cNvPr id="42" name="Freeform 28"/>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142 w 2284"/>
                <a:gd name="T9" fmla="*/ 2204 h 2284"/>
                <a:gd name="T10" fmla="*/ 1405 w 2284"/>
                <a:gd name="T11" fmla="*/ 1921 h 2284"/>
                <a:gd name="T12" fmla="*/ 528 w 2284"/>
                <a:gd name="T13" fmla="*/ 1940 h 2284"/>
                <a:gd name="T14" fmla="*/ 704 w 2284"/>
                <a:gd name="T15" fmla="*/ 1580 h 2284"/>
                <a:gd name="T16" fmla="*/ 80 w 2284"/>
                <a:gd name="T17" fmla="*/ 1143 h 2284"/>
                <a:gd name="T18" fmla="*/ 523 w 2284"/>
                <a:gd name="T19" fmla="*/ 1142 h 2284"/>
                <a:gd name="T20" fmla="*/ 391 w 2284"/>
                <a:gd name="T21" fmla="*/ 392 h 2284"/>
                <a:gd name="T22" fmla="*/ 778 w 2284"/>
                <a:gd name="T23" fmla="*/ 407 h 2284"/>
                <a:gd name="T24" fmla="*/ 391 w 2284"/>
                <a:gd name="T25" fmla="*/ 392 h 2284"/>
                <a:gd name="T26" fmla="*/ 1405 w 2284"/>
                <a:gd name="T27" fmla="*/ 364 h 2284"/>
                <a:gd name="T28" fmla="*/ 1142 w 2284"/>
                <a:gd name="T29" fmla="*/ 80 h 2284"/>
                <a:gd name="T30" fmla="*/ 1591 w 2284"/>
                <a:gd name="T31" fmla="*/ 788 h 2284"/>
                <a:gd name="T32" fmla="*/ 1607 w 2284"/>
                <a:gd name="T33" fmla="*/ 950 h 2284"/>
                <a:gd name="T34" fmla="*/ 1614 w 2284"/>
                <a:gd name="T35" fmla="*/ 1143 h 2284"/>
                <a:gd name="T36" fmla="*/ 1613 w 2284"/>
                <a:gd name="T37" fmla="*/ 1204 h 2284"/>
                <a:gd name="T38" fmla="*/ 1711 w 2284"/>
                <a:gd name="T39" fmla="*/ 1210 h 2284"/>
                <a:gd name="T40" fmla="*/ 1607 w 2284"/>
                <a:gd name="T41" fmla="*/ 1335 h 2284"/>
                <a:gd name="T42" fmla="*/ 1476 w 2284"/>
                <a:gd name="T43" fmla="*/ 1476 h 2284"/>
                <a:gd name="T44" fmla="*/ 1431 w 2284"/>
                <a:gd name="T45" fmla="*/ 1520 h 2284"/>
                <a:gd name="T46" fmla="*/ 1496 w 2284"/>
                <a:gd name="T47" fmla="*/ 1592 h 2284"/>
                <a:gd name="T48" fmla="*/ 1335 w 2284"/>
                <a:gd name="T49" fmla="*/ 1608 h 2284"/>
                <a:gd name="T50" fmla="*/ 1142 w 2284"/>
                <a:gd name="T51" fmla="*/ 1615 h 2284"/>
                <a:gd name="T52" fmla="*/ 1081 w 2284"/>
                <a:gd name="T53" fmla="*/ 1614 h 2284"/>
                <a:gd name="T54" fmla="*/ 1074 w 2284"/>
                <a:gd name="T55" fmla="*/ 1711 h 2284"/>
                <a:gd name="T56" fmla="*/ 949 w 2284"/>
                <a:gd name="T57" fmla="*/ 1608 h 2284"/>
                <a:gd name="T58" fmla="*/ 808 w 2284"/>
                <a:gd name="T59" fmla="*/ 1476 h 2284"/>
                <a:gd name="T60" fmla="*/ 764 w 2284"/>
                <a:gd name="T61" fmla="*/ 1432 h 2284"/>
                <a:gd name="T62" fmla="*/ 692 w 2284"/>
                <a:gd name="T63" fmla="*/ 1497 h 2284"/>
                <a:gd name="T64" fmla="*/ 676 w 2284"/>
                <a:gd name="T65" fmla="*/ 1335 h 2284"/>
                <a:gd name="T66" fmla="*/ 669 w 2284"/>
                <a:gd name="T67" fmla="*/ 1143 h 2284"/>
                <a:gd name="T68" fmla="*/ 670 w 2284"/>
                <a:gd name="T69" fmla="*/ 1080 h 2284"/>
                <a:gd name="T70" fmla="*/ 573 w 2284"/>
                <a:gd name="T71" fmla="*/ 1075 h 2284"/>
                <a:gd name="T72" fmla="*/ 676 w 2284"/>
                <a:gd name="T73" fmla="*/ 950 h 2284"/>
                <a:gd name="T74" fmla="*/ 808 w 2284"/>
                <a:gd name="T75" fmla="*/ 809 h 2284"/>
                <a:gd name="T76" fmla="*/ 852 w 2284"/>
                <a:gd name="T77" fmla="*/ 765 h 2284"/>
                <a:gd name="T78" fmla="*/ 787 w 2284"/>
                <a:gd name="T79" fmla="*/ 693 h 2284"/>
                <a:gd name="T80" fmla="*/ 949 w 2284"/>
                <a:gd name="T81" fmla="*/ 677 h 2284"/>
                <a:gd name="T82" fmla="*/ 1142 w 2284"/>
                <a:gd name="T83" fmla="*/ 670 h 2284"/>
                <a:gd name="T84" fmla="*/ 1203 w 2284"/>
                <a:gd name="T85" fmla="*/ 671 h 2284"/>
                <a:gd name="T86" fmla="*/ 1210 w 2284"/>
                <a:gd name="T87" fmla="*/ 574 h 2284"/>
                <a:gd name="T88" fmla="*/ 1335 w 2284"/>
                <a:gd name="T89" fmla="*/ 677 h 2284"/>
                <a:gd name="T90" fmla="*/ 1431 w 2284"/>
                <a:gd name="T91" fmla="*/ 765 h 2284"/>
                <a:gd name="T92" fmla="*/ 1476 w 2284"/>
                <a:gd name="T93" fmla="*/ 809 h 2284"/>
                <a:gd name="T94" fmla="*/ 1529 w 2284"/>
                <a:gd name="T95" fmla="*/ 1303 h 2284"/>
                <a:gd name="T96" fmla="*/ 1142 w 2284"/>
                <a:gd name="T97" fmla="*/ 1535 h 2284"/>
                <a:gd name="T98" fmla="*/ 754 w 2284"/>
                <a:gd name="T99" fmla="*/ 1303 h 2284"/>
                <a:gd name="T100" fmla="*/ 864 w 2284"/>
                <a:gd name="T101" fmla="*/ 865 h 2284"/>
                <a:gd name="T102" fmla="*/ 1302 w 2284"/>
                <a:gd name="T103" fmla="*/ 755 h 2284"/>
                <a:gd name="T104" fmla="*/ 1534 w 2284"/>
                <a:gd name="T105" fmla="*/ 1143 h 2284"/>
                <a:gd name="T106" fmla="*/ 1893 w 2284"/>
                <a:gd name="T107" fmla="*/ 392 h 2284"/>
                <a:gd name="T108" fmla="*/ 1505 w 2284"/>
                <a:gd name="T109" fmla="*/ 407 h 2284"/>
                <a:gd name="T110" fmla="*/ 2284 w 2284"/>
                <a:gd name="T111" fmla="*/ 1143 h 2284"/>
                <a:gd name="T112" fmla="*/ 1756 w 2284"/>
                <a:gd name="T113" fmla="*/ 265 h 2284"/>
                <a:gd name="T114" fmla="*/ 806 w 2284"/>
                <a:gd name="T115" fmla="*/ 332 h 2284"/>
                <a:gd name="T116" fmla="*/ 331 w 2284"/>
                <a:gd name="T117" fmla="*/ 807 h 2284"/>
                <a:gd name="T118" fmla="*/ 334 w 2284"/>
                <a:gd name="T119" fmla="*/ 1950 h 2284"/>
                <a:gd name="T120" fmla="*/ 1142 w 2284"/>
                <a:gd name="T121" fmla="*/ 2284 h 2284"/>
                <a:gd name="T122" fmla="*/ 1949 w 2284"/>
                <a:gd name="T123" fmla="*/ 1950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607" y="950"/>
                  </a:moveTo>
                  <a:lnTo>
                    <a:pt x="1607" y="950"/>
                  </a:lnTo>
                  <a:cubicBezTo>
                    <a:pt x="1604" y="894"/>
                    <a:pt x="1598" y="840"/>
                    <a:pt x="1591" y="788"/>
                  </a:cubicBezTo>
                  <a:cubicBezTo>
                    <a:pt x="1685" y="804"/>
                    <a:pt x="1770" y="826"/>
                    <a:pt x="1844" y="851"/>
                  </a:cubicBezTo>
                  <a:cubicBezTo>
                    <a:pt x="1808" y="924"/>
                    <a:pt x="1763" y="999"/>
                    <a:pt x="1710" y="1075"/>
                  </a:cubicBezTo>
                  <a:cubicBezTo>
                    <a:pt x="1678" y="1033"/>
                    <a:pt x="1644" y="991"/>
                    <a:pt x="1607" y="950"/>
                  </a:cubicBezTo>
                  <a:close/>
                  <a:moveTo>
                    <a:pt x="1613" y="1204"/>
                  </a:moveTo>
                  <a:lnTo>
                    <a:pt x="1613" y="1204"/>
                  </a:lnTo>
                  <a:cubicBezTo>
                    <a:pt x="1614" y="1184"/>
                    <a:pt x="1614" y="1163"/>
                    <a:pt x="1614" y="1143"/>
                  </a:cubicBezTo>
                  <a:cubicBezTo>
                    <a:pt x="1614" y="1122"/>
                    <a:pt x="1614" y="1101"/>
                    <a:pt x="1613" y="1080"/>
                  </a:cubicBezTo>
                  <a:cubicBezTo>
                    <a:pt x="1630" y="1101"/>
                    <a:pt x="1646" y="1122"/>
                    <a:pt x="1661" y="1142"/>
                  </a:cubicBezTo>
                  <a:cubicBezTo>
                    <a:pt x="1646" y="1163"/>
                    <a:pt x="1630" y="1183"/>
                    <a:pt x="1613" y="1204"/>
                  </a:cubicBezTo>
                  <a:close/>
                  <a:moveTo>
                    <a:pt x="1607" y="1335"/>
                  </a:moveTo>
                  <a:lnTo>
                    <a:pt x="1607" y="1335"/>
                  </a:lnTo>
                  <a:cubicBezTo>
                    <a:pt x="1644" y="1294"/>
                    <a:pt x="1678" y="1252"/>
                    <a:pt x="1711" y="1210"/>
                  </a:cubicBezTo>
                  <a:cubicBezTo>
                    <a:pt x="1765" y="1288"/>
                    <a:pt x="1810" y="1363"/>
                    <a:pt x="1845" y="1434"/>
                  </a:cubicBezTo>
                  <a:cubicBezTo>
                    <a:pt x="1770" y="1459"/>
                    <a:pt x="1685" y="1481"/>
                    <a:pt x="1591" y="1497"/>
                  </a:cubicBezTo>
                  <a:cubicBezTo>
                    <a:pt x="1598" y="1445"/>
                    <a:pt x="1604" y="1391"/>
                    <a:pt x="1607" y="1335"/>
                  </a:cubicBezTo>
                  <a:close/>
                  <a:moveTo>
                    <a:pt x="1431" y="1520"/>
                  </a:moveTo>
                  <a:lnTo>
                    <a:pt x="1431" y="1520"/>
                  </a:lnTo>
                  <a:cubicBezTo>
                    <a:pt x="1446" y="1506"/>
                    <a:pt x="1461" y="1491"/>
                    <a:pt x="1476" y="1476"/>
                  </a:cubicBezTo>
                  <a:cubicBezTo>
                    <a:pt x="1490" y="1462"/>
                    <a:pt x="1505" y="1447"/>
                    <a:pt x="1519" y="1432"/>
                  </a:cubicBezTo>
                  <a:cubicBezTo>
                    <a:pt x="1516" y="1459"/>
                    <a:pt x="1513" y="1485"/>
                    <a:pt x="1509" y="1510"/>
                  </a:cubicBezTo>
                  <a:cubicBezTo>
                    <a:pt x="1484" y="1514"/>
                    <a:pt x="1458" y="1517"/>
                    <a:pt x="1431" y="1520"/>
                  </a:cubicBezTo>
                  <a:close/>
                  <a:moveTo>
                    <a:pt x="1335" y="1608"/>
                  </a:moveTo>
                  <a:lnTo>
                    <a:pt x="1335" y="1608"/>
                  </a:lnTo>
                  <a:cubicBezTo>
                    <a:pt x="1390" y="1604"/>
                    <a:pt x="1444" y="1599"/>
                    <a:pt x="1496" y="1592"/>
                  </a:cubicBezTo>
                  <a:cubicBezTo>
                    <a:pt x="1480" y="1686"/>
                    <a:pt x="1458" y="1771"/>
                    <a:pt x="1433" y="1845"/>
                  </a:cubicBezTo>
                  <a:cubicBezTo>
                    <a:pt x="1361" y="1809"/>
                    <a:pt x="1286" y="1764"/>
                    <a:pt x="1210" y="1711"/>
                  </a:cubicBezTo>
                  <a:cubicBezTo>
                    <a:pt x="1251" y="1679"/>
                    <a:pt x="1293" y="1644"/>
                    <a:pt x="1335" y="1608"/>
                  </a:cubicBezTo>
                  <a:close/>
                  <a:moveTo>
                    <a:pt x="1081" y="1614"/>
                  </a:moveTo>
                  <a:lnTo>
                    <a:pt x="1081" y="1614"/>
                  </a:lnTo>
                  <a:cubicBezTo>
                    <a:pt x="1101" y="1615"/>
                    <a:pt x="1121" y="1615"/>
                    <a:pt x="1142" y="1615"/>
                  </a:cubicBezTo>
                  <a:cubicBezTo>
                    <a:pt x="1162" y="1615"/>
                    <a:pt x="1182" y="1615"/>
                    <a:pt x="1203" y="1614"/>
                  </a:cubicBezTo>
                  <a:cubicBezTo>
                    <a:pt x="1182" y="1630"/>
                    <a:pt x="1162" y="1646"/>
                    <a:pt x="1142" y="1662"/>
                  </a:cubicBezTo>
                  <a:cubicBezTo>
                    <a:pt x="1121" y="1646"/>
                    <a:pt x="1101" y="1630"/>
                    <a:pt x="1081" y="1614"/>
                  </a:cubicBezTo>
                  <a:close/>
                  <a:moveTo>
                    <a:pt x="949" y="1608"/>
                  </a:moveTo>
                  <a:lnTo>
                    <a:pt x="949" y="1608"/>
                  </a:lnTo>
                  <a:cubicBezTo>
                    <a:pt x="990" y="1644"/>
                    <a:pt x="1032" y="1679"/>
                    <a:pt x="1074" y="1711"/>
                  </a:cubicBezTo>
                  <a:cubicBezTo>
                    <a:pt x="997" y="1764"/>
                    <a:pt x="922" y="1809"/>
                    <a:pt x="850" y="1845"/>
                  </a:cubicBezTo>
                  <a:cubicBezTo>
                    <a:pt x="825" y="1771"/>
                    <a:pt x="804" y="1686"/>
                    <a:pt x="787" y="1592"/>
                  </a:cubicBezTo>
                  <a:cubicBezTo>
                    <a:pt x="839" y="1599"/>
                    <a:pt x="893" y="1604"/>
                    <a:pt x="949" y="1608"/>
                  </a:cubicBezTo>
                  <a:close/>
                  <a:moveTo>
                    <a:pt x="764" y="1432"/>
                  </a:moveTo>
                  <a:lnTo>
                    <a:pt x="764" y="1432"/>
                  </a:lnTo>
                  <a:cubicBezTo>
                    <a:pt x="779" y="1447"/>
                    <a:pt x="793" y="1462"/>
                    <a:pt x="808" y="1476"/>
                  </a:cubicBezTo>
                  <a:cubicBezTo>
                    <a:pt x="822" y="1491"/>
                    <a:pt x="837" y="1506"/>
                    <a:pt x="852" y="1520"/>
                  </a:cubicBezTo>
                  <a:cubicBezTo>
                    <a:pt x="826" y="1517"/>
                    <a:pt x="799" y="1514"/>
                    <a:pt x="774" y="1510"/>
                  </a:cubicBezTo>
                  <a:cubicBezTo>
                    <a:pt x="770" y="1485"/>
                    <a:pt x="767" y="1459"/>
                    <a:pt x="764" y="1432"/>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080"/>
                  </a:moveTo>
                  <a:lnTo>
                    <a:pt x="670" y="1080"/>
                  </a:lnTo>
                  <a:cubicBezTo>
                    <a:pt x="670" y="1101"/>
                    <a:pt x="669" y="1122"/>
                    <a:pt x="669" y="1143"/>
                  </a:cubicBezTo>
                  <a:cubicBezTo>
                    <a:pt x="669" y="1163"/>
                    <a:pt x="670" y="1184"/>
                    <a:pt x="670" y="1204"/>
                  </a:cubicBezTo>
                  <a:cubicBezTo>
                    <a:pt x="654" y="1183"/>
                    <a:pt x="637" y="1163"/>
                    <a:pt x="622" y="1142"/>
                  </a:cubicBezTo>
                  <a:cubicBezTo>
                    <a:pt x="637" y="1122"/>
                    <a:pt x="653" y="1101"/>
                    <a:pt x="670" y="1080"/>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852" y="765"/>
                  </a:moveTo>
                  <a:lnTo>
                    <a:pt x="852" y="765"/>
                  </a:lnTo>
                  <a:cubicBezTo>
                    <a:pt x="837" y="779"/>
                    <a:pt x="822" y="794"/>
                    <a:pt x="808" y="809"/>
                  </a:cubicBezTo>
                  <a:cubicBezTo>
                    <a:pt x="793" y="823"/>
                    <a:pt x="779" y="838"/>
                    <a:pt x="764" y="853"/>
                  </a:cubicBezTo>
                  <a:cubicBezTo>
                    <a:pt x="767" y="826"/>
                    <a:pt x="770" y="800"/>
                    <a:pt x="774" y="775"/>
                  </a:cubicBezTo>
                  <a:cubicBezTo>
                    <a:pt x="799" y="771"/>
                    <a:pt x="826" y="768"/>
                    <a:pt x="852" y="765"/>
                  </a:cubicBezTo>
                  <a:close/>
                  <a:moveTo>
                    <a:pt x="949" y="677"/>
                  </a:moveTo>
                  <a:lnTo>
                    <a:pt x="949" y="677"/>
                  </a:lnTo>
                  <a:cubicBezTo>
                    <a:pt x="893" y="681"/>
                    <a:pt x="839" y="686"/>
                    <a:pt x="787" y="693"/>
                  </a:cubicBezTo>
                  <a:cubicBezTo>
                    <a:pt x="804" y="599"/>
                    <a:pt x="825" y="514"/>
                    <a:pt x="850" y="440"/>
                  </a:cubicBezTo>
                  <a:cubicBezTo>
                    <a:pt x="922" y="476"/>
                    <a:pt x="997" y="521"/>
                    <a:pt x="1074" y="574"/>
                  </a:cubicBezTo>
                  <a:cubicBezTo>
                    <a:pt x="1032" y="606"/>
                    <a:pt x="990" y="641"/>
                    <a:pt x="949" y="677"/>
                  </a:cubicBezTo>
                  <a:close/>
                  <a:moveTo>
                    <a:pt x="1203" y="671"/>
                  </a:moveTo>
                  <a:lnTo>
                    <a:pt x="1203" y="671"/>
                  </a:lnTo>
                  <a:cubicBezTo>
                    <a:pt x="1182" y="670"/>
                    <a:pt x="1162" y="670"/>
                    <a:pt x="1142" y="670"/>
                  </a:cubicBezTo>
                  <a:cubicBezTo>
                    <a:pt x="1121" y="670"/>
                    <a:pt x="1101" y="670"/>
                    <a:pt x="1081" y="671"/>
                  </a:cubicBezTo>
                  <a:cubicBezTo>
                    <a:pt x="1101" y="655"/>
                    <a:pt x="1121" y="639"/>
                    <a:pt x="1142" y="623"/>
                  </a:cubicBezTo>
                  <a:cubicBezTo>
                    <a:pt x="1162" y="639"/>
                    <a:pt x="1182" y="655"/>
                    <a:pt x="1203" y="671"/>
                  </a:cubicBezTo>
                  <a:close/>
                  <a:moveTo>
                    <a:pt x="1335" y="677"/>
                  </a:moveTo>
                  <a:lnTo>
                    <a:pt x="1335" y="677"/>
                  </a:lnTo>
                  <a:cubicBezTo>
                    <a:pt x="1293" y="641"/>
                    <a:pt x="1251" y="606"/>
                    <a:pt x="1210" y="574"/>
                  </a:cubicBezTo>
                  <a:cubicBezTo>
                    <a:pt x="1286" y="521"/>
                    <a:pt x="1361" y="476"/>
                    <a:pt x="1433" y="440"/>
                  </a:cubicBezTo>
                  <a:cubicBezTo>
                    <a:pt x="1458" y="514"/>
                    <a:pt x="1480" y="599"/>
                    <a:pt x="1496" y="693"/>
                  </a:cubicBezTo>
                  <a:cubicBezTo>
                    <a:pt x="1444" y="686"/>
                    <a:pt x="1390" y="681"/>
                    <a:pt x="1335" y="677"/>
                  </a:cubicBezTo>
                  <a:close/>
                  <a:moveTo>
                    <a:pt x="1476" y="809"/>
                  </a:moveTo>
                  <a:lnTo>
                    <a:pt x="1476" y="809"/>
                  </a:lnTo>
                  <a:cubicBezTo>
                    <a:pt x="1461" y="794"/>
                    <a:pt x="1446" y="779"/>
                    <a:pt x="1431" y="765"/>
                  </a:cubicBezTo>
                  <a:cubicBezTo>
                    <a:pt x="1458" y="768"/>
                    <a:pt x="1484" y="771"/>
                    <a:pt x="1509" y="775"/>
                  </a:cubicBezTo>
                  <a:cubicBezTo>
                    <a:pt x="1513" y="800"/>
                    <a:pt x="1516" y="826"/>
                    <a:pt x="1519" y="853"/>
                  </a:cubicBezTo>
                  <a:cubicBezTo>
                    <a:pt x="1505" y="838"/>
                    <a:pt x="1490" y="823"/>
                    <a:pt x="1476" y="809"/>
                  </a:cubicBezTo>
                  <a:close/>
                  <a:moveTo>
                    <a:pt x="1534" y="1143"/>
                  </a:moveTo>
                  <a:lnTo>
                    <a:pt x="1534" y="1143"/>
                  </a:lnTo>
                  <a:cubicBezTo>
                    <a:pt x="1534" y="1198"/>
                    <a:pt x="1532" y="1251"/>
                    <a:pt x="1529" y="1303"/>
                  </a:cubicBezTo>
                  <a:cubicBezTo>
                    <a:pt x="1494" y="1342"/>
                    <a:pt x="1457" y="1381"/>
                    <a:pt x="1419" y="1420"/>
                  </a:cubicBez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2284" y="1143"/>
                  </a:moveTo>
                  <a:lnTo>
                    <a:pt x="2284" y="1143"/>
                  </a:lnTo>
                  <a:cubicBezTo>
                    <a:pt x="2284" y="1010"/>
                    <a:pt x="2158" y="892"/>
                    <a:pt x="1952" y="807"/>
                  </a:cubicBez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3" name="Freeform 29"/>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44" name="组 43"/>
          <p:cNvGrpSpPr/>
          <p:nvPr userDrawn="1"/>
        </p:nvGrpSpPr>
        <p:grpSpPr>
          <a:xfrm rot="20127958">
            <a:off x="1192567" y="463114"/>
            <a:ext cx="1065925" cy="836733"/>
            <a:chOff x="3654425" y="5089525"/>
            <a:chExt cx="1860550" cy="1460500"/>
          </a:xfrm>
          <a:solidFill>
            <a:srgbClr val="263946"/>
          </a:solidFill>
        </p:grpSpPr>
        <p:sp>
          <p:nvSpPr>
            <p:cNvPr id="45" name="Freeform 21"/>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2501 w 2506"/>
                <a:gd name="T37" fmla="*/ 267 h 1970"/>
                <a:gd name="T38" fmla="*/ 2501 w 2506"/>
                <a:gd name="T39" fmla="*/ 267 h 1970"/>
                <a:gd name="T40" fmla="*/ 1849 w 2506"/>
                <a:gd name="T41" fmla="*/ 0 h 1970"/>
                <a:gd name="T42" fmla="*/ 1823 w 2506"/>
                <a:gd name="T43" fmla="*/ 0 h 1970"/>
                <a:gd name="T44" fmla="*/ 1253 w 2506"/>
                <a:gd name="T45" fmla="*/ 184 h 1970"/>
                <a:gd name="T46" fmla="*/ 683 w 2506"/>
                <a:gd name="T47" fmla="*/ 0 h 1970"/>
                <a:gd name="T48" fmla="*/ 657 w 2506"/>
                <a:gd name="T49" fmla="*/ 0 h 1970"/>
                <a:gd name="T50" fmla="*/ 5 w 2506"/>
                <a:gd name="T51" fmla="*/ 267 h 1970"/>
                <a:gd name="T52" fmla="*/ 0 w 2506"/>
                <a:gd name="T53" fmla="*/ 279 h 1970"/>
                <a:gd name="T54" fmla="*/ 0 w 2506"/>
                <a:gd name="T55" fmla="*/ 1970 h 1970"/>
                <a:gd name="T56" fmla="*/ 107 w 2506"/>
                <a:gd name="T57" fmla="*/ 1889 h 1970"/>
                <a:gd name="T58" fmla="*/ 682 w 2506"/>
                <a:gd name="T59" fmla="*/ 1709 h 1970"/>
                <a:gd name="T60" fmla="*/ 1190 w 2506"/>
                <a:gd name="T61" fmla="*/ 1876 h 1970"/>
                <a:gd name="T62" fmla="*/ 1208 w 2506"/>
                <a:gd name="T63" fmla="*/ 1888 h 1970"/>
                <a:gd name="T64" fmla="*/ 1253 w 2506"/>
                <a:gd name="T65" fmla="*/ 1924 h 1970"/>
                <a:gd name="T66" fmla="*/ 1298 w 2506"/>
                <a:gd name="T67" fmla="*/ 1888 h 1970"/>
                <a:gd name="T68" fmla="*/ 1316 w 2506"/>
                <a:gd name="T69" fmla="*/ 1876 h 1970"/>
                <a:gd name="T70" fmla="*/ 1824 w 2506"/>
                <a:gd name="T71" fmla="*/ 1709 h 1970"/>
                <a:gd name="T72" fmla="*/ 2399 w 2506"/>
                <a:gd name="T73" fmla="*/ 1889 h 1970"/>
                <a:gd name="T74" fmla="*/ 2506 w 2506"/>
                <a:gd name="T75" fmla="*/ 1970 h 1970"/>
                <a:gd name="T76" fmla="*/ 2506 w 2506"/>
                <a:gd name="T77" fmla="*/ 279 h 1970"/>
                <a:gd name="T78" fmla="*/ 2501 w 2506"/>
                <a:gd name="T79" fmla="*/ 26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2501" y="267"/>
                  </a:moveTo>
                  <a:lnTo>
                    <a:pt x="2501" y="267"/>
                  </a:lnTo>
                  <a:cubicBezTo>
                    <a:pt x="2490" y="240"/>
                    <a:pt x="2379" y="9"/>
                    <a:pt x="1849" y="0"/>
                  </a:cubicBez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6" name="Freeform 22"/>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7" name="Freeform 23"/>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8" name="Freeform 24"/>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9" name="Freeform 25"/>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50" name="Freeform 26"/>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51" name="Freeform 27"/>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7" name="文本占位符 7"/>
          <p:cNvSpPr>
            <a:spLocks noGrp="1"/>
          </p:cNvSpPr>
          <p:nvPr>
            <p:ph type="body" sz="quarter" idx="10" hasCustomPrompt="1"/>
          </p:nvPr>
        </p:nvSpPr>
        <p:spPr>
          <a:xfrm>
            <a:off x="769918" y="260400"/>
            <a:ext cx="3321436" cy="529569"/>
          </a:xfrm>
          <a:prstGeom prst="rect">
            <a:avLst/>
          </a:prstGeom>
          <a:ln w="12700" cmpd="sng">
            <a:solidFill>
              <a:schemeClr val="bg1"/>
            </a:solidFill>
          </a:ln>
        </p:spPr>
        <p:txBody>
          <a:bodyPr vert="horz" anchor="ctr"/>
          <a:lstStyle>
            <a:lvl1pPr marL="0" indent="0" algn="l">
              <a:buNone/>
              <a:defRPr sz="2400" b="1">
                <a:solidFill>
                  <a:schemeClr val="bg1"/>
                </a:solidFill>
              </a:defRPr>
            </a:lvl1pPr>
          </a:lstStyle>
          <a:p>
            <a:pPr lvl="0"/>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grpSp>
        <p:nvGrpSpPr>
          <p:cNvPr id="8" name="组 7"/>
          <p:cNvGrpSpPr/>
          <p:nvPr userDrawn="1"/>
        </p:nvGrpSpPr>
        <p:grpSpPr>
          <a:xfrm rot="20632315">
            <a:off x="254584" y="176677"/>
            <a:ext cx="599401" cy="1054299"/>
            <a:chOff x="3087349" y="2393332"/>
            <a:chExt cx="759141" cy="1335268"/>
          </a:xfrm>
        </p:grpSpPr>
        <p:sp>
          <p:nvSpPr>
            <p:cNvPr id="9" name="椭圆 8"/>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 12"/>
          <p:cNvGrpSpPr/>
          <p:nvPr userDrawn="1"/>
        </p:nvGrpSpPr>
        <p:grpSpPr>
          <a:xfrm rot="13604478">
            <a:off x="3791653" y="312764"/>
            <a:ext cx="599401" cy="1054299"/>
            <a:chOff x="3087349" y="2393332"/>
            <a:chExt cx="759141" cy="1335268"/>
          </a:xfrm>
        </p:grpSpPr>
        <p:sp>
          <p:nvSpPr>
            <p:cNvPr id="14" name="椭圆 13"/>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标题幻灯片">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769918" y="260400"/>
            <a:ext cx="3321436" cy="529569"/>
          </a:xfrm>
          <a:prstGeom prst="rect">
            <a:avLst/>
          </a:prstGeom>
          <a:ln w="12700" cmpd="sng">
            <a:solidFill>
              <a:schemeClr val="bg1"/>
            </a:solidFill>
          </a:ln>
        </p:spPr>
        <p:txBody>
          <a:bodyPr vert="horz" anchor="ctr"/>
          <a:lstStyle>
            <a:lvl1pPr marL="0" indent="0" algn="l">
              <a:buNone/>
              <a:defRPr sz="2400" b="1">
                <a:solidFill>
                  <a:schemeClr val="bg1"/>
                </a:solidFill>
              </a:defRPr>
            </a:lvl1pPr>
          </a:lstStyle>
          <a:p>
            <a:pPr lvl="0"/>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r>
              <a:rPr kumimoji="1" lang="zh-CN" altLang="en-US" dirty="0"/>
              <a:t> </a:t>
            </a:r>
            <a:r>
              <a:rPr kumimoji="1" lang="en-US" altLang="zh-CN" dirty="0"/>
              <a:t>HERE</a:t>
            </a:r>
            <a:endParaRPr kumimoji="1" lang="zh-CN" altLang="en-US" dirty="0"/>
          </a:p>
        </p:txBody>
      </p:sp>
      <p:grpSp>
        <p:nvGrpSpPr>
          <p:cNvPr id="8" name="组 7"/>
          <p:cNvGrpSpPr/>
          <p:nvPr userDrawn="1"/>
        </p:nvGrpSpPr>
        <p:grpSpPr>
          <a:xfrm rot="20632315">
            <a:off x="254584" y="176677"/>
            <a:ext cx="599401" cy="1054299"/>
            <a:chOff x="3087349" y="2393332"/>
            <a:chExt cx="759141" cy="1335268"/>
          </a:xfrm>
        </p:grpSpPr>
        <p:sp>
          <p:nvSpPr>
            <p:cNvPr id="9" name="椭圆 8"/>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 12"/>
          <p:cNvGrpSpPr/>
          <p:nvPr userDrawn="1"/>
        </p:nvGrpSpPr>
        <p:grpSpPr>
          <a:xfrm rot="13604478">
            <a:off x="3791653" y="312764"/>
            <a:ext cx="599401" cy="1054299"/>
            <a:chOff x="3087349" y="2393332"/>
            <a:chExt cx="759141" cy="1335268"/>
          </a:xfrm>
        </p:grpSpPr>
        <p:sp>
          <p:nvSpPr>
            <p:cNvPr id="14" name="椭圆 13"/>
            <p:cNvSpPr/>
            <p:nvPr/>
          </p:nvSpPr>
          <p:spPr>
            <a:xfrm>
              <a:off x="3626494" y="2759746"/>
              <a:ext cx="219996" cy="2199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p:cNvSpPr/>
            <p:nvPr/>
          </p:nvSpPr>
          <p:spPr>
            <a:xfrm>
              <a:off x="3328363" y="2393332"/>
              <a:ext cx="323047" cy="32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p:cNvSpPr/>
            <p:nvPr/>
          </p:nvSpPr>
          <p:spPr>
            <a:xfrm>
              <a:off x="3543238" y="3564449"/>
              <a:ext cx="164151" cy="164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标题幻灯片">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文本占位符 7"/>
          <p:cNvSpPr>
            <a:spLocks noGrp="1"/>
          </p:cNvSpPr>
          <p:nvPr>
            <p:ph type="body" sz="quarter" idx="13" hasCustomPrompt="1"/>
          </p:nvPr>
        </p:nvSpPr>
        <p:spPr>
          <a:xfrm>
            <a:off x="11386592" y="171547"/>
            <a:ext cx="805408" cy="616255"/>
          </a:xfrm>
          <a:prstGeom prst="rect">
            <a:avLst/>
          </a:prstGeom>
          <a:solidFill>
            <a:schemeClr val="tx1"/>
          </a:solidFill>
        </p:spPr>
        <p:txBody>
          <a:bodyPr vert="horz" anchor="ctr"/>
          <a:lstStyle>
            <a:lvl1pPr marL="0" indent="0" algn="ctr">
              <a:buNone/>
              <a:defRPr sz="2400" b="1">
                <a:solidFill>
                  <a:srgbClr val="FFFFFF"/>
                </a:solidFill>
              </a:defRPr>
            </a:lvl1pPr>
          </a:lstStyle>
          <a:p>
            <a:pPr lvl="0"/>
            <a:r>
              <a:rPr kumimoji="1" lang="en-US" altLang="zh-CN" dirty="0"/>
              <a:t>01</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vl1pPr>
          </a:lstStyle>
          <a:p>
            <a:r>
              <a:rPr kumimoji="1" lang="en-US" altLang="zh-CN" sz="1600" b="1" dirty="0"/>
              <a:t>LOGO&amp;PIC</a:t>
            </a:r>
            <a:r>
              <a:rPr kumimoji="1" lang="zh-CN" altLang="en-US" sz="1600" b="1" dirty="0"/>
              <a:t> </a:t>
            </a:r>
            <a:r>
              <a:rPr kumimoji="1" lang="en-US" altLang="zh-CN" sz="1600" b="1" dirty="0"/>
              <a:t>HERE</a:t>
            </a:r>
            <a:endParaRPr kumimoji="1"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5" name="文本框 4"/>
          <p:cNvSpPr txBox="1"/>
          <p:nvPr userDrawn="1"/>
        </p:nvSpPr>
        <p:spPr>
          <a:xfrm>
            <a:off x="4422305" y="4007796"/>
            <a:ext cx="3347390" cy="297454"/>
          </a:xfrm>
          <a:prstGeom prst="rect">
            <a:avLst/>
          </a:prstGeom>
          <a:noFill/>
        </p:spPr>
        <p:txBody>
          <a:bodyPr wrap="none" rtlCol="0">
            <a:spAutoFit/>
          </a:bodyPr>
          <a:lstStyle/>
          <a:p>
            <a:pPr algn="ctr" defTabSz="457200"/>
            <a:r>
              <a:rPr kumimoji="1" lang="zh-CN" altLang="en-US" sz="1335" dirty="0">
                <a:solidFill>
                  <a:srgbClr val="000000"/>
                </a:solidFill>
                <a:latin typeface="Century Gothic"/>
                <a:ea typeface="微软雅黑" panose="020B0503020204020204" pitchFamily="34" charset="-122"/>
              </a:rPr>
              <a:t>点击</a:t>
            </a:r>
            <a:r>
              <a:rPr kumimoji="1" lang="en-US" altLang="zh-CN" sz="1335" dirty="0">
                <a:solidFill>
                  <a:srgbClr val="000000"/>
                </a:solidFill>
                <a:latin typeface="Century Gothic"/>
                <a:ea typeface="微软雅黑" panose="020B0503020204020204" pitchFamily="34" charset="-122"/>
              </a:rPr>
              <a:t>Logo</a:t>
            </a:r>
            <a:r>
              <a:rPr kumimoji="1" lang="zh-CN" altLang="en-US" sz="1335" dirty="0">
                <a:solidFill>
                  <a:srgbClr val="000000"/>
                </a:solidFill>
                <a:latin typeface="Century Gothic"/>
                <a:ea typeface="微软雅黑" panose="020B0503020204020204" pitchFamily="34" charset="-122"/>
              </a:rPr>
              <a:t>获取更多优质模板（放映模式）</a:t>
            </a:r>
          </a:p>
        </p:txBody>
      </p:sp>
      <p:pic>
        <p:nvPicPr>
          <p:cNvPr id="6" name="图片 5">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9892" y="3218163"/>
            <a:ext cx="4112216" cy="3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2020/10/29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nvSpPr>
        <p:spPr>
          <a:xfrm>
            <a:off x="4101566" y="1457644"/>
            <a:ext cx="4041471" cy="892552"/>
          </a:xfrm>
          <a:prstGeom prst="rect">
            <a:avLst/>
          </a:prstGeom>
          <a:noFill/>
          <a:ln>
            <a:noFill/>
          </a:ln>
        </p:spPr>
        <p:txBody>
          <a:bodyPr wrap="square" rtlCol="0">
            <a:spAutoFit/>
          </a:bodyPr>
          <a:lstStyle/>
          <a:p>
            <a:pPr algn="ctr"/>
            <a:endParaRPr kumimoji="1" lang="en-US" altLang="zh-CN" sz="5200" b="1" dirty="0">
              <a:solidFill>
                <a:schemeClr val="bg1"/>
              </a:solidFill>
            </a:endParaRPr>
          </a:p>
        </p:txBody>
      </p:sp>
      <p:grpSp>
        <p:nvGrpSpPr>
          <p:cNvPr id="119" name="组 118"/>
          <p:cNvGrpSpPr/>
          <p:nvPr/>
        </p:nvGrpSpPr>
        <p:grpSpPr>
          <a:xfrm>
            <a:off x="7419372" y="-221648"/>
            <a:ext cx="5828741" cy="5077125"/>
            <a:chOff x="8211887" y="-221648"/>
            <a:chExt cx="5036226" cy="4386805"/>
          </a:xfrm>
        </p:grpSpPr>
        <p:sp>
          <p:nvSpPr>
            <p:cNvPr id="2"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7" name="直线连接符 16"/>
            <p:cNvCxnSpPr>
              <a:stCxn id="2" idx="5"/>
              <a:endCxn id="7"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a:stCxn id="4" idx="7"/>
              <a:endCxn id="7"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a:stCxn id="9" idx="7"/>
              <a:endCxn id="7"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a:stCxn id="3" idx="7"/>
              <a:endCxn id="4"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43"/>
            <p:cNvCxnSpPr>
              <a:stCxn id="5" idx="7"/>
              <a:endCxn id="2"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a:stCxn id="8" idx="0"/>
              <a:endCxn id="2"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直线连接符 50"/>
            <p:cNvCxnSpPr>
              <a:stCxn id="7" idx="2"/>
              <a:endCxn id="8"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直线连接符 54"/>
            <p:cNvCxnSpPr>
              <a:stCxn id="8" idx="4"/>
              <a:endCxn id="4"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直线连接符 57"/>
            <p:cNvCxnSpPr>
              <a:stCxn id="4" idx="5"/>
              <a:endCxn id="9"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a:stCxn id="5" idx="7"/>
              <a:endCxn id="8"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a:stCxn id="5" idx="4"/>
              <a:endCxn id="3"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1" name="直线连接符 70"/>
            <p:cNvCxnSpPr>
              <a:stCxn id="5" idx="5"/>
              <a:endCxn id="10"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75"/>
            <p:cNvCxnSpPr>
              <a:stCxn id="10" idx="7"/>
              <a:endCxn id="8"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直线连接符 78"/>
            <p:cNvCxnSpPr>
              <a:stCxn id="10" idx="6"/>
              <a:endCxn id="4"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直线连接符 84"/>
            <p:cNvCxnSpPr>
              <a:stCxn id="3" idx="0"/>
              <a:endCxn id="10"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直线连接符 91"/>
            <p:cNvCxnSpPr>
              <a:stCxn id="3" idx="6"/>
              <a:endCxn id="9"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7"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4" name="组 13"/>
          <p:cNvGrpSpPr/>
          <p:nvPr/>
        </p:nvGrpSpPr>
        <p:grpSpPr>
          <a:xfrm>
            <a:off x="-1897854" y="3860312"/>
            <a:ext cx="5094099" cy="4344867"/>
            <a:chOff x="-1897854" y="3860312"/>
            <a:chExt cx="5094099" cy="4344867"/>
          </a:xfrm>
        </p:grpSpPr>
        <p:sp>
          <p:nvSpPr>
            <p:cNvPr id="75"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2"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89"/>
            <p:cNvCxnSpPr>
              <a:stCxn id="75" idx="5"/>
              <a:endCxn id="82"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直线连接符 90"/>
            <p:cNvCxnSpPr>
              <a:stCxn id="78" idx="7"/>
              <a:endCxn id="82"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直线连接符 92"/>
            <p:cNvCxnSpPr>
              <a:stCxn id="84" idx="7"/>
              <a:endCxn id="82"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直线连接符 93"/>
            <p:cNvCxnSpPr>
              <a:stCxn id="77" idx="7"/>
              <a:endCxn id="78"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直线连接符 94"/>
            <p:cNvCxnSpPr>
              <a:stCxn id="80" idx="7"/>
              <a:endCxn id="75"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直线连接符 98"/>
            <p:cNvCxnSpPr>
              <a:stCxn id="83" idx="0"/>
              <a:endCxn id="75"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a:stCxn id="82" idx="2"/>
              <a:endCxn id="83"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直线连接符 100"/>
            <p:cNvCxnSpPr>
              <a:stCxn id="83" idx="4"/>
              <a:endCxn id="78"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直线连接符 101"/>
            <p:cNvCxnSpPr>
              <a:stCxn id="78" idx="5"/>
              <a:endCxn id="84"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直线连接符 102"/>
            <p:cNvCxnSpPr>
              <a:stCxn id="80" idx="7"/>
              <a:endCxn id="83"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直线连接符 103"/>
            <p:cNvCxnSpPr>
              <a:stCxn id="80" idx="4"/>
              <a:endCxn id="77"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6" name="直线连接符 105"/>
            <p:cNvCxnSpPr>
              <a:stCxn id="80" idx="5"/>
              <a:endCxn id="86"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直线连接符 106"/>
            <p:cNvCxnSpPr>
              <a:stCxn id="86" idx="7"/>
              <a:endCxn id="83"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直线连接符 107"/>
            <p:cNvCxnSpPr>
              <a:stCxn id="86" idx="6"/>
              <a:endCxn id="78"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直线连接符 108"/>
            <p:cNvCxnSpPr>
              <a:stCxn id="77" idx="0"/>
              <a:endCxn id="86"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直线连接符 109"/>
            <p:cNvCxnSpPr>
              <a:stCxn id="77" idx="6"/>
              <a:endCxn id="84"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2"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4"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p:nvGrpSpPr>
        <p:grpSpPr>
          <a:xfrm>
            <a:off x="3087349" y="2414413"/>
            <a:ext cx="1024513" cy="1398348"/>
            <a:chOff x="3087349" y="2414413"/>
            <a:chExt cx="1024513" cy="1398348"/>
          </a:xfrm>
        </p:grpSpPr>
        <p:sp>
          <p:nvSpPr>
            <p:cNvPr id="120" name="椭圆 119"/>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3" name="椭圆 122"/>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4" name="椭圆 123"/>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5" name="椭圆 124"/>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6" name="组 15"/>
          <p:cNvGrpSpPr/>
          <p:nvPr/>
        </p:nvGrpSpPr>
        <p:grpSpPr>
          <a:xfrm>
            <a:off x="7306290" y="4556172"/>
            <a:ext cx="1587497" cy="1201908"/>
            <a:chOff x="7306290" y="4556172"/>
            <a:chExt cx="1587497" cy="1201908"/>
          </a:xfrm>
        </p:grpSpPr>
        <p:sp>
          <p:nvSpPr>
            <p:cNvPr id="126" name="椭圆 125"/>
            <p:cNvSpPr/>
            <p:nvPr/>
          </p:nvSpPr>
          <p:spPr>
            <a:xfrm>
              <a:off x="7306290" y="5384416"/>
              <a:ext cx="373664" cy="373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椭圆 126"/>
            <p:cNvSpPr/>
            <p:nvPr/>
          </p:nvSpPr>
          <p:spPr>
            <a:xfrm>
              <a:off x="8478566" y="4826138"/>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8" name="椭圆 127"/>
            <p:cNvSpPr/>
            <p:nvPr/>
          </p:nvSpPr>
          <p:spPr>
            <a:xfrm>
              <a:off x="8742934" y="5142940"/>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9" name="椭圆 128"/>
            <p:cNvSpPr/>
            <p:nvPr/>
          </p:nvSpPr>
          <p:spPr>
            <a:xfrm>
              <a:off x="7705441" y="4556172"/>
              <a:ext cx="351970" cy="351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0" name="文本框 129"/>
          <p:cNvSpPr txBox="1"/>
          <p:nvPr/>
        </p:nvSpPr>
        <p:spPr>
          <a:xfrm>
            <a:off x="4375372" y="4604722"/>
            <a:ext cx="3430451" cy="830997"/>
          </a:xfrm>
          <a:prstGeom prst="rect">
            <a:avLst/>
          </a:prstGeom>
          <a:noFill/>
        </p:spPr>
        <p:txBody>
          <a:bodyPr wrap="square" rtlCol="0">
            <a:spAutoFit/>
          </a:bodyPr>
          <a:lstStyle/>
          <a:p>
            <a:pPr algn="ctr"/>
            <a:r>
              <a:rPr kumimoji="1" lang="zh-CN" altLang="en-US" sz="2400" dirty="0">
                <a:solidFill>
                  <a:schemeClr val="bg1"/>
                </a:solidFill>
              </a:rPr>
              <a:t>无碳小车</a:t>
            </a:r>
            <a:r>
              <a:rPr kumimoji="1" lang="en-US" altLang="zh-CN" sz="2400" dirty="0">
                <a:solidFill>
                  <a:schemeClr val="bg1"/>
                </a:solidFill>
              </a:rPr>
              <a:t>1</a:t>
            </a:r>
            <a:r>
              <a:rPr kumimoji="1" lang="zh-CN" altLang="en-US" sz="2400" dirty="0">
                <a:solidFill>
                  <a:schemeClr val="bg1"/>
                </a:solidFill>
              </a:rPr>
              <a:t>组</a:t>
            </a:r>
            <a:endParaRPr kumimoji="1" lang="en-US" altLang="zh-CN" sz="2400" dirty="0">
              <a:solidFill>
                <a:schemeClr val="bg1"/>
              </a:solidFill>
            </a:endParaRPr>
          </a:p>
          <a:p>
            <a:pPr algn="ctr"/>
            <a:r>
              <a:rPr kumimoji="1" lang="zh-CN" altLang="en-US" sz="2400" dirty="0">
                <a:solidFill>
                  <a:schemeClr val="bg1"/>
                </a:solidFill>
              </a:rPr>
              <a:t>罗皓麒</a:t>
            </a:r>
          </a:p>
        </p:txBody>
      </p:sp>
      <p:sp>
        <p:nvSpPr>
          <p:cNvPr id="131" name="文本框 130"/>
          <p:cNvSpPr txBox="1"/>
          <p:nvPr/>
        </p:nvSpPr>
        <p:spPr>
          <a:xfrm>
            <a:off x="2163760" y="1542896"/>
            <a:ext cx="7844781" cy="2308324"/>
          </a:xfrm>
          <a:prstGeom prst="rect">
            <a:avLst/>
          </a:prstGeom>
          <a:noFill/>
          <a:ln>
            <a:noFill/>
          </a:ln>
        </p:spPr>
        <p:txBody>
          <a:bodyPr wrap="square" rtlCol="0">
            <a:spAutoFit/>
          </a:bodyPr>
          <a:lstStyle/>
          <a:p>
            <a:pPr algn="ctr"/>
            <a:r>
              <a:rPr kumimoji="1" lang="en-US" altLang="zh-CN"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3D</a:t>
            </a:r>
            <a:r>
              <a:rPr kumimoji="1" lang="zh-CN" altLang="en-US"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打印工艺</a:t>
            </a:r>
            <a:endParaRPr kumimoji="1" lang="en-US" altLang="zh-CN"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kumimoji="1" lang="zh-CN" altLang="en-US"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及结构工艺性</a:t>
            </a: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文本框 86"/>
          <p:cNvSpPr txBox="1"/>
          <p:nvPr/>
        </p:nvSpPr>
        <p:spPr>
          <a:xfrm>
            <a:off x="747693" y="1796516"/>
            <a:ext cx="5348307" cy="37553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200"/>
              </a:lnSpc>
              <a:spcBef>
                <a:spcPts val="0"/>
              </a:spcBef>
              <a:spcAft>
                <a:spcPts val="0"/>
              </a:spcAft>
            </a:pPr>
            <a:r>
              <a:rPr lang="en-US" altLang="zh-CN" sz="2400" dirty="0">
                <a:solidFill>
                  <a:schemeClr val="bg1"/>
                </a:solidFill>
                <a:ea typeface="Microsoft YaHei" panose="020B0503020204020204" pitchFamily="34" charset="-122"/>
              </a:rPr>
              <a:t>--</a:t>
            </a:r>
            <a:r>
              <a:rPr lang="zh-CN" altLang="zh-CN" sz="2400" dirty="0">
                <a:solidFill>
                  <a:schemeClr val="bg1"/>
                </a:solidFill>
                <a:effectLst/>
                <a:ea typeface="Microsoft YaHei" panose="020B0503020204020204" pitchFamily="34" charset="-122"/>
              </a:rPr>
              <a:t>加热片附着有孔纤维板形式</a:t>
            </a:r>
            <a:endParaRPr lang="en-US" altLang="zh-CN" sz="2400" dirty="0">
              <a:solidFill>
                <a:schemeClr val="bg1"/>
              </a:solidFill>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常用材料：</a:t>
            </a:r>
            <a:r>
              <a:rPr lang="zh-CN" altLang="zh-CN" sz="2400" dirty="0">
                <a:solidFill>
                  <a:schemeClr val="bg1"/>
                </a:solidFill>
                <a:effectLst/>
                <a:ea typeface="Microsoft YaHei" panose="020B0503020204020204" pitchFamily="34" charset="-122"/>
              </a:rPr>
              <a:t>薄铝板</a:t>
            </a:r>
            <a:endParaRPr lang="en-US" altLang="zh-CN" sz="2400" dirty="0">
              <a:solidFill>
                <a:schemeClr val="bg1"/>
              </a:solidFill>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优点：</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①</a:t>
            </a:r>
            <a:r>
              <a:rPr lang="zh-CN" altLang="zh-CN" sz="2400" dirty="0">
                <a:solidFill>
                  <a:schemeClr val="bg1"/>
                </a:solidFill>
                <a:effectLst/>
                <a:ea typeface="Microsoft YaHei" panose="020B0503020204020204" pitchFamily="34" charset="-122"/>
              </a:rPr>
              <a:t>传热效果好</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②</a:t>
            </a:r>
            <a:r>
              <a:rPr lang="zh-CN" altLang="zh-CN" sz="2400" dirty="0">
                <a:solidFill>
                  <a:schemeClr val="bg1"/>
                </a:solidFill>
                <a:effectLst/>
                <a:ea typeface="Microsoft YaHei" panose="020B0503020204020204" pitchFamily="34" charset="-122"/>
              </a:rPr>
              <a:t>底部附着牢固，可消除一部分翘曲</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a typeface="Microsoft YaHei" panose="020B0503020204020204" pitchFamily="34" charset="-122"/>
              </a:rPr>
              <a:t>缺点：</a:t>
            </a:r>
            <a:endParaRPr lang="en-US" altLang="zh-CN" sz="2400" dirty="0">
              <a:solidFill>
                <a:schemeClr val="bg1"/>
              </a:solidFill>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①</a:t>
            </a:r>
            <a:r>
              <a:rPr lang="zh-CN" altLang="zh-CN" sz="2400" dirty="0">
                <a:solidFill>
                  <a:schemeClr val="bg1"/>
                </a:solidFill>
                <a:effectLst/>
                <a:ea typeface="Microsoft YaHei" panose="020B0503020204020204" pitchFamily="34" charset="-122"/>
              </a:rPr>
              <a:t>脱离工作平台困难</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②</a:t>
            </a:r>
            <a:r>
              <a:rPr lang="zh-CN" altLang="zh-CN" sz="2400" dirty="0">
                <a:solidFill>
                  <a:schemeClr val="bg1"/>
                </a:solidFill>
                <a:effectLst/>
                <a:ea typeface="Microsoft YaHei" panose="020B0503020204020204" pitchFamily="34" charset="-122"/>
              </a:rPr>
              <a:t>加热不均匀</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③</a:t>
            </a:r>
            <a:r>
              <a:rPr lang="zh-CN" altLang="zh-CN" sz="2400" dirty="0">
                <a:solidFill>
                  <a:schemeClr val="bg1"/>
                </a:solidFill>
                <a:effectLst/>
                <a:ea typeface="Microsoft YaHei" panose="020B0503020204020204" pitchFamily="34" charset="-122"/>
              </a:rPr>
              <a:t>纤维板上小孔会出现堵住的情况，</a:t>
            </a:r>
          </a:p>
        </p:txBody>
      </p:sp>
      <p:grpSp>
        <p:nvGrpSpPr>
          <p:cNvPr id="4" name="组 3">
            <a:extLst>
              <a:ext uri="{FF2B5EF4-FFF2-40B4-BE49-F238E27FC236}">
                <a16:creationId xmlns:a16="http://schemas.microsoft.com/office/drawing/2014/main" id="{C8E9711C-44C8-4F2E-80FB-2849C9F83464}"/>
              </a:ext>
            </a:extLst>
          </p:cNvPr>
          <p:cNvGrpSpPr/>
          <p:nvPr/>
        </p:nvGrpSpPr>
        <p:grpSpPr>
          <a:xfrm>
            <a:off x="337279" y="378027"/>
            <a:ext cx="4114800" cy="1206500"/>
            <a:chOff x="558800" y="1663700"/>
            <a:chExt cx="4292600" cy="1206500"/>
          </a:xfrm>
        </p:grpSpPr>
        <p:sp>
          <p:nvSpPr>
            <p:cNvPr id="5" name="圆角矩形 2">
              <a:extLst>
                <a:ext uri="{FF2B5EF4-FFF2-40B4-BE49-F238E27FC236}">
                  <a16:creationId xmlns:a16="http://schemas.microsoft.com/office/drawing/2014/main" id="{6E5742A7-A7C5-4AA8-86C1-68208E92DC08}"/>
                </a:ext>
              </a:extLst>
            </p:cNvPr>
            <p:cNvSpPr/>
            <p:nvPr/>
          </p:nvSpPr>
          <p:spPr>
            <a:xfrm>
              <a:off x="558800" y="1663700"/>
              <a:ext cx="4292600" cy="1206500"/>
            </a:xfrm>
            <a:prstGeom prst="roundRect">
              <a:avLst>
                <a:gd name="adj" fmla="val 145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E5AF7205-44F3-40EE-B48C-887170E3EC62}"/>
                </a:ext>
              </a:extLst>
            </p:cNvPr>
            <p:cNvSpPr txBox="1"/>
            <p:nvPr/>
          </p:nvSpPr>
          <p:spPr>
            <a:xfrm>
              <a:off x="1865162" y="1931889"/>
              <a:ext cx="2777915" cy="6701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工作平台方面</a:t>
              </a:r>
            </a:p>
          </p:txBody>
        </p:sp>
        <p:sp>
          <p:nvSpPr>
            <p:cNvPr id="7" name="矩形 6">
              <a:extLst>
                <a:ext uri="{FF2B5EF4-FFF2-40B4-BE49-F238E27FC236}">
                  <a16:creationId xmlns:a16="http://schemas.microsoft.com/office/drawing/2014/main" id="{593EF0C3-FE95-4D26-9768-3E0732D1EB09}"/>
                </a:ext>
              </a:extLst>
            </p:cNvPr>
            <p:cNvSpPr/>
            <p:nvPr/>
          </p:nvSpPr>
          <p:spPr>
            <a:xfrm>
              <a:off x="657559" y="1759118"/>
              <a:ext cx="1262789"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01</a:t>
              </a:r>
            </a:p>
          </p:txBody>
        </p:sp>
      </p:grpSp>
      <p:pic>
        <p:nvPicPr>
          <p:cNvPr id="8" name="图片 7">
            <a:extLst>
              <a:ext uri="{FF2B5EF4-FFF2-40B4-BE49-F238E27FC236}">
                <a16:creationId xmlns:a16="http://schemas.microsoft.com/office/drawing/2014/main" id="{19D61040-F828-4D40-98D2-2EE9D1C9391F}"/>
              </a:ext>
            </a:extLst>
          </p:cNvPr>
          <p:cNvPicPr>
            <a:picLocks noChangeAspect="1"/>
          </p:cNvPicPr>
          <p:nvPr/>
        </p:nvPicPr>
        <p:blipFill>
          <a:blip r:embed="rId2"/>
          <a:stretch>
            <a:fillRect/>
          </a:stretch>
        </p:blipFill>
        <p:spPr>
          <a:xfrm>
            <a:off x="5943600" y="542143"/>
            <a:ext cx="5911121" cy="59111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文本框 86"/>
          <p:cNvSpPr txBox="1"/>
          <p:nvPr/>
        </p:nvSpPr>
        <p:spPr>
          <a:xfrm>
            <a:off x="747693" y="1796516"/>
            <a:ext cx="5348307" cy="37553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200"/>
              </a:lnSpc>
              <a:spcBef>
                <a:spcPts val="0"/>
              </a:spcBef>
              <a:spcAft>
                <a:spcPts val="0"/>
              </a:spcAft>
            </a:pPr>
            <a:r>
              <a:rPr lang="en-US" altLang="zh-CN" sz="2400" dirty="0">
                <a:solidFill>
                  <a:schemeClr val="bg1"/>
                </a:solidFill>
                <a:ea typeface="Microsoft YaHei" panose="020B0503020204020204" pitchFamily="34" charset="-122"/>
              </a:rPr>
              <a:t>--</a:t>
            </a:r>
            <a:r>
              <a:rPr lang="zh-CN" altLang="en-US" sz="2400" dirty="0">
                <a:solidFill>
                  <a:schemeClr val="bg1"/>
                </a:solidFill>
                <a:effectLst/>
                <a:ea typeface="Microsoft YaHei" panose="020B0503020204020204" pitchFamily="34" charset="-122"/>
              </a:rPr>
              <a:t>加热纤维板热床附着工作平台</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常用材料：玻璃、</a:t>
            </a:r>
            <a:r>
              <a:rPr lang="en-US" altLang="zh-CN" sz="2400" dirty="0" err="1">
                <a:solidFill>
                  <a:schemeClr val="bg1"/>
                </a:solidFill>
                <a:effectLst/>
                <a:ea typeface="Microsoft YaHei" panose="020B0503020204020204" pitchFamily="34" charset="-122"/>
              </a:rPr>
              <a:t>pvc</a:t>
            </a:r>
            <a:r>
              <a:rPr lang="zh-CN" altLang="en-US" sz="2400" dirty="0">
                <a:solidFill>
                  <a:schemeClr val="bg1"/>
                </a:solidFill>
                <a:ea typeface="Microsoft YaHei" panose="020B0503020204020204" pitchFamily="34" charset="-122"/>
              </a:rPr>
              <a:t>贴膜、晶格玻璃</a:t>
            </a:r>
            <a:endParaRPr lang="en-US" altLang="zh-CN" sz="2400" dirty="0">
              <a:solidFill>
                <a:schemeClr val="bg1"/>
              </a:solidFill>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优点：</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①成型精度高</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②</a:t>
            </a:r>
            <a:r>
              <a:rPr lang="zh-CN" altLang="zh-CN" sz="2400" dirty="0">
                <a:solidFill>
                  <a:schemeClr val="bg1"/>
                </a:solidFill>
                <a:effectLst/>
                <a:ea typeface="Microsoft YaHei" panose="020B0503020204020204" pitchFamily="34" charset="-122"/>
              </a:rPr>
              <a:t>底部附着牢固，可消除一部分翘曲</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a typeface="Microsoft YaHei" panose="020B0503020204020204" pitchFamily="34" charset="-122"/>
              </a:rPr>
              <a:t>缺点：</a:t>
            </a:r>
            <a:endParaRPr lang="en-US" altLang="zh-CN" sz="2400" dirty="0">
              <a:solidFill>
                <a:schemeClr val="bg1"/>
              </a:solidFill>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①光滑不利于第一层附着</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②脱模困难</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③不易清洁</a:t>
            </a:r>
            <a:endParaRPr lang="en-US" altLang="zh-CN" sz="2400" dirty="0">
              <a:solidFill>
                <a:schemeClr val="bg1"/>
              </a:solidFill>
              <a:ea typeface="Microsoft YaHei" panose="020B0503020204020204" pitchFamily="34" charset="-122"/>
            </a:endParaRPr>
          </a:p>
        </p:txBody>
      </p:sp>
      <p:grpSp>
        <p:nvGrpSpPr>
          <p:cNvPr id="4" name="组 3">
            <a:extLst>
              <a:ext uri="{FF2B5EF4-FFF2-40B4-BE49-F238E27FC236}">
                <a16:creationId xmlns:a16="http://schemas.microsoft.com/office/drawing/2014/main" id="{C8E9711C-44C8-4F2E-80FB-2849C9F83464}"/>
              </a:ext>
            </a:extLst>
          </p:cNvPr>
          <p:cNvGrpSpPr/>
          <p:nvPr/>
        </p:nvGrpSpPr>
        <p:grpSpPr>
          <a:xfrm>
            <a:off x="337279" y="378027"/>
            <a:ext cx="4114800" cy="1206500"/>
            <a:chOff x="558800" y="1663700"/>
            <a:chExt cx="4292600" cy="1206500"/>
          </a:xfrm>
        </p:grpSpPr>
        <p:sp>
          <p:nvSpPr>
            <p:cNvPr id="5" name="圆角矩形 2">
              <a:extLst>
                <a:ext uri="{FF2B5EF4-FFF2-40B4-BE49-F238E27FC236}">
                  <a16:creationId xmlns:a16="http://schemas.microsoft.com/office/drawing/2014/main" id="{6E5742A7-A7C5-4AA8-86C1-68208E92DC08}"/>
                </a:ext>
              </a:extLst>
            </p:cNvPr>
            <p:cNvSpPr/>
            <p:nvPr/>
          </p:nvSpPr>
          <p:spPr>
            <a:xfrm>
              <a:off x="558800" y="1663700"/>
              <a:ext cx="4292600" cy="1206500"/>
            </a:xfrm>
            <a:prstGeom prst="roundRect">
              <a:avLst>
                <a:gd name="adj" fmla="val 145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E5AF7205-44F3-40EE-B48C-887170E3EC62}"/>
                </a:ext>
              </a:extLst>
            </p:cNvPr>
            <p:cNvSpPr txBox="1"/>
            <p:nvPr/>
          </p:nvSpPr>
          <p:spPr>
            <a:xfrm>
              <a:off x="1865162" y="1931889"/>
              <a:ext cx="2777915" cy="6701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工作平台方面</a:t>
              </a:r>
            </a:p>
          </p:txBody>
        </p:sp>
        <p:sp>
          <p:nvSpPr>
            <p:cNvPr id="7" name="矩形 6">
              <a:extLst>
                <a:ext uri="{FF2B5EF4-FFF2-40B4-BE49-F238E27FC236}">
                  <a16:creationId xmlns:a16="http://schemas.microsoft.com/office/drawing/2014/main" id="{593EF0C3-FE95-4D26-9768-3E0732D1EB09}"/>
                </a:ext>
              </a:extLst>
            </p:cNvPr>
            <p:cNvSpPr/>
            <p:nvPr/>
          </p:nvSpPr>
          <p:spPr>
            <a:xfrm>
              <a:off x="657559" y="1759118"/>
              <a:ext cx="1262789"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01</a:t>
              </a:r>
            </a:p>
          </p:txBody>
        </p:sp>
      </p:grpSp>
      <p:pic>
        <p:nvPicPr>
          <p:cNvPr id="3" name="图片 2">
            <a:extLst>
              <a:ext uri="{FF2B5EF4-FFF2-40B4-BE49-F238E27FC236}">
                <a16:creationId xmlns:a16="http://schemas.microsoft.com/office/drawing/2014/main" id="{99ABF9AB-EE50-400E-94F0-1A1D4745688C}"/>
              </a:ext>
            </a:extLst>
          </p:cNvPr>
          <p:cNvPicPr>
            <a:picLocks noChangeAspect="1"/>
          </p:cNvPicPr>
          <p:nvPr/>
        </p:nvPicPr>
        <p:blipFill>
          <a:blip r:embed="rId2"/>
          <a:stretch>
            <a:fillRect/>
          </a:stretch>
        </p:blipFill>
        <p:spPr>
          <a:xfrm>
            <a:off x="6407770" y="934465"/>
            <a:ext cx="4989070" cy="4989070"/>
          </a:xfrm>
          <a:prstGeom prst="rect">
            <a:avLst/>
          </a:prstGeom>
        </p:spPr>
      </p:pic>
      <p:pic>
        <p:nvPicPr>
          <p:cNvPr id="12" name="图片 11">
            <a:extLst>
              <a:ext uri="{FF2B5EF4-FFF2-40B4-BE49-F238E27FC236}">
                <a16:creationId xmlns:a16="http://schemas.microsoft.com/office/drawing/2014/main" id="{EE528E03-B666-4779-BD2D-92BD4FA06B4E}"/>
              </a:ext>
            </a:extLst>
          </p:cNvPr>
          <p:cNvPicPr>
            <a:picLocks noChangeAspect="1"/>
          </p:cNvPicPr>
          <p:nvPr/>
        </p:nvPicPr>
        <p:blipFill>
          <a:blip r:embed="rId3"/>
          <a:stretch>
            <a:fillRect/>
          </a:stretch>
        </p:blipFill>
        <p:spPr>
          <a:xfrm>
            <a:off x="6086653" y="646216"/>
            <a:ext cx="6350000" cy="5562600"/>
          </a:xfrm>
          <a:prstGeom prst="rect">
            <a:avLst/>
          </a:prstGeom>
        </p:spPr>
      </p:pic>
    </p:spTree>
    <p:extLst>
      <p:ext uri="{BB962C8B-B14F-4D97-AF65-F5344CB8AC3E}">
        <p14:creationId xmlns:p14="http://schemas.microsoft.com/office/powerpoint/2010/main" val="418849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文本框 86"/>
          <p:cNvSpPr txBox="1"/>
          <p:nvPr/>
        </p:nvSpPr>
        <p:spPr>
          <a:xfrm>
            <a:off x="795160" y="2370592"/>
            <a:ext cx="5348307" cy="21138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200"/>
              </a:lnSpc>
              <a:spcBef>
                <a:spcPts val="0"/>
              </a:spcBef>
              <a:spcAft>
                <a:spcPts val="0"/>
              </a:spcAft>
            </a:pPr>
            <a:r>
              <a:rPr lang="en-US" altLang="zh-CN" sz="2400" dirty="0">
                <a:solidFill>
                  <a:schemeClr val="bg1"/>
                </a:solidFill>
                <a:ea typeface="Microsoft YaHei" panose="020B0503020204020204" pitchFamily="34" charset="-122"/>
              </a:rPr>
              <a:t>--</a:t>
            </a:r>
            <a:r>
              <a:rPr lang="zh-CN" altLang="en-US" sz="2400" dirty="0">
                <a:solidFill>
                  <a:schemeClr val="bg1"/>
                </a:solidFill>
                <a:effectLst/>
                <a:ea typeface="Microsoft YaHei" panose="020B0503020204020204" pitchFamily="34" charset="-122"/>
              </a:rPr>
              <a:t>铝基板贴膜形式的工作平台</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优点：</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①性能优异、可靠性高</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②温度控制更准确</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③使用清理方便</a:t>
            </a:r>
            <a:endParaRPr lang="en-US" altLang="zh-CN" sz="2400" dirty="0">
              <a:solidFill>
                <a:schemeClr val="bg1"/>
              </a:solidFill>
              <a:ea typeface="Microsoft YaHei" panose="020B0503020204020204" pitchFamily="34" charset="-122"/>
            </a:endParaRPr>
          </a:p>
        </p:txBody>
      </p:sp>
      <p:grpSp>
        <p:nvGrpSpPr>
          <p:cNvPr id="4" name="组 3">
            <a:extLst>
              <a:ext uri="{FF2B5EF4-FFF2-40B4-BE49-F238E27FC236}">
                <a16:creationId xmlns:a16="http://schemas.microsoft.com/office/drawing/2014/main" id="{C8E9711C-44C8-4F2E-80FB-2849C9F83464}"/>
              </a:ext>
            </a:extLst>
          </p:cNvPr>
          <p:cNvGrpSpPr/>
          <p:nvPr/>
        </p:nvGrpSpPr>
        <p:grpSpPr>
          <a:xfrm>
            <a:off x="337279" y="378027"/>
            <a:ext cx="4114800" cy="1206500"/>
            <a:chOff x="558800" y="1663700"/>
            <a:chExt cx="4292600" cy="1206500"/>
          </a:xfrm>
        </p:grpSpPr>
        <p:sp>
          <p:nvSpPr>
            <p:cNvPr id="5" name="圆角矩形 2">
              <a:extLst>
                <a:ext uri="{FF2B5EF4-FFF2-40B4-BE49-F238E27FC236}">
                  <a16:creationId xmlns:a16="http://schemas.microsoft.com/office/drawing/2014/main" id="{6E5742A7-A7C5-4AA8-86C1-68208E92DC08}"/>
                </a:ext>
              </a:extLst>
            </p:cNvPr>
            <p:cNvSpPr/>
            <p:nvPr/>
          </p:nvSpPr>
          <p:spPr>
            <a:xfrm>
              <a:off x="558800" y="1663700"/>
              <a:ext cx="4292600" cy="1206500"/>
            </a:xfrm>
            <a:prstGeom prst="roundRect">
              <a:avLst>
                <a:gd name="adj" fmla="val 145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E5AF7205-44F3-40EE-B48C-887170E3EC62}"/>
                </a:ext>
              </a:extLst>
            </p:cNvPr>
            <p:cNvSpPr txBox="1"/>
            <p:nvPr/>
          </p:nvSpPr>
          <p:spPr>
            <a:xfrm>
              <a:off x="1865162" y="1931889"/>
              <a:ext cx="2777915" cy="6701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工作平台方面</a:t>
              </a:r>
            </a:p>
          </p:txBody>
        </p:sp>
        <p:sp>
          <p:nvSpPr>
            <p:cNvPr id="7" name="矩形 6">
              <a:extLst>
                <a:ext uri="{FF2B5EF4-FFF2-40B4-BE49-F238E27FC236}">
                  <a16:creationId xmlns:a16="http://schemas.microsoft.com/office/drawing/2014/main" id="{593EF0C3-FE95-4D26-9768-3E0732D1EB09}"/>
                </a:ext>
              </a:extLst>
            </p:cNvPr>
            <p:cNvSpPr/>
            <p:nvPr/>
          </p:nvSpPr>
          <p:spPr>
            <a:xfrm>
              <a:off x="657559" y="1759118"/>
              <a:ext cx="1262789"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01</a:t>
              </a:r>
            </a:p>
          </p:txBody>
        </p:sp>
      </p:grpSp>
      <p:pic>
        <p:nvPicPr>
          <p:cNvPr id="8" name="图片 7">
            <a:extLst>
              <a:ext uri="{FF2B5EF4-FFF2-40B4-BE49-F238E27FC236}">
                <a16:creationId xmlns:a16="http://schemas.microsoft.com/office/drawing/2014/main" id="{436BA7D4-1AAC-42B1-8141-4737CEC56324}"/>
              </a:ext>
            </a:extLst>
          </p:cNvPr>
          <p:cNvPicPr>
            <a:picLocks noChangeAspect="1"/>
          </p:cNvPicPr>
          <p:nvPr/>
        </p:nvPicPr>
        <p:blipFill>
          <a:blip r:embed="rId2"/>
          <a:stretch>
            <a:fillRect/>
          </a:stretch>
        </p:blipFill>
        <p:spPr>
          <a:xfrm>
            <a:off x="5123898" y="1524000"/>
            <a:ext cx="7251700" cy="3810000"/>
          </a:xfrm>
          <a:prstGeom prst="rect">
            <a:avLst/>
          </a:prstGeom>
        </p:spPr>
      </p:pic>
    </p:spTree>
    <p:extLst>
      <p:ext uri="{BB962C8B-B14F-4D97-AF65-F5344CB8AC3E}">
        <p14:creationId xmlns:p14="http://schemas.microsoft.com/office/powerpoint/2010/main" val="384701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9F14943B-2B53-408F-9ACC-7701B46FA651}"/>
              </a:ext>
            </a:extLst>
          </p:cNvPr>
          <p:cNvGrpSpPr/>
          <p:nvPr/>
        </p:nvGrpSpPr>
        <p:grpSpPr>
          <a:xfrm>
            <a:off x="337279" y="379282"/>
            <a:ext cx="4114800" cy="1206500"/>
            <a:chOff x="558800" y="1664955"/>
            <a:chExt cx="4292600" cy="1206500"/>
          </a:xfrm>
          <a:solidFill>
            <a:schemeClr val="accent3"/>
          </a:solidFill>
        </p:grpSpPr>
        <p:sp>
          <p:nvSpPr>
            <p:cNvPr id="3" name="圆角矩形 2">
              <a:extLst>
                <a:ext uri="{FF2B5EF4-FFF2-40B4-BE49-F238E27FC236}">
                  <a16:creationId xmlns:a16="http://schemas.microsoft.com/office/drawing/2014/main" id="{18500ADB-2416-43EC-BA32-71ED4D0C5AFE}"/>
                </a:ext>
              </a:extLst>
            </p:cNvPr>
            <p:cNvSpPr/>
            <p:nvPr/>
          </p:nvSpPr>
          <p:spPr>
            <a:xfrm>
              <a:off x="558800" y="1664955"/>
              <a:ext cx="4292600" cy="1206500"/>
            </a:xfrm>
            <a:prstGeom prst="roundRect">
              <a:avLst>
                <a:gd name="adj" fmla="val 145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AED155A6-6C25-472C-8B4B-D42E62F48532}"/>
                </a:ext>
              </a:extLst>
            </p:cNvPr>
            <p:cNvSpPr txBox="1"/>
            <p:nvPr/>
          </p:nvSpPr>
          <p:spPr>
            <a:xfrm>
              <a:off x="1865162" y="1931889"/>
              <a:ext cx="2777915" cy="67012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热喷头方面</a:t>
              </a:r>
            </a:p>
          </p:txBody>
        </p:sp>
        <p:sp>
          <p:nvSpPr>
            <p:cNvPr id="5" name="矩形 4">
              <a:extLst>
                <a:ext uri="{FF2B5EF4-FFF2-40B4-BE49-F238E27FC236}">
                  <a16:creationId xmlns:a16="http://schemas.microsoft.com/office/drawing/2014/main" id="{3415ACEA-6D01-44E3-809E-4C9618ACD9CB}"/>
                </a:ext>
              </a:extLst>
            </p:cNvPr>
            <p:cNvSpPr/>
            <p:nvPr/>
          </p:nvSpPr>
          <p:spPr>
            <a:xfrm>
              <a:off x="657559" y="1759118"/>
              <a:ext cx="1262789" cy="1015663"/>
            </a:xfrm>
            <a:prstGeom prst="rect">
              <a:avLst/>
            </a:prstGeom>
            <a:grpFill/>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02</a:t>
              </a:r>
            </a:p>
          </p:txBody>
        </p:sp>
      </p:grpSp>
      <p:sp>
        <p:nvSpPr>
          <p:cNvPr id="7" name="文本框 6">
            <a:extLst>
              <a:ext uri="{FF2B5EF4-FFF2-40B4-BE49-F238E27FC236}">
                <a16:creationId xmlns:a16="http://schemas.microsoft.com/office/drawing/2014/main" id="{4F822EC1-5152-4787-80DC-87E1D86D459F}"/>
              </a:ext>
            </a:extLst>
          </p:cNvPr>
          <p:cNvSpPr txBox="1"/>
          <p:nvPr/>
        </p:nvSpPr>
        <p:spPr>
          <a:xfrm>
            <a:off x="5065769" y="541892"/>
            <a:ext cx="5348307" cy="87876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200"/>
              </a:lnSpc>
              <a:spcBef>
                <a:spcPts val="0"/>
              </a:spcBef>
              <a:spcAft>
                <a:spcPts val="0"/>
              </a:spcAft>
            </a:pPr>
            <a:r>
              <a:rPr lang="zh-CN" altLang="en-US" sz="2400" dirty="0">
                <a:solidFill>
                  <a:schemeClr val="bg1"/>
                </a:solidFill>
                <a:ea typeface="Microsoft YaHei" panose="020B0503020204020204" pitchFamily="34" charset="-122"/>
              </a:rPr>
              <a:t>热喷头的扫描速度和挤出速度是影响打印件质量的重要因素</a:t>
            </a:r>
            <a:endParaRPr lang="zh-CN" altLang="zh-CN" sz="2400" dirty="0">
              <a:solidFill>
                <a:schemeClr val="bg1"/>
              </a:solidFill>
              <a:effectLst/>
              <a:ea typeface="Microsoft YaHei" panose="020B0503020204020204" pitchFamily="34" charset="-122"/>
            </a:endParaRPr>
          </a:p>
        </p:txBody>
      </p:sp>
      <p:grpSp>
        <p:nvGrpSpPr>
          <p:cNvPr id="10" name="组 3">
            <a:extLst>
              <a:ext uri="{FF2B5EF4-FFF2-40B4-BE49-F238E27FC236}">
                <a16:creationId xmlns:a16="http://schemas.microsoft.com/office/drawing/2014/main" id="{AC01EFF2-FD55-43D6-9AAF-662ACEEE136C}"/>
              </a:ext>
            </a:extLst>
          </p:cNvPr>
          <p:cNvGrpSpPr/>
          <p:nvPr/>
        </p:nvGrpSpPr>
        <p:grpSpPr>
          <a:xfrm>
            <a:off x="337279" y="2094922"/>
            <a:ext cx="4114800" cy="1206500"/>
            <a:chOff x="558800" y="1664955"/>
            <a:chExt cx="4292600" cy="1206500"/>
          </a:xfrm>
          <a:solidFill>
            <a:schemeClr val="accent2">
              <a:lumMod val="75000"/>
            </a:schemeClr>
          </a:solidFill>
        </p:grpSpPr>
        <p:sp>
          <p:nvSpPr>
            <p:cNvPr id="11" name="圆角矩形 2">
              <a:extLst>
                <a:ext uri="{FF2B5EF4-FFF2-40B4-BE49-F238E27FC236}">
                  <a16:creationId xmlns:a16="http://schemas.microsoft.com/office/drawing/2014/main" id="{7CE0E1CA-3C9A-430B-9812-043DD496F7CF}"/>
                </a:ext>
              </a:extLst>
            </p:cNvPr>
            <p:cNvSpPr/>
            <p:nvPr/>
          </p:nvSpPr>
          <p:spPr>
            <a:xfrm>
              <a:off x="558800" y="1664955"/>
              <a:ext cx="4292600" cy="1206500"/>
            </a:xfrm>
            <a:prstGeom prst="roundRect">
              <a:avLst>
                <a:gd name="adj" fmla="val 145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EDBFA17F-F024-440C-95CF-9D642E22C31C}"/>
                </a:ext>
              </a:extLst>
            </p:cNvPr>
            <p:cNvSpPr txBox="1"/>
            <p:nvPr/>
          </p:nvSpPr>
          <p:spPr>
            <a:xfrm>
              <a:off x="1865162" y="1931889"/>
              <a:ext cx="2777915" cy="67012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位置摆放</a:t>
              </a:r>
            </a:p>
          </p:txBody>
        </p:sp>
        <p:sp>
          <p:nvSpPr>
            <p:cNvPr id="13" name="矩形 12">
              <a:extLst>
                <a:ext uri="{FF2B5EF4-FFF2-40B4-BE49-F238E27FC236}">
                  <a16:creationId xmlns:a16="http://schemas.microsoft.com/office/drawing/2014/main" id="{6C6B33F3-61DE-4474-8992-4AAA6FB5C87B}"/>
                </a:ext>
              </a:extLst>
            </p:cNvPr>
            <p:cNvSpPr/>
            <p:nvPr/>
          </p:nvSpPr>
          <p:spPr>
            <a:xfrm>
              <a:off x="657559" y="1759118"/>
              <a:ext cx="1262789" cy="1015663"/>
            </a:xfrm>
            <a:prstGeom prst="rect">
              <a:avLst/>
            </a:prstGeom>
            <a:grpFill/>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03</a:t>
              </a:r>
            </a:p>
          </p:txBody>
        </p:sp>
      </p:grpSp>
      <p:sp>
        <p:nvSpPr>
          <p:cNvPr id="14" name="文本框 13">
            <a:extLst>
              <a:ext uri="{FF2B5EF4-FFF2-40B4-BE49-F238E27FC236}">
                <a16:creationId xmlns:a16="http://schemas.microsoft.com/office/drawing/2014/main" id="{B63425B3-D5D7-48AF-BFF7-E064D4B79848}"/>
              </a:ext>
            </a:extLst>
          </p:cNvPr>
          <p:cNvSpPr txBox="1"/>
          <p:nvPr/>
        </p:nvSpPr>
        <p:spPr>
          <a:xfrm>
            <a:off x="747693" y="3556579"/>
            <a:ext cx="5348307" cy="2520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200"/>
              </a:lnSpc>
              <a:spcBef>
                <a:spcPts val="0"/>
              </a:spcBef>
              <a:spcAft>
                <a:spcPts val="0"/>
              </a:spcAft>
            </a:pPr>
            <a:r>
              <a:rPr lang="zh-CN" altLang="en-US" sz="2400" dirty="0">
                <a:solidFill>
                  <a:schemeClr val="bg1"/>
                </a:solidFill>
                <a:ea typeface="Microsoft YaHei" panose="020B0503020204020204" pitchFamily="34" charset="-122"/>
              </a:rPr>
              <a:t>对于</a:t>
            </a:r>
            <a:r>
              <a:rPr lang="en-US" altLang="zh-CN" sz="2400" dirty="0">
                <a:solidFill>
                  <a:schemeClr val="bg1"/>
                </a:solidFill>
                <a:ea typeface="Microsoft YaHei" panose="020B0503020204020204" pitchFamily="34" charset="-122"/>
              </a:rPr>
              <a:t>FDM</a:t>
            </a:r>
            <a:r>
              <a:rPr lang="zh-CN" altLang="en-US" sz="2400" dirty="0">
                <a:solidFill>
                  <a:schemeClr val="bg1"/>
                </a:solidFill>
                <a:ea typeface="Microsoft YaHei" panose="020B0503020204020204" pitchFamily="34" charset="-122"/>
              </a:rPr>
              <a:t>熔融沉积成型来说，由于逐层打印且部分结构需用支撑材料支撑，且</a:t>
            </a:r>
            <a:r>
              <a:rPr lang="en-US" altLang="zh-CN" sz="2400" dirty="0">
                <a:solidFill>
                  <a:schemeClr val="bg1"/>
                </a:solidFill>
                <a:ea typeface="Microsoft YaHei" panose="020B0503020204020204" pitchFamily="34" charset="-122"/>
              </a:rPr>
              <a:t>FDM 3D</a:t>
            </a:r>
            <a:r>
              <a:rPr lang="zh-CN" altLang="en-US" sz="2400" dirty="0">
                <a:solidFill>
                  <a:schemeClr val="bg1"/>
                </a:solidFill>
                <a:ea typeface="Microsoft YaHei" panose="020B0503020204020204" pitchFamily="34" charset="-122"/>
              </a:rPr>
              <a:t>打印件的顶面精度较高而侧面精度较低，底面精度最低。</a:t>
            </a:r>
            <a:endParaRPr lang="en-US" altLang="zh-CN" sz="2400" dirty="0">
              <a:solidFill>
                <a:schemeClr val="bg1"/>
              </a:solidFill>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a typeface="Microsoft YaHei" panose="020B0503020204020204" pitchFamily="34" charset="-122"/>
              </a:rPr>
              <a:t>位置摆放便是影响</a:t>
            </a:r>
            <a:r>
              <a:rPr lang="en-US" altLang="zh-CN" sz="2400" dirty="0">
                <a:solidFill>
                  <a:schemeClr val="bg1"/>
                </a:solidFill>
                <a:ea typeface="Microsoft YaHei" panose="020B0503020204020204" pitchFamily="34" charset="-122"/>
              </a:rPr>
              <a:t>FDM 3D</a:t>
            </a:r>
            <a:r>
              <a:rPr lang="zh-CN" altLang="en-US" sz="2400" dirty="0">
                <a:solidFill>
                  <a:schemeClr val="bg1"/>
                </a:solidFill>
                <a:ea typeface="Microsoft YaHei" panose="020B0503020204020204" pitchFamily="34" charset="-122"/>
              </a:rPr>
              <a:t>打印件的重要因素。</a:t>
            </a:r>
            <a:endParaRPr lang="zh-CN" altLang="zh-CN" sz="2400" dirty="0">
              <a:solidFill>
                <a:schemeClr val="bg1"/>
              </a:solidFill>
              <a:effectLst/>
              <a:ea typeface="Microsoft YaHei" panose="020B0503020204020204" pitchFamily="34" charset="-122"/>
            </a:endParaRPr>
          </a:p>
        </p:txBody>
      </p:sp>
      <p:pic>
        <p:nvPicPr>
          <p:cNvPr id="16" name="图片 15">
            <a:extLst>
              <a:ext uri="{FF2B5EF4-FFF2-40B4-BE49-F238E27FC236}">
                <a16:creationId xmlns:a16="http://schemas.microsoft.com/office/drawing/2014/main" id="{4E6D370E-49A9-4A4B-A16D-CE387AFE5566}"/>
              </a:ext>
            </a:extLst>
          </p:cNvPr>
          <p:cNvPicPr>
            <a:picLocks noChangeAspect="1"/>
          </p:cNvPicPr>
          <p:nvPr/>
        </p:nvPicPr>
        <p:blipFill>
          <a:blip r:embed="rId2"/>
          <a:stretch>
            <a:fillRect/>
          </a:stretch>
        </p:blipFill>
        <p:spPr>
          <a:xfrm>
            <a:off x="6824648" y="1585782"/>
            <a:ext cx="4303307" cy="4986512"/>
          </a:xfrm>
          <a:prstGeom prst="rect">
            <a:avLst/>
          </a:prstGeom>
        </p:spPr>
      </p:pic>
    </p:spTree>
    <p:extLst>
      <p:ext uri="{BB962C8B-B14F-4D97-AF65-F5344CB8AC3E}">
        <p14:creationId xmlns:p14="http://schemas.microsoft.com/office/powerpoint/2010/main" val="6101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9F14943B-2B53-408F-9ACC-7701B46FA651}"/>
              </a:ext>
            </a:extLst>
          </p:cNvPr>
          <p:cNvGrpSpPr/>
          <p:nvPr/>
        </p:nvGrpSpPr>
        <p:grpSpPr>
          <a:xfrm>
            <a:off x="337279" y="379282"/>
            <a:ext cx="4114800" cy="1206500"/>
            <a:chOff x="558800" y="1664955"/>
            <a:chExt cx="4292600" cy="1206500"/>
          </a:xfrm>
          <a:solidFill>
            <a:schemeClr val="accent4">
              <a:lumMod val="75000"/>
              <a:lumOff val="25000"/>
            </a:schemeClr>
          </a:solidFill>
        </p:grpSpPr>
        <p:sp>
          <p:nvSpPr>
            <p:cNvPr id="3" name="圆角矩形 2">
              <a:extLst>
                <a:ext uri="{FF2B5EF4-FFF2-40B4-BE49-F238E27FC236}">
                  <a16:creationId xmlns:a16="http://schemas.microsoft.com/office/drawing/2014/main" id="{18500ADB-2416-43EC-BA32-71ED4D0C5AFE}"/>
                </a:ext>
              </a:extLst>
            </p:cNvPr>
            <p:cNvSpPr/>
            <p:nvPr/>
          </p:nvSpPr>
          <p:spPr>
            <a:xfrm>
              <a:off x="558800" y="1664955"/>
              <a:ext cx="4292600" cy="1206500"/>
            </a:xfrm>
            <a:prstGeom prst="roundRect">
              <a:avLst>
                <a:gd name="adj" fmla="val 145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AED155A6-6C25-472C-8B4B-D42E62F48532}"/>
                </a:ext>
              </a:extLst>
            </p:cNvPr>
            <p:cNvSpPr txBox="1"/>
            <p:nvPr/>
          </p:nvSpPr>
          <p:spPr>
            <a:xfrm>
              <a:off x="1865162" y="1931889"/>
              <a:ext cx="2777915" cy="67012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填充方式</a:t>
              </a:r>
            </a:p>
          </p:txBody>
        </p:sp>
        <p:sp>
          <p:nvSpPr>
            <p:cNvPr id="5" name="矩形 4">
              <a:extLst>
                <a:ext uri="{FF2B5EF4-FFF2-40B4-BE49-F238E27FC236}">
                  <a16:creationId xmlns:a16="http://schemas.microsoft.com/office/drawing/2014/main" id="{3415ACEA-6D01-44E3-809E-4C9618ACD9CB}"/>
                </a:ext>
              </a:extLst>
            </p:cNvPr>
            <p:cNvSpPr/>
            <p:nvPr/>
          </p:nvSpPr>
          <p:spPr>
            <a:xfrm>
              <a:off x="657559" y="1759118"/>
              <a:ext cx="1262789" cy="1015663"/>
            </a:xfrm>
            <a:prstGeom prst="rect">
              <a:avLst/>
            </a:prstGeom>
            <a:grpFill/>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04</a:t>
              </a:r>
            </a:p>
          </p:txBody>
        </p:sp>
      </p:grpSp>
      <p:sp>
        <p:nvSpPr>
          <p:cNvPr id="7" name="文本框 6">
            <a:extLst>
              <a:ext uri="{FF2B5EF4-FFF2-40B4-BE49-F238E27FC236}">
                <a16:creationId xmlns:a16="http://schemas.microsoft.com/office/drawing/2014/main" id="{4F822EC1-5152-4787-80DC-87E1D86D459F}"/>
              </a:ext>
            </a:extLst>
          </p:cNvPr>
          <p:cNvSpPr txBox="1"/>
          <p:nvPr/>
        </p:nvSpPr>
        <p:spPr>
          <a:xfrm>
            <a:off x="759196" y="2372076"/>
            <a:ext cx="2785216" cy="21138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3200"/>
              </a:lnSpc>
              <a:spcBef>
                <a:spcPts val="0"/>
              </a:spcBef>
              <a:spcAft>
                <a:spcPts val="0"/>
              </a:spcAft>
            </a:pPr>
            <a:r>
              <a:rPr lang="en-US" altLang="zh-CN" sz="2400" dirty="0">
                <a:solidFill>
                  <a:schemeClr val="bg1"/>
                </a:solidFill>
                <a:ea typeface="Microsoft YaHei" panose="020B0503020204020204" pitchFamily="34" charset="-122"/>
              </a:rPr>
              <a:t>--</a:t>
            </a:r>
            <a:r>
              <a:rPr lang="zh-CN" altLang="en-US" sz="2400" dirty="0">
                <a:solidFill>
                  <a:schemeClr val="bg1"/>
                </a:solidFill>
                <a:ea typeface="Microsoft YaHei" panose="020B0503020204020204" pitchFamily="34" charset="-122"/>
              </a:rPr>
              <a:t>材料丝大小</a:t>
            </a:r>
            <a:endParaRPr lang="en-US" altLang="zh-CN" sz="2400" dirty="0">
              <a:solidFill>
                <a:schemeClr val="bg1"/>
              </a:solidFill>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a typeface="Microsoft YaHei" panose="020B0503020204020204" pitchFamily="34" charset="-122"/>
              </a:rPr>
              <a:t>表面粗糙度</a:t>
            </a:r>
            <a:endParaRPr lang="en-US" altLang="zh-CN" sz="2400" dirty="0">
              <a:solidFill>
                <a:schemeClr val="bg1"/>
              </a:solidFill>
              <a:ea typeface="Microsoft YaHei" panose="020B0503020204020204" pitchFamily="34" charset="-122"/>
            </a:endParaRPr>
          </a:p>
          <a:p>
            <a:pPr marL="0" marR="0">
              <a:lnSpc>
                <a:spcPts val="3200"/>
              </a:lnSpc>
              <a:spcBef>
                <a:spcPts val="0"/>
              </a:spcBef>
              <a:spcAft>
                <a:spcPts val="0"/>
              </a:spcAft>
            </a:pPr>
            <a:endParaRPr lang="en-US" altLang="zh-CN" sz="2400" dirty="0">
              <a:solidFill>
                <a:schemeClr val="bg1"/>
              </a:solidFill>
              <a:ea typeface="Microsoft YaHei" panose="020B0503020204020204" pitchFamily="34" charset="-122"/>
            </a:endParaRPr>
          </a:p>
          <a:p>
            <a:pPr marL="0" marR="0">
              <a:lnSpc>
                <a:spcPts val="3200"/>
              </a:lnSpc>
              <a:spcBef>
                <a:spcPts val="0"/>
              </a:spcBef>
              <a:spcAft>
                <a:spcPts val="0"/>
              </a:spcAft>
            </a:pPr>
            <a:r>
              <a:rPr lang="en-US" altLang="zh-CN" sz="2400" dirty="0">
                <a:solidFill>
                  <a:schemeClr val="bg1"/>
                </a:solidFill>
                <a:effectLst/>
                <a:ea typeface="Microsoft YaHei" panose="020B0503020204020204" pitchFamily="34" charset="-122"/>
              </a:rPr>
              <a:t>--</a:t>
            </a:r>
            <a:r>
              <a:rPr lang="zh-CN" altLang="en-US" sz="2400" dirty="0">
                <a:solidFill>
                  <a:schemeClr val="bg1"/>
                </a:solidFill>
                <a:effectLst/>
                <a:ea typeface="Microsoft YaHei" panose="020B0503020204020204" pitchFamily="34" charset="-122"/>
              </a:rPr>
              <a:t>网格大小</a:t>
            </a:r>
            <a:endParaRPr lang="en-US" altLang="zh-CN" sz="2400" dirty="0">
              <a:solidFill>
                <a:schemeClr val="bg1"/>
              </a:solidFill>
              <a:effectLst/>
              <a:ea typeface="Microsoft YaHei" panose="020B0503020204020204" pitchFamily="34" charset="-122"/>
            </a:endParaRPr>
          </a:p>
          <a:p>
            <a:pPr marL="0" marR="0">
              <a:lnSpc>
                <a:spcPts val="3200"/>
              </a:lnSpc>
              <a:spcBef>
                <a:spcPts val="0"/>
              </a:spcBef>
              <a:spcAft>
                <a:spcPts val="0"/>
              </a:spcAft>
            </a:pPr>
            <a:r>
              <a:rPr lang="zh-CN" altLang="en-US" sz="2400" dirty="0">
                <a:solidFill>
                  <a:schemeClr val="bg1"/>
                </a:solidFill>
                <a:effectLst/>
                <a:ea typeface="Microsoft YaHei" panose="020B0503020204020204" pitchFamily="34" charset="-122"/>
              </a:rPr>
              <a:t>打印件强度和刚度</a:t>
            </a:r>
            <a:endParaRPr lang="zh-CN" altLang="zh-CN" sz="2400" dirty="0">
              <a:solidFill>
                <a:schemeClr val="bg1"/>
              </a:solidFill>
              <a:effectLst/>
              <a:ea typeface="Microsoft YaHei" panose="020B0503020204020204" pitchFamily="34" charset="-122"/>
            </a:endParaRPr>
          </a:p>
        </p:txBody>
      </p:sp>
      <p:pic>
        <p:nvPicPr>
          <p:cNvPr id="8" name="图片 7">
            <a:extLst>
              <a:ext uri="{FF2B5EF4-FFF2-40B4-BE49-F238E27FC236}">
                <a16:creationId xmlns:a16="http://schemas.microsoft.com/office/drawing/2014/main" id="{57C3D4F5-A761-4F34-A4F4-0FD9313584E1}"/>
              </a:ext>
            </a:extLst>
          </p:cNvPr>
          <p:cNvPicPr>
            <a:picLocks noChangeAspect="1"/>
          </p:cNvPicPr>
          <p:nvPr/>
        </p:nvPicPr>
        <p:blipFill>
          <a:blip r:embed="rId2"/>
          <a:stretch>
            <a:fillRect/>
          </a:stretch>
        </p:blipFill>
        <p:spPr>
          <a:xfrm rot="5400000">
            <a:off x="3921804" y="896650"/>
            <a:ext cx="4999544" cy="3749658"/>
          </a:xfrm>
          <a:prstGeom prst="rect">
            <a:avLst/>
          </a:prstGeom>
        </p:spPr>
      </p:pic>
      <p:pic>
        <p:nvPicPr>
          <p:cNvPr id="10" name="图片 9">
            <a:extLst>
              <a:ext uri="{FF2B5EF4-FFF2-40B4-BE49-F238E27FC236}">
                <a16:creationId xmlns:a16="http://schemas.microsoft.com/office/drawing/2014/main" id="{FA6F4960-4380-493A-953F-8B14E656F177}"/>
              </a:ext>
            </a:extLst>
          </p:cNvPr>
          <p:cNvPicPr>
            <a:picLocks noChangeAspect="1"/>
          </p:cNvPicPr>
          <p:nvPr/>
        </p:nvPicPr>
        <p:blipFill>
          <a:blip r:embed="rId3"/>
          <a:stretch>
            <a:fillRect/>
          </a:stretch>
        </p:blipFill>
        <p:spPr>
          <a:xfrm rot="5400000">
            <a:off x="7766130" y="2210726"/>
            <a:ext cx="4999546" cy="3749659"/>
          </a:xfrm>
          <a:prstGeom prst="rect">
            <a:avLst/>
          </a:prstGeom>
        </p:spPr>
      </p:pic>
    </p:spTree>
    <p:extLst>
      <p:ext uri="{BB962C8B-B14F-4D97-AF65-F5344CB8AC3E}">
        <p14:creationId xmlns:p14="http://schemas.microsoft.com/office/powerpoint/2010/main" val="301905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116"/>
          <p:cNvSpPr/>
          <p:nvPr/>
        </p:nvSpPr>
        <p:spPr>
          <a:xfrm>
            <a:off x="2331720" y="1264285"/>
            <a:ext cx="7452360" cy="432943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文本框 115"/>
          <p:cNvSpPr txBox="1"/>
          <p:nvPr/>
        </p:nvSpPr>
        <p:spPr>
          <a:xfrm>
            <a:off x="3498850" y="1572895"/>
            <a:ext cx="4946650" cy="2461260"/>
          </a:xfrm>
          <a:prstGeom prst="rect">
            <a:avLst/>
          </a:prstGeom>
          <a:noFill/>
          <a:ln>
            <a:noFill/>
          </a:ln>
        </p:spPr>
        <p:txBody>
          <a:bodyPr wrap="square" rtlCol="0">
            <a:spAutoFit/>
          </a:bodyPr>
          <a:lstStyle/>
          <a:p>
            <a:pPr algn="ctr"/>
            <a:r>
              <a:rPr kumimoji="1" lang="en-US" altLang="zh-CN" sz="5200" b="1" dirty="0">
                <a:solidFill>
                  <a:schemeClr val="bg1"/>
                </a:solidFill>
              </a:rPr>
              <a:t>THANK</a:t>
            </a:r>
            <a:r>
              <a:rPr kumimoji="1" lang="zh-CN" altLang="en-US" sz="5200" b="1" dirty="0">
                <a:solidFill>
                  <a:schemeClr val="bg1"/>
                </a:solidFill>
              </a:rPr>
              <a:t> </a:t>
            </a:r>
            <a:r>
              <a:rPr kumimoji="1" lang="en-US" altLang="zh-CN" sz="5200" b="1" dirty="0">
                <a:solidFill>
                  <a:schemeClr val="bg1"/>
                </a:solidFill>
              </a:rPr>
              <a:t>YOU</a:t>
            </a:r>
          </a:p>
          <a:p>
            <a:pPr algn="ctr"/>
            <a:r>
              <a:rPr kumimoji="1" lang="en-US" altLang="zh-CN" sz="4800" b="1" dirty="0">
                <a:solidFill>
                  <a:schemeClr val="bg1"/>
                </a:solidFill>
              </a:rPr>
              <a:t>FOR</a:t>
            </a:r>
          </a:p>
          <a:p>
            <a:pPr algn="ctr"/>
            <a:r>
              <a:rPr kumimoji="1" lang="en-US" altLang="zh-CN" sz="5400" b="1" dirty="0">
                <a:solidFill>
                  <a:schemeClr val="bg1"/>
                </a:solidFill>
              </a:rPr>
              <a:t>WATCHING</a:t>
            </a:r>
            <a:endParaRPr kumimoji="1" lang="zh-CN" altLang="en-US" sz="5400" b="1" dirty="0">
              <a:solidFill>
                <a:schemeClr val="bg1"/>
              </a:solidFill>
            </a:endParaRPr>
          </a:p>
        </p:txBody>
      </p:sp>
      <p:grpSp>
        <p:nvGrpSpPr>
          <p:cNvPr id="119" name="组 118"/>
          <p:cNvGrpSpPr/>
          <p:nvPr/>
        </p:nvGrpSpPr>
        <p:grpSpPr>
          <a:xfrm>
            <a:off x="7419372" y="-221648"/>
            <a:ext cx="5828741" cy="5077125"/>
            <a:chOff x="8211887" y="-221648"/>
            <a:chExt cx="5036226" cy="4386805"/>
          </a:xfrm>
        </p:grpSpPr>
        <p:sp>
          <p:nvSpPr>
            <p:cNvPr id="2" name="椭圆 1"/>
            <p:cNvSpPr/>
            <p:nvPr/>
          </p:nvSpPr>
          <p:spPr>
            <a:xfrm>
              <a:off x="10489704" y="-221648"/>
              <a:ext cx="662879" cy="6628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p:cNvSpPr/>
            <p:nvPr/>
          </p:nvSpPr>
          <p:spPr>
            <a:xfrm>
              <a:off x="9651968" y="2802434"/>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椭圆 3"/>
            <p:cNvSpPr/>
            <p:nvPr/>
          </p:nvSpPr>
          <p:spPr>
            <a:xfrm>
              <a:off x="10639523" y="2032304"/>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椭圆 4"/>
            <p:cNvSpPr/>
            <p:nvPr/>
          </p:nvSpPr>
          <p:spPr>
            <a:xfrm>
              <a:off x="9102910" y="1300795"/>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p:cNvSpPr/>
            <p:nvPr/>
          </p:nvSpPr>
          <p:spPr>
            <a:xfrm>
              <a:off x="11508358" y="295596"/>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p:cNvSpPr/>
            <p:nvPr/>
          </p:nvSpPr>
          <p:spPr>
            <a:xfrm>
              <a:off x="11994214" y="1135914"/>
              <a:ext cx="778383" cy="7783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10583784" y="1156965"/>
              <a:ext cx="259511" cy="25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11397020" y="2470997"/>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9937372" y="1963317"/>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10885843" y="3143928"/>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8963628" y="526943"/>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p:nvSpPr>
          <p:spPr>
            <a:xfrm>
              <a:off x="8211887" y="-76771"/>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7" name="直线连接符 16"/>
            <p:cNvCxnSpPr>
              <a:stCxn id="2" idx="5"/>
              <a:endCxn id="7" idx="1"/>
            </p:cNvCxnSpPr>
            <p:nvPr/>
          </p:nvCxnSpPr>
          <p:spPr>
            <a:xfrm>
              <a:off x="11055507" y="344156"/>
              <a:ext cx="1052698" cy="9057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a:stCxn id="4" idx="7"/>
              <a:endCxn id="7" idx="3"/>
            </p:cNvCxnSpPr>
            <p:nvPr/>
          </p:nvCxnSpPr>
          <p:spPr>
            <a:xfrm flipV="1">
              <a:off x="10949570" y="1800306"/>
              <a:ext cx="1158635" cy="28519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线连接符 21"/>
            <p:cNvCxnSpPr>
              <a:stCxn id="9" idx="7"/>
              <a:endCxn id="7" idx="4"/>
            </p:cNvCxnSpPr>
            <p:nvPr/>
          </p:nvCxnSpPr>
          <p:spPr>
            <a:xfrm flipV="1">
              <a:off x="11962824" y="1914297"/>
              <a:ext cx="420583" cy="653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a:stCxn id="3" idx="7"/>
              <a:endCxn id="4" idx="3"/>
            </p:cNvCxnSpPr>
            <p:nvPr/>
          </p:nvCxnSpPr>
          <p:spPr>
            <a:xfrm flipV="1">
              <a:off x="10217772" y="2342352"/>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直线连接符 43"/>
            <p:cNvCxnSpPr>
              <a:stCxn id="5" idx="7"/>
              <a:endCxn id="2" idx="3"/>
            </p:cNvCxnSpPr>
            <p:nvPr/>
          </p:nvCxnSpPr>
          <p:spPr>
            <a:xfrm flipV="1">
              <a:off x="9485831" y="344156"/>
              <a:ext cx="1100949" cy="102233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a:stCxn id="8" idx="0"/>
              <a:endCxn id="2" idx="4"/>
            </p:cNvCxnSpPr>
            <p:nvPr/>
          </p:nvCxnSpPr>
          <p:spPr>
            <a:xfrm flipV="1">
              <a:off x="10713540" y="441231"/>
              <a:ext cx="107605" cy="7157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直线连接符 50"/>
            <p:cNvCxnSpPr>
              <a:stCxn id="7" idx="2"/>
              <a:endCxn id="8" idx="6"/>
            </p:cNvCxnSpPr>
            <p:nvPr/>
          </p:nvCxnSpPr>
          <p:spPr>
            <a:xfrm flipH="1" flipV="1">
              <a:off x="10843295" y="1286721"/>
              <a:ext cx="1150919" cy="23838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直线连接符 54"/>
            <p:cNvCxnSpPr>
              <a:stCxn id="8" idx="4"/>
              <a:endCxn id="4" idx="0"/>
            </p:cNvCxnSpPr>
            <p:nvPr/>
          </p:nvCxnSpPr>
          <p:spPr>
            <a:xfrm>
              <a:off x="10713540" y="1416476"/>
              <a:ext cx="107606" cy="6158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直线连接符 57"/>
            <p:cNvCxnSpPr>
              <a:stCxn id="4" idx="5"/>
              <a:endCxn id="9" idx="1"/>
            </p:cNvCxnSpPr>
            <p:nvPr/>
          </p:nvCxnSpPr>
          <p:spPr>
            <a:xfrm>
              <a:off x="10949570" y="2342352"/>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直线连接符 60"/>
            <p:cNvCxnSpPr>
              <a:stCxn id="5" idx="7"/>
              <a:endCxn id="8" idx="2"/>
            </p:cNvCxnSpPr>
            <p:nvPr/>
          </p:nvCxnSpPr>
          <p:spPr>
            <a:xfrm flipV="1">
              <a:off x="9485831" y="1286721"/>
              <a:ext cx="1097953"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直线连接符 63"/>
            <p:cNvCxnSpPr>
              <a:stCxn id="5" idx="4"/>
              <a:endCxn id="3" idx="1"/>
            </p:cNvCxnSpPr>
            <p:nvPr/>
          </p:nvCxnSpPr>
          <p:spPr>
            <a:xfrm>
              <a:off x="9327220" y="1749415"/>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10064447" y="3739900"/>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1" name="直线连接符 70"/>
            <p:cNvCxnSpPr>
              <a:stCxn id="5" idx="5"/>
              <a:endCxn id="10" idx="1"/>
            </p:cNvCxnSpPr>
            <p:nvPr/>
          </p:nvCxnSpPr>
          <p:spPr>
            <a:xfrm>
              <a:off x="9485831" y="1683716"/>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直线连接符 75"/>
            <p:cNvCxnSpPr>
              <a:stCxn id="10" idx="7"/>
              <a:endCxn id="8" idx="3"/>
            </p:cNvCxnSpPr>
            <p:nvPr/>
          </p:nvCxnSpPr>
          <p:spPr>
            <a:xfrm flipV="1">
              <a:off x="10144182" y="1378472"/>
              <a:ext cx="477606" cy="62032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直线连接符 78"/>
            <p:cNvCxnSpPr>
              <a:stCxn id="10" idx="6"/>
              <a:endCxn id="4" idx="2"/>
            </p:cNvCxnSpPr>
            <p:nvPr/>
          </p:nvCxnSpPr>
          <p:spPr>
            <a:xfrm>
              <a:off x="10179665" y="2084463"/>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直线连接符 84"/>
            <p:cNvCxnSpPr>
              <a:stCxn id="3" idx="0"/>
              <a:endCxn id="10" idx="4"/>
            </p:cNvCxnSpPr>
            <p:nvPr/>
          </p:nvCxnSpPr>
          <p:spPr>
            <a:xfrm flipV="1">
              <a:off x="9983409" y="2205609"/>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直线连接符 91"/>
            <p:cNvCxnSpPr>
              <a:stCxn id="3" idx="6"/>
              <a:endCxn id="9" idx="2"/>
            </p:cNvCxnSpPr>
            <p:nvPr/>
          </p:nvCxnSpPr>
          <p:spPr>
            <a:xfrm flipV="1">
              <a:off x="10314847" y="2802437"/>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8858139" y="2342352"/>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7" name="椭圆 96"/>
            <p:cNvSpPr/>
            <p:nvPr/>
          </p:nvSpPr>
          <p:spPr>
            <a:xfrm>
              <a:off x="12963106" y="1871826"/>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1" name="文本框 130"/>
          <p:cNvSpPr txBox="1"/>
          <p:nvPr/>
        </p:nvSpPr>
        <p:spPr>
          <a:xfrm>
            <a:off x="3951706" y="4219294"/>
            <a:ext cx="4041471" cy="1200329"/>
          </a:xfrm>
          <a:prstGeom prst="rect">
            <a:avLst/>
          </a:prstGeom>
          <a:noFill/>
          <a:ln>
            <a:noFill/>
          </a:ln>
        </p:spPr>
        <p:txBody>
          <a:bodyPr wrap="square" rtlCol="0">
            <a:spAutoFit/>
          </a:bodyPr>
          <a:lstStyle/>
          <a:p>
            <a:pPr algn="ctr"/>
            <a:r>
              <a:rPr kumimoji="1" lang="zh-CN" altLang="en-US"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感谢聆听</a:t>
            </a:r>
          </a:p>
        </p:txBody>
      </p:sp>
      <p:grpSp>
        <p:nvGrpSpPr>
          <p:cNvPr id="14" name="组 13"/>
          <p:cNvGrpSpPr/>
          <p:nvPr/>
        </p:nvGrpSpPr>
        <p:grpSpPr>
          <a:xfrm>
            <a:off x="-1897854" y="3860312"/>
            <a:ext cx="5094099" cy="4344867"/>
            <a:chOff x="-1897854" y="3860312"/>
            <a:chExt cx="5094099" cy="4344867"/>
          </a:xfrm>
        </p:grpSpPr>
        <p:sp>
          <p:nvSpPr>
            <p:cNvPr id="75" name="椭圆 74"/>
            <p:cNvSpPr/>
            <p:nvPr/>
          </p:nvSpPr>
          <p:spPr>
            <a:xfrm>
              <a:off x="437836" y="4127662"/>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椭圆 76"/>
            <p:cNvSpPr/>
            <p:nvPr/>
          </p:nvSpPr>
          <p:spPr>
            <a:xfrm>
              <a:off x="-399900" y="6842456"/>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椭圆 77"/>
            <p:cNvSpPr/>
            <p:nvPr/>
          </p:nvSpPr>
          <p:spPr>
            <a:xfrm>
              <a:off x="587655" y="6072326"/>
              <a:ext cx="363244" cy="363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p:cNvSpPr/>
            <p:nvPr/>
          </p:nvSpPr>
          <p:spPr>
            <a:xfrm>
              <a:off x="-948958" y="5340817"/>
              <a:ext cx="448619" cy="448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椭圆 80"/>
            <p:cNvSpPr/>
            <p:nvPr/>
          </p:nvSpPr>
          <p:spPr>
            <a:xfrm>
              <a:off x="2331537" y="6169300"/>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2" name="椭圆 81"/>
            <p:cNvSpPr/>
            <p:nvPr/>
          </p:nvSpPr>
          <p:spPr>
            <a:xfrm>
              <a:off x="1670042" y="5033615"/>
              <a:ext cx="627576" cy="627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椭圆 82"/>
            <p:cNvSpPr/>
            <p:nvPr/>
          </p:nvSpPr>
          <p:spPr>
            <a:xfrm>
              <a:off x="317987" y="4983061"/>
              <a:ext cx="687370" cy="6873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4" name="椭圆 83"/>
            <p:cNvSpPr/>
            <p:nvPr/>
          </p:nvSpPr>
          <p:spPr>
            <a:xfrm>
              <a:off x="1345152" y="6511019"/>
              <a:ext cx="662879" cy="662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椭圆 85"/>
            <p:cNvSpPr/>
            <p:nvPr/>
          </p:nvSpPr>
          <p:spPr>
            <a:xfrm>
              <a:off x="-114496" y="6003339"/>
              <a:ext cx="242292" cy="2422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椭圆 86"/>
            <p:cNvSpPr/>
            <p:nvPr/>
          </p:nvSpPr>
          <p:spPr>
            <a:xfrm>
              <a:off x="833975" y="7183950"/>
              <a:ext cx="448621" cy="448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椭圆 87"/>
            <p:cNvSpPr/>
            <p:nvPr/>
          </p:nvSpPr>
          <p:spPr>
            <a:xfrm>
              <a:off x="-1088240" y="4566965"/>
              <a:ext cx="416095" cy="4160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椭圆 88"/>
            <p:cNvSpPr/>
            <p:nvPr/>
          </p:nvSpPr>
          <p:spPr>
            <a:xfrm>
              <a:off x="-1897854" y="4034310"/>
              <a:ext cx="450304" cy="450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0" name="直线连接符 89"/>
            <p:cNvCxnSpPr>
              <a:stCxn id="75" idx="5"/>
              <a:endCxn id="82" idx="1"/>
            </p:cNvCxnSpPr>
            <p:nvPr/>
          </p:nvCxnSpPr>
          <p:spPr>
            <a:xfrm>
              <a:off x="739645" y="4429471"/>
              <a:ext cx="1022303" cy="6960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直线连接符 90"/>
            <p:cNvCxnSpPr>
              <a:stCxn id="78" idx="7"/>
              <a:endCxn id="82" idx="3"/>
            </p:cNvCxnSpPr>
            <p:nvPr/>
          </p:nvCxnSpPr>
          <p:spPr>
            <a:xfrm flipV="1">
              <a:off x="897703" y="5569285"/>
              <a:ext cx="864245" cy="5562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3" name="直线连接符 92"/>
            <p:cNvCxnSpPr>
              <a:stCxn id="84" idx="7"/>
              <a:endCxn id="82" idx="4"/>
            </p:cNvCxnSpPr>
            <p:nvPr/>
          </p:nvCxnSpPr>
          <p:spPr>
            <a:xfrm flipV="1">
              <a:off x="1910955" y="5661191"/>
              <a:ext cx="72875" cy="94690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4" name="直线连接符 93"/>
            <p:cNvCxnSpPr>
              <a:stCxn id="77" idx="7"/>
              <a:endCxn id="78" idx="3"/>
            </p:cNvCxnSpPr>
            <p:nvPr/>
          </p:nvCxnSpPr>
          <p:spPr>
            <a:xfrm flipV="1">
              <a:off x="165904" y="6382374"/>
              <a:ext cx="474948" cy="55715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直线连接符 94"/>
            <p:cNvCxnSpPr>
              <a:stCxn id="80" idx="7"/>
              <a:endCxn id="75" idx="3"/>
            </p:cNvCxnSpPr>
            <p:nvPr/>
          </p:nvCxnSpPr>
          <p:spPr>
            <a:xfrm flipV="1">
              <a:off x="-566038" y="4429471"/>
              <a:ext cx="1055656" cy="97704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直线连接符 98"/>
            <p:cNvCxnSpPr>
              <a:stCxn id="83" idx="0"/>
              <a:endCxn id="75" idx="4"/>
            </p:cNvCxnSpPr>
            <p:nvPr/>
          </p:nvCxnSpPr>
          <p:spPr>
            <a:xfrm flipH="1" flipV="1">
              <a:off x="614632" y="4481253"/>
              <a:ext cx="47040" cy="50180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0" name="直线连接符 99"/>
            <p:cNvCxnSpPr>
              <a:stCxn id="82" idx="2"/>
              <a:endCxn id="83" idx="6"/>
            </p:cNvCxnSpPr>
            <p:nvPr/>
          </p:nvCxnSpPr>
          <p:spPr>
            <a:xfrm flipH="1" flipV="1">
              <a:off x="1005357" y="5326743"/>
              <a:ext cx="664685" cy="2066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直线连接符 100"/>
            <p:cNvCxnSpPr>
              <a:stCxn id="83" idx="4"/>
              <a:endCxn id="78" idx="0"/>
            </p:cNvCxnSpPr>
            <p:nvPr/>
          </p:nvCxnSpPr>
          <p:spPr>
            <a:xfrm>
              <a:off x="661672" y="5670425"/>
              <a:ext cx="107605" cy="4019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直线连接符 101"/>
            <p:cNvCxnSpPr>
              <a:stCxn id="78" idx="5"/>
              <a:endCxn id="84" idx="1"/>
            </p:cNvCxnSpPr>
            <p:nvPr/>
          </p:nvCxnSpPr>
          <p:spPr>
            <a:xfrm>
              <a:off x="897702" y="6382374"/>
              <a:ext cx="544525" cy="2257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直线连接符 102"/>
            <p:cNvCxnSpPr>
              <a:stCxn id="80" idx="7"/>
              <a:endCxn id="83" idx="2"/>
            </p:cNvCxnSpPr>
            <p:nvPr/>
          </p:nvCxnSpPr>
          <p:spPr>
            <a:xfrm flipV="1">
              <a:off x="-566038" y="5326743"/>
              <a:ext cx="884025" cy="7977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直线连接符 103"/>
            <p:cNvCxnSpPr>
              <a:stCxn id="80" idx="4"/>
              <a:endCxn id="77" idx="1"/>
            </p:cNvCxnSpPr>
            <p:nvPr/>
          </p:nvCxnSpPr>
          <p:spPr>
            <a:xfrm>
              <a:off x="-724648" y="5789437"/>
              <a:ext cx="421824" cy="115009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12579" y="7779922"/>
              <a:ext cx="425257" cy="425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6" name="直线连接符 105"/>
            <p:cNvCxnSpPr>
              <a:stCxn id="80" idx="5"/>
              <a:endCxn id="86" idx="1"/>
            </p:cNvCxnSpPr>
            <p:nvPr/>
          </p:nvCxnSpPr>
          <p:spPr>
            <a:xfrm>
              <a:off x="-566037" y="5723738"/>
              <a:ext cx="487025" cy="315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直线连接符 106"/>
            <p:cNvCxnSpPr>
              <a:stCxn id="86" idx="7"/>
              <a:endCxn id="83" idx="3"/>
            </p:cNvCxnSpPr>
            <p:nvPr/>
          </p:nvCxnSpPr>
          <p:spPr>
            <a:xfrm flipV="1">
              <a:off x="92313" y="5569763"/>
              <a:ext cx="326337" cy="46905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直线连接符 107"/>
            <p:cNvCxnSpPr>
              <a:stCxn id="86" idx="6"/>
              <a:endCxn id="78" idx="2"/>
            </p:cNvCxnSpPr>
            <p:nvPr/>
          </p:nvCxnSpPr>
          <p:spPr>
            <a:xfrm>
              <a:off x="127797" y="6124485"/>
              <a:ext cx="459858" cy="1294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9" name="直线连接符 108"/>
            <p:cNvCxnSpPr>
              <a:stCxn id="77" idx="0"/>
              <a:endCxn id="86" idx="4"/>
            </p:cNvCxnSpPr>
            <p:nvPr/>
          </p:nvCxnSpPr>
          <p:spPr>
            <a:xfrm flipV="1">
              <a:off x="-68459" y="6245631"/>
              <a:ext cx="75110" cy="5968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直线连接符 109"/>
            <p:cNvCxnSpPr>
              <a:stCxn id="77" idx="6"/>
              <a:endCxn id="84" idx="2"/>
            </p:cNvCxnSpPr>
            <p:nvPr/>
          </p:nvCxnSpPr>
          <p:spPr>
            <a:xfrm flipV="1">
              <a:off x="262979" y="6842459"/>
              <a:ext cx="1082173" cy="3314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1193729" y="6382374"/>
              <a:ext cx="399576" cy="3995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2" name="椭圆 111"/>
            <p:cNvSpPr/>
            <p:nvPr/>
          </p:nvSpPr>
          <p:spPr>
            <a:xfrm>
              <a:off x="2911238" y="5911848"/>
              <a:ext cx="285007" cy="2850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椭圆 112"/>
            <p:cNvSpPr/>
            <p:nvPr/>
          </p:nvSpPr>
          <p:spPr>
            <a:xfrm>
              <a:off x="1069206" y="4219514"/>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4" name="椭圆 113"/>
            <p:cNvSpPr/>
            <p:nvPr/>
          </p:nvSpPr>
          <p:spPr>
            <a:xfrm>
              <a:off x="112126" y="386031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椭圆 114"/>
            <p:cNvSpPr/>
            <p:nvPr/>
          </p:nvSpPr>
          <p:spPr>
            <a:xfrm>
              <a:off x="1111420" y="5055122"/>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p:nvGrpSpPr>
        <p:grpSpPr>
          <a:xfrm>
            <a:off x="3087349" y="2414413"/>
            <a:ext cx="1024513" cy="1398348"/>
            <a:chOff x="3087349" y="2414413"/>
            <a:chExt cx="1024513" cy="1398348"/>
          </a:xfrm>
        </p:grpSpPr>
        <p:sp>
          <p:nvSpPr>
            <p:cNvPr id="120" name="椭圆 119"/>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3" name="椭圆 122"/>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4" name="椭圆 123"/>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5" name="椭圆 124"/>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6" name="组 15"/>
          <p:cNvGrpSpPr/>
          <p:nvPr/>
        </p:nvGrpSpPr>
        <p:grpSpPr>
          <a:xfrm>
            <a:off x="7306290" y="4556172"/>
            <a:ext cx="1587497" cy="1201908"/>
            <a:chOff x="7306290" y="4556172"/>
            <a:chExt cx="1587497" cy="1201908"/>
          </a:xfrm>
        </p:grpSpPr>
        <p:sp>
          <p:nvSpPr>
            <p:cNvPr id="126" name="椭圆 125"/>
            <p:cNvSpPr/>
            <p:nvPr/>
          </p:nvSpPr>
          <p:spPr>
            <a:xfrm>
              <a:off x="7306290" y="5384416"/>
              <a:ext cx="373664" cy="373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椭圆 126"/>
            <p:cNvSpPr/>
            <p:nvPr/>
          </p:nvSpPr>
          <p:spPr>
            <a:xfrm>
              <a:off x="8478566" y="4826138"/>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8" name="椭圆 127"/>
            <p:cNvSpPr/>
            <p:nvPr/>
          </p:nvSpPr>
          <p:spPr>
            <a:xfrm>
              <a:off x="8742934" y="5142940"/>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9" name="椭圆 128"/>
            <p:cNvSpPr/>
            <p:nvPr/>
          </p:nvSpPr>
          <p:spPr>
            <a:xfrm>
              <a:off x="7705441" y="4556172"/>
              <a:ext cx="351970" cy="351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66782" y="1278485"/>
            <a:ext cx="5258435" cy="1014730"/>
          </a:xfrm>
          <a:prstGeom prst="rect">
            <a:avLst/>
          </a:prstGeom>
          <a:noFill/>
          <a:ln>
            <a:noFill/>
          </a:ln>
        </p:spPr>
        <p:txBody>
          <a:bodyPr wrap="square" rtlCol="0">
            <a:spAutoFit/>
          </a:bodyPr>
          <a:lstStyle/>
          <a:p>
            <a:pPr algn="ctr"/>
            <a:r>
              <a:rPr kumimoji="1" lang="en-US" altLang="zh-CN" sz="6000" b="1" dirty="0">
                <a:solidFill>
                  <a:schemeClr val="bg1"/>
                </a:solidFill>
              </a:rPr>
              <a:t>CONTENTS</a:t>
            </a:r>
            <a:endParaRPr kumimoji="1" lang="zh-CN" altLang="en-US" sz="6000" b="1" dirty="0">
              <a:solidFill>
                <a:schemeClr val="bg1"/>
              </a:solidFill>
            </a:endParaRPr>
          </a:p>
        </p:txBody>
      </p:sp>
      <p:grpSp>
        <p:nvGrpSpPr>
          <p:cNvPr id="10" name="组 9"/>
          <p:cNvGrpSpPr/>
          <p:nvPr/>
        </p:nvGrpSpPr>
        <p:grpSpPr>
          <a:xfrm rot="19416438">
            <a:off x="3263195" y="398397"/>
            <a:ext cx="1024513" cy="1398348"/>
            <a:chOff x="3087349" y="2414413"/>
            <a:chExt cx="1024513" cy="1398348"/>
          </a:xfrm>
        </p:grpSpPr>
        <p:sp>
          <p:nvSpPr>
            <p:cNvPr id="11" name="椭圆 10"/>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p:nvGrpSpPr>
        <p:grpSpPr>
          <a:xfrm rot="8798391">
            <a:off x="7173354" y="665084"/>
            <a:ext cx="1587497" cy="1146873"/>
            <a:chOff x="7306290" y="4611207"/>
            <a:chExt cx="1587497" cy="1146873"/>
          </a:xfrm>
        </p:grpSpPr>
        <p:sp>
          <p:nvSpPr>
            <p:cNvPr id="16" name="椭圆 15"/>
            <p:cNvSpPr/>
            <p:nvPr/>
          </p:nvSpPr>
          <p:spPr>
            <a:xfrm>
              <a:off x="7306290" y="5384416"/>
              <a:ext cx="373664" cy="3736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p:nvSpPr>
          <p:spPr>
            <a:xfrm>
              <a:off x="8478566" y="4826138"/>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p:nvSpPr>
          <p:spPr>
            <a:xfrm>
              <a:off x="8742934" y="5142940"/>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p:nvSpPr>
          <p:spPr>
            <a:xfrm>
              <a:off x="7878892" y="4611207"/>
              <a:ext cx="351970" cy="351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0" name="文本框 19"/>
          <p:cNvSpPr txBox="1"/>
          <p:nvPr/>
        </p:nvSpPr>
        <p:spPr>
          <a:xfrm>
            <a:off x="5180465" y="3089504"/>
            <a:ext cx="2428016" cy="584775"/>
          </a:xfrm>
          <a:prstGeom prst="rect">
            <a:avLst/>
          </a:prstGeom>
          <a:noFill/>
          <a:ln>
            <a:noFill/>
          </a:ln>
        </p:spPr>
        <p:txBody>
          <a:bodyPr wrap="square" rtlCol="0">
            <a:spAutoFit/>
          </a:bodyPr>
          <a:lstStyle/>
          <a:p>
            <a:r>
              <a:rPr kumimoji="1"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3D</a:t>
            </a:r>
            <a:r>
              <a:rPr kumimoji="1"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打印工艺</a:t>
            </a:r>
          </a:p>
        </p:txBody>
      </p:sp>
      <p:sp>
        <p:nvSpPr>
          <p:cNvPr id="21" name="文本框 20"/>
          <p:cNvSpPr txBox="1"/>
          <p:nvPr/>
        </p:nvSpPr>
        <p:spPr>
          <a:xfrm>
            <a:off x="5180465" y="3898036"/>
            <a:ext cx="2945232" cy="584775"/>
          </a:xfrm>
          <a:prstGeom prst="rect">
            <a:avLst/>
          </a:prstGeom>
          <a:noFill/>
          <a:ln>
            <a:noFill/>
          </a:ln>
        </p:spPr>
        <p:txBody>
          <a:bodyPr wrap="square" rtlCol="0">
            <a:spAutoFit/>
          </a:bodyPr>
          <a:lstStyle/>
          <a:p>
            <a:r>
              <a:rPr kumimoji="1"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结构工艺性</a:t>
            </a:r>
          </a:p>
        </p:txBody>
      </p:sp>
      <p:sp>
        <p:nvSpPr>
          <p:cNvPr id="24" name="椭圆 23"/>
          <p:cNvSpPr/>
          <p:nvPr/>
        </p:nvSpPr>
        <p:spPr>
          <a:xfrm>
            <a:off x="4303407" y="3068967"/>
            <a:ext cx="579692" cy="579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a:solidFill>
                  <a:schemeClr val="bg1"/>
                </a:solidFill>
              </a:rPr>
              <a:t>1</a:t>
            </a:r>
            <a:endParaRPr kumimoji="1" lang="zh-CN" altLang="en-US" sz="2800" b="1" dirty="0">
              <a:solidFill>
                <a:schemeClr val="bg1"/>
              </a:solidFill>
            </a:endParaRPr>
          </a:p>
        </p:txBody>
      </p:sp>
      <p:sp>
        <p:nvSpPr>
          <p:cNvPr id="25" name="椭圆 24"/>
          <p:cNvSpPr/>
          <p:nvPr/>
        </p:nvSpPr>
        <p:spPr>
          <a:xfrm>
            <a:off x="4294397" y="3900577"/>
            <a:ext cx="579692" cy="579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solidFill>
                  <a:schemeClr val="bg1"/>
                </a:solidFill>
              </a:rPr>
              <a:t>2</a:t>
            </a:r>
            <a:endParaRPr kumimoji="1" lang="zh-CN" altLang="en-US" sz="28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1060" y="2870384"/>
            <a:ext cx="5969877" cy="1323439"/>
          </a:xfrm>
          <a:prstGeom prst="rect">
            <a:avLst/>
          </a:prstGeom>
          <a:noFill/>
          <a:ln>
            <a:noFill/>
          </a:ln>
        </p:spPr>
        <p:txBody>
          <a:bodyPr wrap="square" rtlCol="0">
            <a:spAutoFit/>
          </a:bodyPr>
          <a:lstStyle/>
          <a:p>
            <a:pPr algn="ctr"/>
            <a:r>
              <a:rPr kumimoji="1" lang="en-US" altLang="zh-CN" sz="8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3D</a:t>
            </a:r>
            <a:r>
              <a:rPr kumimoji="1" lang="zh-CN" altLang="en-US" sz="8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打印工艺</a:t>
            </a:r>
          </a:p>
        </p:txBody>
      </p:sp>
      <p:grpSp>
        <p:nvGrpSpPr>
          <p:cNvPr id="7" name="组 6"/>
          <p:cNvGrpSpPr/>
          <p:nvPr/>
        </p:nvGrpSpPr>
        <p:grpSpPr>
          <a:xfrm rot="1718587">
            <a:off x="3286641" y="1438409"/>
            <a:ext cx="1024513" cy="1398348"/>
            <a:chOff x="3087349" y="2414413"/>
            <a:chExt cx="1024513" cy="1398348"/>
          </a:xfrm>
        </p:grpSpPr>
        <p:sp>
          <p:nvSpPr>
            <p:cNvPr id="8" name="椭圆 7"/>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 name="文本框 1">
            <a:extLst>
              <a:ext uri="{FF2B5EF4-FFF2-40B4-BE49-F238E27FC236}">
                <a16:creationId xmlns:a16="http://schemas.microsoft.com/office/drawing/2014/main" id="{E7D33078-CAA0-43F7-9FEB-08AD97D48C80}"/>
              </a:ext>
            </a:extLst>
          </p:cNvPr>
          <p:cNvSpPr txBox="1"/>
          <p:nvPr/>
        </p:nvSpPr>
        <p:spPr>
          <a:xfrm>
            <a:off x="2753042" y="1630325"/>
            <a:ext cx="6685915" cy="1014730"/>
          </a:xfrm>
          <a:prstGeom prst="rect">
            <a:avLst/>
          </a:prstGeom>
          <a:noFill/>
          <a:ln>
            <a:noFill/>
          </a:ln>
        </p:spPr>
        <p:txBody>
          <a:bodyPr wrap="square" rtlCol="0">
            <a:spAutoFit/>
          </a:bodyPr>
          <a:lstStyle/>
          <a:p>
            <a:pPr algn="ctr"/>
            <a:r>
              <a:rPr kumimoji="1" lang="en-US" altLang="zh-CN" sz="6000" b="1" dirty="0">
                <a:solidFill>
                  <a:schemeClr val="bg1"/>
                </a:solidFill>
              </a:rPr>
              <a:t>PART</a:t>
            </a:r>
            <a:r>
              <a:rPr kumimoji="1" lang="zh-CN" altLang="en-US" sz="6000" b="1" dirty="0">
                <a:solidFill>
                  <a:schemeClr val="bg1"/>
                </a:solidFill>
              </a:rPr>
              <a:t> </a:t>
            </a:r>
            <a:r>
              <a:rPr kumimoji="1" lang="en-US" altLang="zh-CN" sz="6000" b="1" dirty="0">
                <a:solidFill>
                  <a:schemeClr val="bg1"/>
                </a:solidFill>
              </a:rPr>
              <a:t>ONE</a:t>
            </a:r>
            <a:endParaRPr kumimoji="1" lang="zh-CN" altLang="en-US" sz="60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9918" y="260400"/>
            <a:ext cx="4000188" cy="529569"/>
          </a:xfrm>
        </p:spPr>
        <p:txBody>
          <a:bodyPr/>
          <a:lstStyle/>
          <a:p>
            <a:r>
              <a:rPr kumimoji="1" lang="zh-CN" altLang="en-US" dirty="0"/>
              <a:t>常见增材制造技术</a:t>
            </a:r>
            <a:endParaRPr kumimoji="1"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0" y="5156200"/>
            <a:ext cx="12192000" cy="1701800"/>
          </a:xfrm>
          <a:prstGeom prst="rect">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1460910" y="4997820"/>
            <a:ext cx="336550" cy="3365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1" name="直线连接符 10"/>
          <p:cNvCxnSpPr/>
          <p:nvPr/>
        </p:nvCxnSpPr>
        <p:spPr>
          <a:xfrm flipV="1">
            <a:off x="1627278" y="2661474"/>
            <a:ext cx="0" cy="2336346"/>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8" name="组 17"/>
          <p:cNvGrpSpPr/>
          <p:nvPr/>
        </p:nvGrpSpPr>
        <p:grpSpPr>
          <a:xfrm>
            <a:off x="444526" y="1541862"/>
            <a:ext cx="2382900" cy="1233944"/>
            <a:chOff x="348425" y="1519789"/>
            <a:chExt cx="2382900" cy="1233944"/>
          </a:xfrm>
        </p:grpSpPr>
        <p:sp>
          <p:nvSpPr>
            <p:cNvPr id="14" name="圆角矩形 13"/>
            <p:cNvSpPr/>
            <p:nvPr/>
          </p:nvSpPr>
          <p:spPr>
            <a:xfrm>
              <a:off x="348425" y="1519789"/>
              <a:ext cx="2382900" cy="1233944"/>
            </a:xfrm>
            <a:prstGeom prst="roundRect">
              <a:avLst>
                <a:gd name="adj" fmla="val 50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p:cNvSpPr/>
            <p:nvPr/>
          </p:nvSpPr>
          <p:spPr>
            <a:xfrm>
              <a:off x="421623" y="1645553"/>
              <a:ext cx="2236510" cy="670120"/>
            </a:xfrm>
            <a:prstGeom prst="rect">
              <a:avLst/>
            </a:prstGeom>
          </p:spPr>
          <p:txBody>
            <a:bodyPr wrap="none">
              <a:spAutoFit/>
            </a:bodyPr>
            <a:lstStyle/>
            <a:p>
              <a:pPr lvl="0" algn="ct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激光光固化</a:t>
              </a:r>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7" name="椭圆 36"/>
          <p:cNvSpPr/>
          <p:nvPr/>
        </p:nvSpPr>
        <p:spPr>
          <a:xfrm>
            <a:off x="1525124" y="2673652"/>
            <a:ext cx="204308" cy="2043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椭圆 48"/>
          <p:cNvSpPr/>
          <p:nvPr/>
        </p:nvSpPr>
        <p:spPr>
          <a:xfrm>
            <a:off x="6979204" y="4911104"/>
            <a:ext cx="336550" cy="336550"/>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0" name="直线连接符 49"/>
          <p:cNvCxnSpPr>
            <a:stCxn id="49" idx="0"/>
          </p:cNvCxnSpPr>
          <p:nvPr/>
        </p:nvCxnSpPr>
        <p:spPr>
          <a:xfrm flipV="1">
            <a:off x="7147479" y="4056764"/>
            <a:ext cx="0" cy="85434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51" name="组 50"/>
          <p:cNvGrpSpPr/>
          <p:nvPr/>
        </p:nvGrpSpPr>
        <p:grpSpPr>
          <a:xfrm>
            <a:off x="5985919" y="2952380"/>
            <a:ext cx="2382900" cy="1233944"/>
            <a:chOff x="348425" y="1519789"/>
            <a:chExt cx="2382900" cy="1233944"/>
          </a:xfrm>
        </p:grpSpPr>
        <p:sp>
          <p:nvSpPr>
            <p:cNvPr id="53" name="圆角矩形 52"/>
            <p:cNvSpPr/>
            <p:nvPr/>
          </p:nvSpPr>
          <p:spPr>
            <a:xfrm>
              <a:off x="348425" y="1519789"/>
              <a:ext cx="2382900" cy="1233944"/>
            </a:xfrm>
            <a:prstGeom prst="roundRect">
              <a:avLst>
                <a:gd name="adj" fmla="val 5050"/>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矩形 55"/>
            <p:cNvSpPr/>
            <p:nvPr/>
          </p:nvSpPr>
          <p:spPr>
            <a:xfrm>
              <a:off x="560214" y="1645553"/>
              <a:ext cx="1871629" cy="670120"/>
            </a:xfrm>
            <a:prstGeom prst="rect">
              <a:avLst/>
            </a:prstGeom>
          </p:spPr>
          <p:txBody>
            <a:bodyPr wrap="square">
              <a:spAutoFit/>
            </a:bodyPr>
            <a:lstStyle/>
            <a:p>
              <a:pPr lvl="0" algn="ct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喷墨技术</a:t>
              </a:r>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8" name="椭圆 57"/>
          <p:cNvSpPr/>
          <p:nvPr/>
        </p:nvSpPr>
        <p:spPr>
          <a:xfrm>
            <a:off x="7045325" y="4081674"/>
            <a:ext cx="204308" cy="204308"/>
          </a:xfrm>
          <a:prstGeom prst="ellipse">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椭圆 63"/>
          <p:cNvSpPr/>
          <p:nvPr/>
        </p:nvSpPr>
        <p:spPr>
          <a:xfrm>
            <a:off x="5105248" y="4888645"/>
            <a:ext cx="336550" cy="33655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5" name="直线连接符 64"/>
          <p:cNvCxnSpPr/>
          <p:nvPr/>
        </p:nvCxnSpPr>
        <p:spPr>
          <a:xfrm flipV="1">
            <a:off x="5273523" y="2628315"/>
            <a:ext cx="0" cy="2336346"/>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0" name="组 79"/>
          <p:cNvGrpSpPr/>
          <p:nvPr/>
        </p:nvGrpSpPr>
        <p:grpSpPr>
          <a:xfrm>
            <a:off x="4058609" y="1465511"/>
            <a:ext cx="2405649" cy="1310295"/>
            <a:chOff x="325676" y="1458403"/>
            <a:chExt cx="2405649" cy="1310295"/>
          </a:xfrm>
        </p:grpSpPr>
        <p:sp>
          <p:nvSpPr>
            <p:cNvPr id="83" name="圆角矩形 82"/>
            <p:cNvSpPr/>
            <p:nvPr/>
          </p:nvSpPr>
          <p:spPr>
            <a:xfrm>
              <a:off x="348425" y="1519789"/>
              <a:ext cx="2382900" cy="1233944"/>
            </a:xfrm>
            <a:prstGeom prst="roundRect">
              <a:avLst>
                <a:gd name="adj" fmla="val 50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矩形 85"/>
            <p:cNvSpPr/>
            <p:nvPr/>
          </p:nvSpPr>
          <p:spPr>
            <a:xfrm>
              <a:off x="325676" y="1458403"/>
              <a:ext cx="2361121" cy="1310295"/>
            </a:xfrm>
            <a:prstGeom prst="rect">
              <a:avLst/>
            </a:prstGeom>
          </p:spPr>
          <p:txBody>
            <a:bodyPr wrap="square">
              <a:spAutoFit/>
            </a:bodyPr>
            <a:lstStyle/>
            <a:p>
              <a:pPr lvl="0" algn="ct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三维喷涂</a:t>
              </a:r>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lvl="0" algn="ct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粘结成形</a:t>
              </a:r>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81" name="椭圆 80"/>
          <p:cNvSpPr/>
          <p:nvPr/>
        </p:nvSpPr>
        <p:spPr>
          <a:xfrm>
            <a:off x="5170654" y="2628315"/>
            <a:ext cx="204308" cy="20430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椭圆 87"/>
          <p:cNvSpPr/>
          <p:nvPr/>
        </p:nvSpPr>
        <p:spPr>
          <a:xfrm>
            <a:off x="3161010" y="4909706"/>
            <a:ext cx="336550" cy="3365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9" name="直线连接符 88"/>
          <p:cNvCxnSpPr/>
          <p:nvPr/>
        </p:nvCxnSpPr>
        <p:spPr>
          <a:xfrm flipV="1">
            <a:off x="3329285" y="4143481"/>
            <a:ext cx="0" cy="85434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90" name="组 89"/>
          <p:cNvGrpSpPr/>
          <p:nvPr/>
        </p:nvGrpSpPr>
        <p:grpSpPr>
          <a:xfrm>
            <a:off x="2010361" y="3011691"/>
            <a:ext cx="2646878" cy="1233944"/>
            <a:chOff x="216440" y="1519789"/>
            <a:chExt cx="2646878" cy="1233944"/>
          </a:xfrm>
        </p:grpSpPr>
        <p:sp>
          <p:nvSpPr>
            <p:cNvPr id="93" name="圆角矩形 92"/>
            <p:cNvSpPr/>
            <p:nvPr/>
          </p:nvSpPr>
          <p:spPr>
            <a:xfrm>
              <a:off x="348425" y="1519789"/>
              <a:ext cx="2382900" cy="1233944"/>
            </a:xfrm>
            <a:prstGeom prst="roundRect">
              <a:avLst>
                <a:gd name="adj" fmla="val 50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6" name="矩形 95"/>
            <p:cNvSpPr/>
            <p:nvPr/>
          </p:nvSpPr>
          <p:spPr>
            <a:xfrm>
              <a:off x="216440" y="1645553"/>
              <a:ext cx="2646878" cy="670120"/>
            </a:xfrm>
            <a:prstGeom prst="rect">
              <a:avLst/>
            </a:prstGeom>
          </p:spPr>
          <p:txBody>
            <a:bodyPr wrap="none">
              <a:spAutoFit/>
            </a:bodyPr>
            <a:lstStyle/>
            <a:p>
              <a:pPr lvl="0" algn="ct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粉末烧结成型</a:t>
              </a:r>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1" name="椭圆 90"/>
          <p:cNvSpPr/>
          <p:nvPr/>
        </p:nvSpPr>
        <p:spPr>
          <a:xfrm>
            <a:off x="3227131" y="4107825"/>
            <a:ext cx="204308" cy="20430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8" name="椭圆 97"/>
          <p:cNvSpPr/>
          <p:nvPr/>
        </p:nvSpPr>
        <p:spPr>
          <a:xfrm>
            <a:off x="8755168" y="4898101"/>
            <a:ext cx="336550" cy="33655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9" name="直线连接符 98"/>
          <p:cNvCxnSpPr/>
          <p:nvPr/>
        </p:nvCxnSpPr>
        <p:spPr>
          <a:xfrm flipV="1">
            <a:off x="8922095" y="2628315"/>
            <a:ext cx="0" cy="233634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0" name="组 99"/>
          <p:cNvGrpSpPr/>
          <p:nvPr/>
        </p:nvGrpSpPr>
        <p:grpSpPr>
          <a:xfrm>
            <a:off x="7718190" y="1486393"/>
            <a:ext cx="2382900" cy="1310295"/>
            <a:chOff x="348425" y="1482959"/>
            <a:chExt cx="2382900" cy="1310295"/>
          </a:xfrm>
        </p:grpSpPr>
        <p:sp>
          <p:nvSpPr>
            <p:cNvPr id="103" name="圆角矩形 102"/>
            <p:cNvSpPr/>
            <p:nvPr/>
          </p:nvSpPr>
          <p:spPr>
            <a:xfrm>
              <a:off x="348425" y="1519789"/>
              <a:ext cx="2382900" cy="1233944"/>
            </a:xfrm>
            <a:prstGeom prst="roundRect">
              <a:avLst>
                <a:gd name="adj" fmla="val 505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4" name="组 103"/>
            <p:cNvGrpSpPr/>
            <p:nvPr/>
          </p:nvGrpSpPr>
          <p:grpSpPr>
            <a:xfrm>
              <a:off x="455883" y="1482959"/>
              <a:ext cx="2192894" cy="1310295"/>
              <a:chOff x="1326692" y="2275261"/>
              <a:chExt cx="2192894" cy="1310295"/>
            </a:xfrm>
          </p:grpSpPr>
          <p:sp>
            <p:nvSpPr>
              <p:cNvPr id="105" name="文本框 104"/>
              <p:cNvSpPr txBox="1"/>
              <p:nvPr/>
            </p:nvSpPr>
            <p:spPr>
              <a:xfrm>
                <a:off x="1326692" y="2275261"/>
                <a:ext cx="2192894" cy="13102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熔融挤压堆积成形</a:t>
                </a:r>
              </a:p>
            </p:txBody>
          </p:sp>
          <p:sp>
            <p:nvSpPr>
              <p:cNvPr id="106" name="矩形 105"/>
              <p:cNvSpPr/>
              <p:nvPr/>
            </p:nvSpPr>
            <p:spPr>
              <a:xfrm>
                <a:off x="2318318" y="2437855"/>
                <a:ext cx="184730" cy="308995"/>
              </a:xfrm>
              <a:prstGeom prst="rect">
                <a:avLst/>
              </a:prstGeom>
            </p:spPr>
            <p:txBody>
              <a:bodyPr wrap="none">
                <a:spAutoFit/>
              </a:bodyPr>
              <a:lstStyle/>
              <a:p>
                <a:pPr lvl="0" algn="ctr">
                  <a:lnSpc>
                    <a:spcPct val="130000"/>
                  </a:lnSpc>
                </a:pPr>
                <a:endPar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01" name="椭圆 100"/>
          <p:cNvSpPr/>
          <p:nvPr/>
        </p:nvSpPr>
        <p:spPr>
          <a:xfrm>
            <a:off x="8819941" y="2685435"/>
            <a:ext cx="204308" cy="204308"/>
          </a:xfrm>
          <a:prstGeom prst="ellipse">
            <a:avLst/>
          </a:prstGeom>
          <a:solidFill>
            <a:schemeClr val="bg2">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2" name="组 99"/>
          <p:cNvGrpSpPr/>
          <p:nvPr/>
        </p:nvGrpSpPr>
        <p:grpSpPr>
          <a:xfrm>
            <a:off x="9457185" y="2948706"/>
            <a:ext cx="2382900" cy="1233944"/>
            <a:chOff x="348425" y="1519789"/>
            <a:chExt cx="2382900" cy="1233944"/>
          </a:xfrm>
        </p:grpSpPr>
        <p:sp>
          <p:nvSpPr>
            <p:cNvPr id="61" name="圆角矩形 102"/>
            <p:cNvSpPr/>
            <p:nvPr/>
          </p:nvSpPr>
          <p:spPr>
            <a:xfrm>
              <a:off x="348425" y="1519789"/>
              <a:ext cx="2382900" cy="1233944"/>
            </a:xfrm>
            <a:prstGeom prst="roundRect">
              <a:avLst>
                <a:gd name="adj" fmla="val 50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2" name="组 103"/>
            <p:cNvGrpSpPr/>
            <p:nvPr/>
          </p:nvGrpSpPr>
          <p:grpSpPr>
            <a:xfrm>
              <a:off x="443427" y="1645553"/>
              <a:ext cx="2192894" cy="768893"/>
              <a:chOff x="1314236" y="2437855"/>
              <a:chExt cx="2192894" cy="768893"/>
            </a:xfrm>
          </p:grpSpPr>
          <p:sp>
            <p:nvSpPr>
              <p:cNvPr id="63" name="文本框 62"/>
              <p:cNvSpPr txBox="1"/>
              <p:nvPr/>
            </p:nvSpPr>
            <p:spPr>
              <a:xfrm>
                <a:off x="1314236" y="2536628"/>
                <a:ext cx="2192894" cy="6701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箔材粘结</a:t>
                </a:r>
              </a:p>
            </p:txBody>
          </p:sp>
          <p:sp>
            <p:nvSpPr>
              <p:cNvPr id="66" name="矩形 65"/>
              <p:cNvSpPr/>
              <p:nvPr/>
            </p:nvSpPr>
            <p:spPr>
              <a:xfrm>
                <a:off x="2318318" y="2437855"/>
                <a:ext cx="184730" cy="308995"/>
              </a:xfrm>
              <a:prstGeom prst="rect">
                <a:avLst/>
              </a:prstGeom>
            </p:spPr>
            <p:txBody>
              <a:bodyPr wrap="none">
                <a:spAutoFit/>
              </a:bodyPr>
              <a:lstStyle/>
              <a:p>
                <a:pPr lvl="0" algn="ctr">
                  <a:lnSpc>
                    <a:spcPct val="130000"/>
                  </a:lnSpc>
                </a:pPr>
                <a:endPar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69" name="椭圆 68"/>
          <p:cNvSpPr/>
          <p:nvPr/>
        </p:nvSpPr>
        <p:spPr>
          <a:xfrm>
            <a:off x="10546480" y="4056764"/>
            <a:ext cx="204308" cy="20430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0" name="直线连接符 49"/>
          <p:cNvCxnSpPr/>
          <p:nvPr/>
        </p:nvCxnSpPr>
        <p:spPr>
          <a:xfrm flipV="1">
            <a:off x="10648634" y="4143481"/>
            <a:ext cx="0" cy="85434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10480359" y="4904231"/>
            <a:ext cx="336550" cy="3365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EAD4893-F9B8-4698-BFD2-C7ED0675E23C}"/>
              </a:ext>
            </a:extLst>
          </p:cNvPr>
          <p:cNvSpPr txBox="1"/>
          <p:nvPr/>
        </p:nvSpPr>
        <p:spPr>
          <a:xfrm>
            <a:off x="2047240" y="2597682"/>
            <a:ext cx="8097520" cy="2677656"/>
          </a:xfrm>
          <a:prstGeom prst="rect">
            <a:avLst/>
          </a:prstGeom>
          <a:noFill/>
        </p:spPr>
        <p:txBody>
          <a:bodyPr wrap="square" rtlCol="0">
            <a:spAutoFit/>
          </a:bodyPr>
          <a:lstStyle/>
          <a:p>
            <a:r>
              <a:rPr lang="zh-CN" altLang="en-US" sz="2400" b="0" i="0" u="none" strike="noStrike" dirty="0">
                <a:solidFill>
                  <a:schemeClr val="bg1"/>
                </a:solidFill>
                <a:effectLst/>
                <a:latin typeface="arial" panose="020B0604020202020204" pitchFamily="34" charset="0"/>
              </a:rPr>
              <a:t>将丝状的热塑性材料通过喷头加热熔化，喷头底部带有微细喷嘴（直径一般为</a:t>
            </a:r>
            <a:r>
              <a:rPr lang="en-US" altLang="zh-CN" sz="2400" b="0" i="0" u="none" strike="noStrike" dirty="0">
                <a:solidFill>
                  <a:schemeClr val="bg1"/>
                </a:solidFill>
                <a:effectLst/>
                <a:latin typeface="arial" panose="020B0604020202020204" pitchFamily="34" charset="0"/>
              </a:rPr>
              <a:t>0.2</a:t>
            </a:r>
            <a:r>
              <a:rPr lang="zh-CN" altLang="en-US" sz="2400" b="0" i="0" u="none" strike="noStrike" dirty="0">
                <a:solidFill>
                  <a:schemeClr val="bg1"/>
                </a:solidFill>
                <a:effectLst/>
                <a:latin typeface="arial" panose="020B0604020202020204" pitchFamily="34" charset="0"/>
              </a:rPr>
              <a:t>～</a:t>
            </a:r>
            <a:r>
              <a:rPr lang="en-US" altLang="zh-CN" sz="2400" b="0" i="0" u="none" strike="noStrike" dirty="0">
                <a:solidFill>
                  <a:schemeClr val="bg1"/>
                </a:solidFill>
                <a:effectLst/>
                <a:latin typeface="arial" panose="020B0604020202020204" pitchFamily="34" charset="0"/>
              </a:rPr>
              <a:t>0.6mm</a:t>
            </a:r>
            <a:r>
              <a:rPr lang="zh-CN" altLang="en-US" sz="2400" b="0" i="0" u="none" strike="noStrike" dirty="0">
                <a:solidFill>
                  <a:schemeClr val="bg1"/>
                </a:solidFill>
                <a:effectLst/>
                <a:latin typeface="arial" panose="020B0604020202020204" pitchFamily="34" charset="0"/>
              </a:rPr>
              <a:t>），在计算机控制下，喷头沿着</a:t>
            </a:r>
            <a:r>
              <a:rPr lang="en-US" altLang="zh-CN" sz="2400" b="0" i="0" u="none" strike="noStrike" dirty="0">
                <a:solidFill>
                  <a:schemeClr val="bg1"/>
                </a:solidFill>
                <a:effectLst/>
                <a:latin typeface="arial" panose="020B0604020202020204" pitchFamily="34" charset="0"/>
              </a:rPr>
              <a:t>X</a:t>
            </a:r>
            <a:r>
              <a:rPr lang="zh-CN" altLang="en-US" sz="2400" b="0" i="0" u="none" strike="noStrike" dirty="0">
                <a:solidFill>
                  <a:schemeClr val="bg1"/>
                </a:solidFill>
                <a:effectLst/>
                <a:latin typeface="arial" panose="020B0604020202020204" pitchFamily="34" charset="0"/>
              </a:rPr>
              <a:t>轴方向移动，工作台沿</a:t>
            </a:r>
            <a:r>
              <a:rPr lang="en-US" altLang="zh-CN" sz="2400" b="0" i="0" u="none" strike="noStrike" dirty="0">
                <a:solidFill>
                  <a:schemeClr val="bg1"/>
                </a:solidFill>
                <a:effectLst/>
                <a:latin typeface="arial" panose="020B0604020202020204" pitchFamily="34" charset="0"/>
              </a:rPr>
              <a:t>Y</a:t>
            </a:r>
            <a:r>
              <a:rPr lang="zh-CN" altLang="en-US" sz="2400" b="0" i="0" u="none" strike="noStrike" dirty="0">
                <a:solidFill>
                  <a:schemeClr val="bg1"/>
                </a:solidFill>
                <a:effectLst/>
                <a:latin typeface="arial" panose="020B0604020202020204" pitchFamily="34" charset="0"/>
              </a:rPr>
              <a:t>轴方向移动，根据</a:t>
            </a:r>
            <a:r>
              <a:rPr lang="en-US" altLang="zh-CN" sz="2400" b="0" i="0" u="none" strike="noStrike" dirty="0">
                <a:solidFill>
                  <a:schemeClr val="bg1"/>
                </a:solidFill>
                <a:effectLst/>
                <a:latin typeface="arial" panose="020B0604020202020204" pitchFamily="34" charset="0"/>
              </a:rPr>
              <a:t>3D</a:t>
            </a:r>
            <a:r>
              <a:rPr lang="zh-CN" altLang="en-US" sz="2400" b="0" i="0" u="none" strike="noStrike" dirty="0">
                <a:solidFill>
                  <a:schemeClr val="bg1"/>
                </a:solidFill>
                <a:effectLst/>
                <a:latin typeface="arial" panose="020B0604020202020204" pitchFamily="34" charset="0"/>
              </a:rPr>
              <a:t>模型的数据移动到指定位置，将熔融状态下的液体材料挤喷出来并最终凝固。一个层面沉积完成后，工作台沿</a:t>
            </a:r>
            <a:r>
              <a:rPr lang="en-US" altLang="zh-CN" sz="2400" b="0" i="0" u="none" strike="noStrike" dirty="0">
                <a:solidFill>
                  <a:schemeClr val="bg1"/>
                </a:solidFill>
                <a:effectLst/>
                <a:latin typeface="arial" panose="020B0604020202020204" pitchFamily="34" charset="0"/>
              </a:rPr>
              <a:t>Z</a:t>
            </a:r>
            <a:r>
              <a:rPr lang="zh-CN" altLang="en-US" sz="2400" b="0" i="0" u="none" strike="noStrike" dirty="0">
                <a:solidFill>
                  <a:schemeClr val="bg1"/>
                </a:solidFill>
                <a:effectLst/>
                <a:latin typeface="arial" panose="020B0604020202020204" pitchFamily="34" charset="0"/>
              </a:rPr>
              <a:t>轴方向按预定的增量下降一层的厚度，材料被喷出后沉积在前一层已固化的材料上，通过材料逐层堆积形成最终的成品。</a:t>
            </a:r>
            <a:endParaRPr lang="zh-CN" altLang="en-US" sz="2400" dirty="0">
              <a:solidFill>
                <a:schemeClr val="bg1"/>
              </a:solidFill>
            </a:endParaRPr>
          </a:p>
        </p:txBody>
      </p:sp>
      <p:sp>
        <p:nvSpPr>
          <p:cNvPr id="5" name="文本框 4">
            <a:extLst>
              <a:ext uri="{FF2B5EF4-FFF2-40B4-BE49-F238E27FC236}">
                <a16:creationId xmlns:a16="http://schemas.microsoft.com/office/drawing/2014/main" id="{7F40B6DF-E960-41DB-AC29-C31CCD4C941B}"/>
              </a:ext>
            </a:extLst>
          </p:cNvPr>
          <p:cNvSpPr txBox="1"/>
          <p:nvPr/>
        </p:nvSpPr>
        <p:spPr>
          <a:xfrm>
            <a:off x="3567568" y="967658"/>
            <a:ext cx="5056863" cy="1015663"/>
          </a:xfrm>
          <a:prstGeom prst="rect">
            <a:avLst/>
          </a:prstGeom>
          <a:solidFill>
            <a:schemeClr val="accent2"/>
          </a:solidFill>
          <a:ln w="76200">
            <a:solidFill>
              <a:schemeClr val="accent2">
                <a:lumMod val="60000"/>
                <a:lumOff val="40000"/>
              </a:schemeClr>
            </a:solidFill>
          </a:ln>
        </p:spPr>
        <p:txBody>
          <a:bodyPr wrap="square" rtlCol="0">
            <a:spAutoFit/>
          </a:bodyPr>
          <a:lstStyle/>
          <a:p>
            <a:pPr algn="ctr"/>
            <a:r>
              <a:rPr kumimoji="1" lang="zh-CN" altLang="en-US" sz="6000" b="1" dirty="0">
                <a:solidFill>
                  <a:schemeClr val="bg1"/>
                </a:solidFill>
              </a:rPr>
              <a:t>熔融沉积成型</a:t>
            </a:r>
          </a:p>
        </p:txBody>
      </p:sp>
    </p:spTree>
    <p:extLst>
      <p:ext uri="{BB962C8B-B14F-4D97-AF65-F5344CB8AC3E}">
        <p14:creationId xmlns:p14="http://schemas.microsoft.com/office/powerpoint/2010/main" val="421248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790567" y="2770485"/>
            <a:ext cx="6610866" cy="1323439"/>
          </a:xfrm>
          <a:prstGeom prst="rect">
            <a:avLst/>
          </a:prstGeom>
          <a:noFill/>
          <a:ln>
            <a:noFill/>
          </a:ln>
        </p:spPr>
        <p:txBody>
          <a:bodyPr wrap="square" rtlCol="0">
            <a:spAutoFit/>
          </a:bodyPr>
          <a:lstStyle/>
          <a:p>
            <a:pPr algn="ctr"/>
            <a:r>
              <a:rPr kumimoji="1" lang="zh-CN" altLang="en-US" sz="8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结构工艺性</a:t>
            </a:r>
          </a:p>
        </p:txBody>
      </p:sp>
      <p:grpSp>
        <p:nvGrpSpPr>
          <p:cNvPr id="7" name="组 6"/>
          <p:cNvGrpSpPr/>
          <p:nvPr/>
        </p:nvGrpSpPr>
        <p:grpSpPr>
          <a:xfrm rot="1718587">
            <a:off x="3286641" y="1438409"/>
            <a:ext cx="1024513" cy="1398348"/>
            <a:chOff x="3087349" y="2414413"/>
            <a:chExt cx="1024513" cy="1398348"/>
          </a:xfrm>
        </p:grpSpPr>
        <p:sp>
          <p:nvSpPr>
            <p:cNvPr id="8" name="椭圆 7"/>
            <p:cNvSpPr/>
            <p:nvPr/>
          </p:nvSpPr>
          <p:spPr>
            <a:xfrm>
              <a:off x="3758271" y="2705683"/>
              <a:ext cx="353591" cy="3535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3439319" y="2414413"/>
              <a:ext cx="291270" cy="2912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p:cNvSpPr/>
            <p:nvPr/>
          </p:nvSpPr>
          <p:spPr>
            <a:xfrm>
              <a:off x="3498535" y="3661908"/>
              <a:ext cx="150853" cy="1508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3087349" y="2866230"/>
              <a:ext cx="558631" cy="5586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 name="文本框 5">
            <a:extLst>
              <a:ext uri="{FF2B5EF4-FFF2-40B4-BE49-F238E27FC236}">
                <a16:creationId xmlns:a16="http://schemas.microsoft.com/office/drawing/2014/main" id="{590B4592-2F21-47A8-A6C9-EE096320703B}"/>
              </a:ext>
            </a:extLst>
          </p:cNvPr>
          <p:cNvSpPr txBox="1"/>
          <p:nvPr/>
        </p:nvSpPr>
        <p:spPr>
          <a:xfrm>
            <a:off x="3408789" y="1447137"/>
            <a:ext cx="5374421" cy="1014730"/>
          </a:xfrm>
          <a:prstGeom prst="rect">
            <a:avLst/>
          </a:prstGeom>
          <a:noFill/>
          <a:ln>
            <a:noFill/>
          </a:ln>
        </p:spPr>
        <p:txBody>
          <a:bodyPr wrap="square" rtlCol="0">
            <a:spAutoFit/>
          </a:bodyPr>
          <a:lstStyle/>
          <a:p>
            <a:pPr algn="ctr"/>
            <a:r>
              <a:rPr kumimoji="1" lang="en-US" altLang="zh-CN" sz="6000" b="1" dirty="0">
                <a:solidFill>
                  <a:schemeClr val="bg1"/>
                </a:solidFill>
              </a:rPr>
              <a:t>PART</a:t>
            </a:r>
            <a:r>
              <a:rPr kumimoji="1" lang="zh-CN" altLang="en-US" sz="6000" b="1" dirty="0">
                <a:solidFill>
                  <a:schemeClr val="bg1"/>
                </a:solidFill>
              </a:rPr>
              <a:t> </a:t>
            </a:r>
            <a:r>
              <a:rPr kumimoji="1" lang="en-US" altLang="zh-CN" sz="6000" b="1" dirty="0">
                <a:solidFill>
                  <a:schemeClr val="bg1"/>
                </a:solidFill>
              </a:rPr>
              <a:t>TWO</a:t>
            </a:r>
            <a:endParaRPr kumimoji="1" lang="zh-CN" altLang="en-US" sz="60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659113" y="190290"/>
            <a:ext cx="5085376" cy="929411"/>
          </a:xfrm>
        </p:spPr>
        <p:txBody>
          <a:bodyPr/>
          <a:lstStyle/>
          <a:p>
            <a:r>
              <a:rPr kumimoji="1" lang="zh-CN" altLang="en-US" sz="3200" dirty="0">
                <a:latin typeface="微软雅黑" panose="020B0503020204020204" pitchFamily="34" charset="-122"/>
                <a:ea typeface="微软雅黑" panose="020B0503020204020204" pitchFamily="34" charset="-122"/>
                <a:cs typeface="微软雅黑" panose="020B0503020204020204" pitchFamily="34" charset="-122"/>
              </a:rPr>
              <a:t>影响打印件成形精度的因素</a:t>
            </a:r>
          </a:p>
        </p:txBody>
      </p:sp>
      <p:grpSp>
        <p:nvGrpSpPr>
          <p:cNvPr id="6" name="组 3">
            <a:extLst>
              <a:ext uri="{FF2B5EF4-FFF2-40B4-BE49-F238E27FC236}">
                <a16:creationId xmlns:a16="http://schemas.microsoft.com/office/drawing/2014/main" id="{8AE4053E-8C78-493C-A3AC-4FC3E062640E}"/>
              </a:ext>
            </a:extLst>
          </p:cNvPr>
          <p:cNvGrpSpPr/>
          <p:nvPr/>
        </p:nvGrpSpPr>
        <p:grpSpPr>
          <a:xfrm>
            <a:off x="959600" y="1261821"/>
            <a:ext cx="10552882" cy="1206500"/>
            <a:chOff x="558800" y="1663700"/>
            <a:chExt cx="4292600" cy="1206500"/>
          </a:xfrm>
        </p:grpSpPr>
        <p:sp>
          <p:nvSpPr>
            <p:cNvPr id="7" name="圆角矩形 2">
              <a:extLst>
                <a:ext uri="{FF2B5EF4-FFF2-40B4-BE49-F238E27FC236}">
                  <a16:creationId xmlns:a16="http://schemas.microsoft.com/office/drawing/2014/main" id="{36538028-0351-4150-A2D1-29FF06E94EEE}"/>
                </a:ext>
              </a:extLst>
            </p:cNvPr>
            <p:cNvSpPr/>
            <p:nvPr/>
          </p:nvSpPr>
          <p:spPr>
            <a:xfrm>
              <a:off x="558800" y="1663700"/>
              <a:ext cx="4292600" cy="1206500"/>
            </a:xfrm>
            <a:prstGeom prst="roundRect">
              <a:avLst>
                <a:gd name="adj" fmla="val 145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5983CDB5-1540-459D-91D2-879DF9310076}"/>
                </a:ext>
              </a:extLst>
            </p:cNvPr>
            <p:cNvSpPr txBox="1"/>
            <p:nvPr/>
          </p:nvSpPr>
          <p:spPr>
            <a:xfrm>
              <a:off x="1083897" y="1789769"/>
              <a:ext cx="3589704" cy="10057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分层厚度。分层厚度指利用切片软件对三维数据模型进行切片时层与层之间的距离，即打印时每层厚度</a:t>
              </a:r>
            </a:p>
          </p:txBody>
        </p:sp>
        <p:sp>
          <p:nvSpPr>
            <p:cNvPr id="9" name="矩形 8">
              <a:extLst>
                <a:ext uri="{FF2B5EF4-FFF2-40B4-BE49-F238E27FC236}">
                  <a16:creationId xmlns:a16="http://schemas.microsoft.com/office/drawing/2014/main" id="{08D39524-3F6B-462C-8A20-F042E72CF1CD}"/>
                </a:ext>
              </a:extLst>
            </p:cNvPr>
            <p:cNvSpPr/>
            <p:nvPr/>
          </p:nvSpPr>
          <p:spPr>
            <a:xfrm>
              <a:off x="657560" y="1759118"/>
              <a:ext cx="426336"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01</a:t>
              </a:r>
            </a:p>
          </p:txBody>
        </p:sp>
      </p:grpSp>
      <p:grpSp>
        <p:nvGrpSpPr>
          <p:cNvPr id="10" name="组 30">
            <a:extLst>
              <a:ext uri="{FF2B5EF4-FFF2-40B4-BE49-F238E27FC236}">
                <a16:creationId xmlns:a16="http://schemas.microsoft.com/office/drawing/2014/main" id="{13CCFF1E-DBEC-4796-9352-FED4563B96C8}"/>
              </a:ext>
            </a:extLst>
          </p:cNvPr>
          <p:cNvGrpSpPr/>
          <p:nvPr/>
        </p:nvGrpSpPr>
        <p:grpSpPr>
          <a:xfrm>
            <a:off x="959600" y="2610441"/>
            <a:ext cx="10552882" cy="1206500"/>
            <a:chOff x="558800" y="1663700"/>
            <a:chExt cx="4292600" cy="1206500"/>
          </a:xfrm>
        </p:grpSpPr>
        <p:sp>
          <p:nvSpPr>
            <p:cNvPr id="11" name="圆角矩形 31">
              <a:extLst>
                <a:ext uri="{FF2B5EF4-FFF2-40B4-BE49-F238E27FC236}">
                  <a16:creationId xmlns:a16="http://schemas.microsoft.com/office/drawing/2014/main" id="{007E9344-2EF1-4AF2-81D6-8A27FAA4E6DC}"/>
                </a:ext>
              </a:extLst>
            </p:cNvPr>
            <p:cNvSpPr/>
            <p:nvPr/>
          </p:nvSpPr>
          <p:spPr>
            <a:xfrm>
              <a:off x="558800" y="1663700"/>
              <a:ext cx="4292600" cy="1206500"/>
            </a:xfrm>
            <a:prstGeom prst="roundRect">
              <a:avLst>
                <a:gd name="adj" fmla="val 145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B98C3409-40AC-4D24-9873-27D1AD18B731}"/>
                </a:ext>
              </a:extLst>
            </p:cNvPr>
            <p:cNvSpPr txBox="1"/>
            <p:nvPr/>
          </p:nvSpPr>
          <p:spPr>
            <a:xfrm>
              <a:off x="1081564" y="1740777"/>
              <a:ext cx="3591258" cy="10057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加热温度。加热温度是熔融沉积成型机在工作时加热装置上的温度值，它决定了丝材的黏结性、堆积性和流动性。</a:t>
              </a:r>
            </a:p>
          </p:txBody>
        </p:sp>
        <p:sp>
          <p:nvSpPr>
            <p:cNvPr id="13" name="矩形 12">
              <a:extLst>
                <a:ext uri="{FF2B5EF4-FFF2-40B4-BE49-F238E27FC236}">
                  <a16:creationId xmlns:a16="http://schemas.microsoft.com/office/drawing/2014/main" id="{04A85A3E-E7AC-4892-9286-13FB57DD9C29}"/>
                </a:ext>
              </a:extLst>
            </p:cNvPr>
            <p:cNvSpPr/>
            <p:nvPr/>
          </p:nvSpPr>
          <p:spPr>
            <a:xfrm>
              <a:off x="657559" y="1759118"/>
              <a:ext cx="424783"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02</a:t>
              </a:r>
            </a:p>
          </p:txBody>
        </p:sp>
      </p:grpSp>
      <p:grpSp>
        <p:nvGrpSpPr>
          <p:cNvPr id="14" name="组 34">
            <a:extLst>
              <a:ext uri="{FF2B5EF4-FFF2-40B4-BE49-F238E27FC236}">
                <a16:creationId xmlns:a16="http://schemas.microsoft.com/office/drawing/2014/main" id="{BB3981E4-DBC8-4E28-A1A6-5B8FB83F71A8}"/>
              </a:ext>
            </a:extLst>
          </p:cNvPr>
          <p:cNvGrpSpPr/>
          <p:nvPr/>
        </p:nvGrpSpPr>
        <p:grpSpPr>
          <a:xfrm>
            <a:off x="959600" y="3959061"/>
            <a:ext cx="10962012" cy="1206500"/>
            <a:chOff x="558800" y="1663700"/>
            <a:chExt cx="4459022" cy="1206500"/>
          </a:xfrm>
        </p:grpSpPr>
        <p:sp>
          <p:nvSpPr>
            <p:cNvPr id="15" name="圆角矩形 35">
              <a:extLst>
                <a:ext uri="{FF2B5EF4-FFF2-40B4-BE49-F238E27FC236}">
                  <a16:creationId xmlns:a16="http://schemas.microsoft.com/office/drawing/2014/main" id="{BF9AC64E-1B00-4903-AE59-E41F1E1DF12F}"/>
                </a:ext>
              </a:extLst>
            </p:cNvPr>
            <p:cNvSpPr/>
            <p:nvPr/>
          </p:nvSpPr>
          <p:spPr>
            <a:xfrm>
              <a:off x="558800" y="1663700"/>
              <a:ext cx="4292600" cy="1206500"/>
            </a:xfrm>
            <a:prstGeom prst="roundRect">
              <a:avLst>
                <a:gd name="adj" fmla="val 1456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EAAD7493-D741-4DAF-AFAB-8E3CF5B0CD7F}"/>
                </a:ext>
              </a:extLst>
            </p:cNvPr>
            <p:cNvSpPr txBox="1"/>
            <p:nvPr/>
          </p:nvSpPr>
          <p:spPr>
            <a:xfrm>
              <a:off x="1083897" y="1773738"/>
              <a:ext cx="3933925" cy="10057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挤出速度指在送丝机构的作用下，打印喷头内熔丝从喷嘴挤出的速度。填充速度指喷头扫描截面轮廓或填充网格的速度。</a:t>
              </a:r>
            </a:p>
          </p:txBody>
        </p:sp>
        <p:sp>
          <p:nvSpPr>
            <p:cNvPr id="17" name="矩形 16">
              <a:extLst>
                <a:ext uri="{FF2B5EF4-FFF2-40B4-BE49-F238E27FC236}">
                  <a16:creationId xmlns:a16="http://schemas.microsoft.com/office/drawing/2014/main" id="{DB5BD533-3E39-4EEB-BA3D-B49E0234D982}"/>
                </a:ext>
              </a:extLst>
            </p:cNvPr>
            <p:cNvSpPr/>
            <p:nvPr/>
          </p:nvSpPr>
          <p:spPr>
            <a:xfrm>
              <a:off x="657559" y="1759118"/>
              <a:ext cx="426338"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03</a:t>
              </a:r>
            </a:p>
          </p:txBody>
        </p:sp>
      </p:grpSp>
      <p:grpSp>
        <p:nvGrpSpPr>
          <p:cNvPr id="24" name="组 30">
            <a:extLst>
              <a:ext uri="{FF2B5EF4-FFF2-40B4-BE49-F238E27FC236}">
                <a16:creationId xmlns:a16="http://schemas.microsoft.com/office/drawing/2014/main" id="{3DA40011-FDBD-43CE-8AEE-9BAC40861666}"/>
              </a:ext>
            </a:extLst>
          </p:cNvPr>
          <p:cNvGrpSpPr/>
          <p:nvPr/>
        </p:nvGrpSpPr>
        <p:grpSpPr>
          <a:xfrm>
            <a:off x="959600" y="5307681"/>
            <a:ext cx="10842114" cy="1206500"/>
            <a:chOff x="558800" y="1663700"/>
            <a:chExt cx="4410251" cy="1206500"/>
          </a:xfrm>
        </p:grpSpPr>
        <p:sp>
          <p:nvSpPr>
            <p:cNvPr id="25" name="圆角矩形 31">
              <a:extLst>
                <a:ext uri="{FF2B5EF4-FFF2-40B4-BE49-F238E27FC236}">
                  <a16:creationId xmlns:a16="http://schemas.microsoft.com/office/drawing/2014/main" id="{01D4919F-3A82-454F-B8AE-BE7A39A0CF9B}"/>
                </a:ext>
              </a:extLst>
            </p:cNvPr>
            <p:cNvSpPr/>
            <p:nvPr/>
          </p:nvSpPr>
          <p:spPr>
            <a:xfrm>
              <a:off x="558800" y="1663700"/>
              <a:ext cx="4292600" cy="1206500"/>
            </a:xfrm>
            <a:prstGeom prst="roundRect">
              <a:avLst>
                <a:gd name="adj" fmla="val 14562"/>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9B96EE4A-30BE-4747-8F90-63348B6CA37F}"/>
                </a:ext>
              </a:extLst>
            </p:cNvPr>
            <p:cNvSpPr txBox="1"/>
            <p:nvPr/>
          </p:nvSpPr>
          <p:spPr>
            <a:xfrm>
              <a:off x="1081564" y="1759118"/>
              <a:ext cx="3887487" cy="10057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壁厚指模型表面厚度。模型的壁厚一般设定为喷嘴直径的整数倍。</a:t>
              </a:r>
              <a:endParaRPr lang="en-US" altLang="zh-CN" sz="24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填充密度是指制件成型过程中内部填充的实际材料占总体积的百分比。</a:t>
              </a:r>
            </a:p>
          </p:txBody>
        </p:sp>
        <p:sp>
          <p:nvSpPr>
            <p:cNvPr id="27" name="矩形 26">
              <a:extLst>
                <a:ext uri="{FF2B5EF4-FFF2-40B4-BE49-F238E27FC236}">
                  <a16:creationId xmlns:a16="http://schemas.microsoft.com/office/drawing/2014/main" id="{A8431B5D-DF55-432F-92A2-64CB0187B533}"/>
                </a:ext>
              </a:extLst>
            </p:cNvPr>
            <p:cNvSpPr/>
            <p:nvPr/>
          </p:nvSpPr>
          <p:spPr>
            <a:xfrm>
              <a:off x="657559" y="1759118"/>
              <a:ext cx="424783"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04</a:t>
              </a:r>
            </a:p>
          </p:txBody>
        </p:sp>
      </p:grpSp>
    </p:spTree>
    <p:extLst>
      <p:ext uri="{BB962C8B-B14F-4D97-AF65-F5344CB8AC3E}">
        <p14:creationId xmlns:p14="http://schemas.microsoft.com/office/powerpoint/2010/main" val="224600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23305CD-3548-4AE5-B39F-F1FD93400061}"/>
              </a:ext>
            </a:extLst>
          </p:cNvPr>
          <p:cNvSpPr>
            <a:spLocks noGrp="1"/>
          </p:cNvSpPr>
          <p:nvPr>
            <p:ph type="body" sz="quarter" idx="10"/>
          </p:nvPr>
        </p:nvSpPr>
        <p:spPr/>
        <p:txBody>
          <a:bodyPr/>
          <a:lstStyle/>
          <a:p>
            <a:endParaRPr lang="zh-CN" altLang="en-US"/>
          </a:p>
        </p:txBody>
      </p:sp>
      <p:pic>
        <p:nvPicPr>
          <p:cNvPr id="4" name="图片 3">
            <a:extLst>
              <a:ext uri="{FF2B5EF4-FFF2-40B4-BE49-F238E27FC236}">
                <a16:creationId xmlns:a16="http://schemas.microsoft.com/office/drawing/2014/main" id="{EC879A1E-2E08-46B9-8967-A971C9409554}"/>
              </a:ext>
            </a:extLst>
          </p:cNvPr>
          <p:cNvPicPr>
            <a:picLocks noChangeAspect="1"/>
          </p:cNvPicPr>
          <p:nvPr/>
        </p:nvPicPr>
        <p:blipFill>
          <a:blip r:embed="rId2"/>
          <a:stretch>
            <a:fillRect/>
          </a:stretch>
        </p:blipFill>
        <p:spPr>
          <a:xfrm>
            <a:off x="769918" y="218001"/>
            <a:ext cx="4228321" cy="6421997"/>
          </a:xfrm>
          <a:prstGeom prst="rect">
            <a:avLst/>
          </a:prstGeom>
        </p:spPr>
      </p:pic>
      <p:sp>
        <p:nvSpPr>
          <p:cNvPr id="19" name="圆角矩形 11">
            <a:extLst>
              <a:ext uri="{FF2B5EF4-FFF2-40B4-BE49-F238E27FC236}">
                <a16:creationId xmlns:a16="http://schemas.microsoft.com/office/drawing/2014/main" id="{AC2531DE-A0A6-4D3D-A73F-4CF3F4A49D43}"/>
              </a:ext>
            </a:extLst>
          </p:cNvPr>
          <p:cNvSpPr/>
          <p:nvPr/>
        </p:nvSpPr>
        <p:spPr>
          <a:xfrm>
            <a:off x="6649395" y="186718"/>
            <a:ext cx="4468877" cy="777875"/>
          </a:xfrm>
          <a:prstGeom prst="roundRect">
            <a:avLst>
              <a:gd name="adj" fmla="val 145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C0EBF072-E7F4-42BC-9983-7628FF3C3BCE}"/>
              </a:ext>
            </a:extLst>
          </p:cNvPr>
          <p:cNvSpPr txBox="1"/>
          <p:nvPr/>
        </p:nvSpPr>
        <p:spPr>
          <a:xfrm>
            <a:off x="6814062" y="283267"/>
            <a:ext cx="4139541" cy="584775"/>
          </a:xfrm>
          <a:prstGeom prst="rect">
            <a:avLst/>
          </a:prstGeom>
          <a:noFill/>
        </p:spPr>
        <p:txBody>
          <a:bodyPr wrap="square" rtlCol="0">
            <a:spAutoFit/>
          </a:bodyPr>
          <a:lstStyle/>
          <a:p>
            <a:r>
              <a:rPr lang="en-US" altLang="zh-CN" sz="3200" b="0" i="0" strike="noStrike" dirty="0">
                <a:solidFill>
                  <a:schemeClr val="bg1">
                    <a:lumMod val="95000"/>
                  </a:schemeClr>
                </a:solidFill>
                <a:effectLst/>
                <a:latin typeface="Microsoft yahei" panose="020B0503020204020204" pitchFamily="34" charset="-122"/>
                <a:ea typeface="Microsoft yahei" panose="020B0503020204020204" pitchFamily="34" charset="-122"/>
              </a:rPr>
              <a:t>FDM 3D</a:t>
            </a:r>
            <a:r>
              <a:rPr lang="zh-CN" altLang="en-US" sz="3200" b="0" i="0" strike="noStrike" dirty="0">
                <a:solidFill>
                  <a:schemeClr val="bg1">
                    <a:lumMod val="95000"/>
                  </a:schemeClr>
                </a:solidFill>
                <a:effectLst/>
                <a:latin typeface="Microsoft yahei" panose="020B0503020204020204" pitchFamily="34" charset="-122"/>
                <a:ea typeface="Microsoft yahei" panose="020B0503020204020204" pitchFamily="34" charset="-122"/>
              </a:rPr>
              <a:t>打印件缺陷</a:t>
            </a:r>
            <a:endParaRPr lang="zh-CN" altLang="en-US" sz="3200" dirty="0">
              <a:solidFill>
                <a:schemeClr val="bg1">
                  <a:lumMod val="95000"/>
                </a:schemeClr>
              </a:solidFill>
            </a:endParaRPr>
          </a:p>
        </p:txBody>
      </p:sp>
      <p:sp>
        <p:nvSpPr>
          <p:cNvPr id="22" name="文本框 21">
            <a:extLst>
              <a:ext uri="{FF2B5EF4-FFF2-40B4-BE49-F238E27FC236}">
                <a16:creationId xmlns:a16="http://schemas.microsoft.com/office/drawing/2014/main" id="{8EF3335C-B6E3-4F5A-92A5-5D28D8FB3C45}"/>
              </a:ext>
            </a:extLst>
          </p:cNvPr>
          <p:cNvSpPr txBox="1"/>
          <p:nvPr/>
        </p:nvSpPr>
        <p:spPr>
          <a:xfrm>
            <a:off x="4998239" y="1427021"/>
            <a:ext cx="7193761" cy="3742499"/>
          </a:xfrm>
          <a:prstGeom prst="rect">
            <a:avLst/>
          </a:prstGeom>
          <a:noFill/>
        </p:spPr>
        <p:txBody>
          <a:bodyPr wrap="square" rtlCol="0">
            <a:spAutoFit/>
          </a:bodyPr>
          <a:lstStyle/>
          <a:p>
            <a:pPr marL="0" marR="0">
              <a:lnSpc>
                <a:spcPts val="3600"/>
              </a:lnSpc>
              <a:spcBef>
                <a:spcPts val="0"/>
              </a:spcBef>
              <a:spcAft>
                <a:spcPts val="0"/>
              </a:spcAft>
            </a:pPr>
            <a:r>
              <a:rPr lang="zh-CN" altLang="zh-CN" sz="2400" dirty="0">
                <a:solidFill>
                  <a:schemeClr val="bg1">
                    <a:lumMod val="95000"/>
                  </a:schemeClr>
                </a:solidFill>
                <a:effectLst/>
                <a:ea typeface="Microsoft YaHei" panose="020B0503020204020204" pitchFamily="34" charset="-122"/>
              </a:rPr>
              <a:t>翘曲变形是指塑件弯曲形变。</a:t>
            </a:r>
            <a:endParaRPr lang="en-US" altLang="zh-CN" sz="2400" dirty="0">
              <a:solidFill>
                <a:schemeClr val="bg1">
                  <a:lumMod val="95000"/>
                </a:schemeClr>
              </a:solidFill>
              <a:effectLst/>
              <a:ea typeface="Microsoft YaHei" panose="020B0503020204020204" pitchFamily="34" charset="-122"/>
            </a:endParaRPr>
          </a:p>
          <a:p>
            <a:pPr marL="0" marR="0">
              <a:lnSpc>
                <a:spcPts val="3600"/>
              </a:lnSpc>
              <a:spcBef>
                <a:spcPts val="0"/>
              </a:spcBef>
              <a:spcAft>
                <a:spcPts val="0"/>
              </a:spcAft>
            </a:pPr>
            <a:r>
              <a:rPr lang="zh-CN" altLang="zh-CN" sz="2400" dirty="0">
                <a:solidFill>
                  <a:schemeClr val="bg1">
                    <a:lumMod val="95000"/>
                  </a:schemeClr>
                </a:solidFill>
                <a:effectLst/>
                <a:ea typeface="Microsoft YaHei" panose="020B0503020204020204" pitchFamily="34" charset="-122"/>
              </a:rPr>
              <a:t>层间剥离是指打印件层与层之间发生脱落。</a:t>
            </a:r>
            <a:endParaRPr lang="en-US" altLang="zh-CN" sz="2400" dirty="0">
              <a:solidFill>
                <a:schemeClr val="bg1">
                  <a:lumMod val="95000"/>
                </a:schemeClr>
              </a:solidFill>
              <a:effectLst/>
              <a:ea typeface="Microsoft YaHei" panose="020B0503020204020204" pitchFamily="34" charset="-122"/>
            </a:endParaRPr>
          </a:p>
          <a:p>
            <a:pPr marL="0" marR="0">
              <a:lnSpc>
                <a:spcPts val="3600"/>
              </a:lnSpc>
              <a:spcBef>
                <a:spcPts val="0"/>
              </a:spcBef>
              <a:spcAft>
                <a:spcPts val="0"/>
              </a:spcAft>
            </a:pPr>
            <a:r>
              <a:rPr lang="zh-CN" altLang="zh-CN" sz="2400" dirty="0">
                <a:solidFill>
                  <a:schemeClr val="bg1">
                    <a:lumMod val="95000"/>
                  </a:schemeClr>
                </a:solidFill>
                <a:effectLst/>
                <a:ea typeface="Microsoft YaHei" panose="020B0503020204020204" pitchFamily="34" charset="-122"/>
              </a:rPr>
              <a:t>坍塌是指打印过程中发生.上层塌陷,不成形的情况。</a:t>
            </a:r>
          </a:p>
          <a:p>
            <a:pPr marL="0" marR="0">
              <a:lnSpc>
                <a:spcPts val="3600"/>
              </a:lnSpc>
              <a:spcBef>
                <a:spcPts val="0"/>
              </a:spcBef>
              <a:spcAft>
                <a:spcPts val="0"/>
              </a:spcAft>
            </a:pPr>
            <a:r>
              <a:rPr lang="zh-CN" altLang="zh-CN" sz="2400" dirty="0">
                <a:solidFill>
                  <a:schemeClr val="bg1">
                    <a:lumMod val="95000"/>
                  </a:schemeClr>
                </a:solidFill>
                <a:effectLst/>
                <a:ea typeface="Microsoft YaHei" panose="020B0503020204020204" pitchFamily="34" charset="-122"/>
              </a:rPr>
              <a:t>缺丝是指打印件某部分出现缺失或有破洞</a:t>
            </a:r>
            <a:r>
              <a:rPr lang="zh-CN" altLang="en-US" sz="2400" dirty="0">
                <a:solidFill>
                  <a:schemeClr val="bg1">
                    <a:lumMod val="95000"/>
                  </a:schemeClr>
                </a:solidFill>
                <a:effectLst/>
                <a:ea typeface="Microsoft YaHei" panose="020B0503020204020204" pitchFamily="34" charset="-122"/>
              </a:rPr>
              <a:t>，</a:t>
            </a:r>
            <a:r>
              <a:rPr lang="zh-CN" altLang="zh-CN" sz="2400" dirty="0">
                <a:solidFill>
                  <a:schemeClr val="bg1">
                    <a:lumMod val="95000"/>
                  </a:schemeClr>
                </a:solidFill>
                <a:effectLst/>
                <a:ea typeface="Microsoft YaHei" panose="020B0503020204020204" pitchFamily="34" charset="-122"/>
              </a:rPr>
              <a:t>造成打印件不完整。</a:t>
            </a:r>
          </a:p>
          <a:p>
            <a:pPr marL="0" marR="0">
              <a:lnSpc>
                <a:spcPts val="3600"/>
              </a:lnSpc>
              <a:spcBef>
                <a:spcPts val="0"/>
              </a:spcBef>
              <a:spcAft>
                <a:spcPts val="0"/>
              </a:spcAft>
            </a:pPr>
            <a:r>
              <a:rPr lang="zh-CN" altLang="zh-CN" sz="2400" dirty="0">
                <a:solidFill>
                  <a:schemeClr val="bg1">
                    <a:lumMod val="95000"/>
                  </a:schemeClr>
                </a:solidFill>
                <a:effectLst/>
                <a:ea typeface="Microsoft YaHei" panose="020B0503020204020204" pitchFamily="34" charset="-122"/>
              </a:rPr>
              <a:t>起皱是指打印件纹路不平直，产生不规则弯曲的皱纹。</a:t>
            </a:r>
          </a:p>
          <a:p>
            <a:pPr marL="0" marR="0">
              <a:lnSpc>
                <a:spcPts val="3600"/>
              </a:lnSpc>
              <a:spcBef>
                <a:spcPts val="0"/>
              </a:spcBef>
              <a:spcAft>
                <a:spcPts val="0"/>
              </a:spcAft>
            </a:pPr>
            <a:r>
              <a:rPr lang="zh-CN" altLang="zh-CN" sz="2400" dirty="0">
                <a:solidFill>
                  <a:schemeClr val="bg1">
                    <a:lumMod val="95000"/>
                  </a:schemeClr>
                </a:solidFill>
                <a:effectLst/>
                <a:ea typeface="Microsoft YaHei" panose="020B0503020204020204" pitchFamily="34" charset="-122"/>
              </a:rPr>
              <a:t>鼓泡是指打印件出现小鼓包,造成工件表面不平整。</a:t>
            </a:r>
          </a:p>
          <a:p>
            <a:pPr marL="0" marR="0">
              <a:lnSpc>
                <a:spcPts val="3600"/>
              </a:lnSpc>
              <a:spcBef>
                <a:spcPts val="0"/>
              </a:spcBef>
              <a:spcAft>
                <a:spcPts val="0"/>
              </a:spcAft>
            </a:pPr>
            <a:r>
              <a:rPr lang="zh-CN" altLang="zh-CN" sz="2400" dirty="0">
                <a:solidFill>
                  <a:schemeClr val="bg1">
                    <a:lumMod val="95000"/>
                  </a:schemeClr>
                </a:solidFill>
                <a:effectLst/>
                <a:ea typeface="Microsoft YaHei" panose="020B0503020204020204" pitchFamily="34" charset="-122"/>
              </a:rPr>
              <a:t>拉丝是指丝材跟着喷嘴走而不能粘结在已成型层上。</a:t>
            </a:r>
          </a:p>
        </p:txBody>
      </p:sp>
    </p:spTree>
    <p:extLst>
      <p:ext uri="{BB962C8B-B14F-4D97-AF65-F5344CB8AC3E}">
        <p14:creationId xmlns:p14="http://schemas.microsoft.com/office/powerpoint/2010/main" val="181156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659113" y="190290"/>
            <a:ext cx="5085376" cy="929411"/>
          </a:xfrm>
        </p:spPr>
        <p:txBody>
          <a:bodyPr/>
          <a:lstStyle/>
          <a:p>
            <a:r>
              <a:rPr kumimoji="1" lang="zh-CN" altLang="en-US" sz="3200" dirty="0">
                <a:latin typeface="微软雅黑" panose="020B0503020204020204" pitchFamily="34" charset="-122"/>
                <a:ea typeface="微软雅黑" panose="020B0503020204020204" pitchFamily="34" charset="-122"/>
                <a:cs typeface="微软雅黑" panose="020B0503020204020204" pitchFamily="34" charset="-122"/>
              </a:rPr>
              <a:t>影响打印件成形精度的因素</a:t>
            </a:r>
          </a:p>
        </p:txBody>
      </p:sp>
      <p:grpSp>
        <p:nvGrpSpPr>
          <p:cNvPr id="6" name="组 3">
            <a:extLst>
              <a:ext uri="{FF2B5EF4-FFF2-40B4-BE49-F238E27FC236}">
                <a16:creationId xmlns:a16="http://schemas.microsoft.com/office/drawing/2014/main" id="{8AE4053E-8C78-493C-A3AC-4FC3E062640E}"/>
              </a:ext>
            </a:extLst>
          </p:cNvPr>
          <p:cNvGrpSpPr/>
          <p:nvPr/>
        </p:nvGrpSpPr>
        <p:grpSpPr>
          <a:xfrm>
            <a:off x="959600" y="1261821"/>
            <a:ext cx="10552882" cy="1206500"/>
            <a:chOff x="558800" y="1663700"/>
            <a:chExt cx="4292600" cy="1206500"/>
          </a:xfrm>
        </p:grpSpPr>
        <p:sp>
          <p:nvSpPr>
            <p:cNvPr id="7" name="圆角矩形 2">
              <a:extLst>
                <a:ext uri="{FF2B5EF4-FFF2-40B4-BE49-F238E27FC236}">
                  <a16:creationId xmlns:a16="http://schemas.microsoft.com/office/drawing/2014/main" id="{36538028-0351-4150-A2D1-29FF06E94EEE}"/>
                </a:ext>
              </a:extLst>
            </p:cNvPr>
            <p:cNvSpPr/>
            <p:nvPr/>
          </p:nvSpPr>
          <p:spPr>
            <a:xfrm>
              <a:off x="558800" y="1663700"/>
              <a:ext cx="4292600" cy="1206500"/>
            </a:xfrm>
            <a:prstGeom prst="roundRect">
              <a:avLst>
                <a:gd name="adj" fmla="val 145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5983CDB5-1540-459D-91D2-879DF9310076}"/>
                </a:ext>
              </a:extLst>
            </p:cNvPr>
            <p:cNvSpPr txBox="1"/>
            <p:nvPr/>
          </p:nvSpPr>
          <p:spPr>
            <a:xfrm>
              <a:off x="1083896" y="1934633"/>
              <a:ext cx="3589704" cy="6701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工作平台方面：平台材料、热床温度</a:t>
              </a:r>
            </a:p>
          </p:txBody>
        </p:sp>
        <p:sp>
          <p:nvSpPr>
            <p:cNvPr id="9" name="矩形 8">
              <a:extLst>
                <a:ext uri="{FF2B5EF4-FFF2-40B4-BE49-F238E27FC236}">
                  <a16:creationId xmlns:a16="http://schemas.microsoft.com/office/drawing/2014/main" id="{08D39524-3F6B-462C-8A20-F042E72CF1CD}"/>
                </a:ext>
              </a:extLst>
            </p:cNvPr>
            <p:cNvSpPr/>
            <p:nvPr/>
          </p:nvSpPr>
          <p:spPr>
            <a:xfrm>
              <a:off x="657560" y="1759118"/>
              <a:ext cx="426336"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01</a:t>
              </a:r>
            </a:p>
          </p:txBody>
        </p:sp>
      </p:grpSp>
      <p:grpSp>
        <p:nvGrpSpPr>
          <p:cNvPr id="10" name="组 30">
            <a:extLst>
              <a:ext uri="{FF2B5EF4-FFF2-40B4-BE49-F238E27FC236}">
                <a16:creationId xmlns:a16="http://schemas.microsoft.com/office/drawing/2014/main" id="{13CCFF1E-DBEC-4796-9352-FED4563B96C8}"/>
              </a:ext>
            </a:extLst>
          </p:cNvPr>
          <p:cNvGrpSpPr/>
          <p:nvPr/>
        </p:nvGrpSpPr>
        <p:grpSpPr>
          <a:xfrm>
            <a:off x="959600" y="2610441"/>
            <a:ext cx="10552882" cy="1206500"/>
            <a:chOff x="558800" y="1663700"/>
            <a:chExt cx="4292600" cy="1206500"/>
          </a:xfrm>
        </p:grpSpPr>
        <p:sp>
          <p:nvSpPr>
            <p:cNvPr id="11" name="圆角矩形 31">
              <a:extLst>
                <a:ext uri="{FF2B5EF4-FFF2-40B4-BE49-F238E27FC236}">
                  <a16:creationId xmlns:a16="http://schemas.microsoft.com/office/drawing/2014/main" id="{007E9344-2EF1-4AF2-81D6-8A27FAA4E6DC}"/>
                </a:ext>
              </a:extLst>
            </p:cNvPr>
            <p:cNvSpPr/>
            <p:nvPr/>
          </p:nvSpPr>
          <p:spPr>
            <a:xfrm>
              <a:off x="558800" y="1663700"/>
              <a:ext cx="4292600" cy="1206500"/>
            </a:xfrm>
            <a:prstGeom prst="roundRect">
              <a:avLst>
                <a:gd name="adj" fmla="val 145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B98C3409-40AC-4D24-9873-27D1AD18B731}"/>
                </a:ext>
              </a:extLst>
            </p:cNvPr>
            <p:cNvSpPr txBox="1"/>
            <p:nvPr/>
          </p:nvSpPr>
          <p:spPr>
            <a:xfrm>
              <a:off x="1082342" y="1931891"/>
              <a:ext cx="3591258" cy="6701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rPr>
                <a:t>热喷头：喷头温度</a:t>
              </a:r>
            </a:p>
          </p:txBody>
        </p:sp>
        <p:sp>
          <p:nvSpPr>
            <p:cNvPr id="13" name="矩形 12">
              <a:extLst>
                <a:ext uri="{FF2B5EF4-FFF2-40B4-BE49-F238E27FC236}">
                  <a16:creationId xmlns:a16="http://schemas.microsoft.com/office/drawing/2014/main" id="{04A85A3E-E7AC-4892-9286-13FB57DD9C29}"/>
                </a:ext>
              </a:extLst>
            </p:cNvPr>
            <p:cNvSpPr/>
            <p:nvPr/>
          </p:nvSpPr>
          <p:spPr>
            <a:xfrm>
              <a:off x="657559" y="1759118"/>
              <a:ext cx="424783"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02</a:t>
              </a:r>
            </a:p>
          </p:txBody>
        </p:sp>
      </p:grpSp>
      <p:grpSp>
        <p:nvGrpSpPr>
          <p:cNvPr id="14" name="组 34">
            <a:extLst>
              <a:ext uri="{FF2B5EF4-FFF2-40B4-BE49-F238E27FC236}">
                <a16:creationId xmlns:a16="http://schemas.microsoft.com/office/drawing/2014/main" id="{BB3981E4-DBC8-4E28-A1A6-5B8FB83F71A8}"/>
              </a:ext>
            </a:extLst>
          </p:cNvPr>
          <p:cNvGrpSpPr/>
          <p:nvPr/>
        </p:nvGrpSpPr>
        <p:grpSpPr>
          <a:xfrm>
            <a:off x="959600" y="3959061"/>
            <a:ext cx="10552882" cy="1206500"/>
            <a:chOff x="558800" y="1663700"/>
            <a:chExt cx="4292600" cy="1206500"/>
          </a:xfrm>
        </p:grpSpPr>
        <p:sp>
          <p:nvSpPr>
            <p:cNvPr id="15" name="圆角矩形 35">
              <a:extLst>
                <a:ext uri="{FF2B5EF4-FFF2-40B4-BE49-F238E27FC236}">
                  <a16:creationId xmlns:a16="http://schemas.microsoft.com/office/drawing/2014/main" id="{BF9AC64E-1B00-4903-AE59-E41F1E1DF12F}"/>
                </a:ext>
              </a:extLst>
            </p:cNvPr>
            <p:cNvSpPr/>
            <p:nvPr/>
          </p:nvSpPr>
          <p:spPr>
            <a:xfrm>
              <a:off x="558800" y="1663700"/>
              <a:ext cx="4292600" cy="1206500"/>
            </a:xfrm>
            <a:prstGeom prst="roundRect">
              <a:avLst>
                <a:gd name="adj" fmla="val 1456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EAAD7493-D741-4DAF-AFAB-8E3CF5B0CD7F}"/>
                </a:ext>
              </a:extLst>
            </p:cNvPr>
            <p:cNvSpPr txBox="1"/>
            <p:nvPr/>
          </p:nvSpPr>
          <p:spPr>
            <a:xfrm>
              <a:off x="1083896" y="1931889"/>
              <a:ext cx="3589704" cy="6701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rPr>
                <a:t>位置摆放：支撑材料的拆卸等</a:t>
              </a:r>
            </a:p>
          </p:txBody>
        </p:sp>
        <p:sp>
          <p:nvSpPr>
            <p:cNvPr id="17" name="矩形 16">
              <a:extLst>
                <a:ext uri="{FF2B5EF4-FFF2-40B4-BE49-F238E27FC236}">
                  <a16:creationId xmlns:a16="http://schemas.microsoft.com/office/drawing/2014/main" id="{DB5BD533-3E39-4EEB-BA3D-B49E0234D982}"/>
                </a:ext>
              </a:extLst>
            </p:cNvPr>
            <p:cNvSpPr/>
            <p:nvPr/>
          </p:nvSpPr>
          <p:spPr>
            <a:xfrm>
              <a:off x="657559" y="1759118"/>
              <a:ext cx="426338"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03</a:t>
              </a:r>
            </a:p>
          </p:txBody>
        </p:sp>
      </p:grpSp>
      <p:grpSp>
        <p:nvGrpSpPr>
          <p:cNvPr id="24" name="组 30">
            <a:extLst>
              <a:ext uri="{FF2B5EF4-FFF2-40B4-BE49-F238E27FC236}">
                <a16:creationId xmlns:a16="http://schemas.microsoft.com/office/drawing/2014/main" id="{3DA40011-FDBD-43CE-8AEE-9BAC40861666}"/>
              </a:ext>
            </a:extLst>
          </p:cNvPr>
          <p:cNvGrpSpPr/>
          <p:nvPr/>
        </p:nvGrpSpPr>
        <p:grpSpPr>
          <a:xfrm>
            <a:off x="959600" y="5307681"/>
            <a:ext cx="10552882" cy="1206500"/>
            <a:chOff x="558800" y="1663700"/>
            <a:chExt cx="4292600" cy="1206500"/>
          </a:xfrm>
        </p:grpSpPr>
        <p:sp>
          <p:nvSpPr>
            <p:cNvPr id="25" name="圆角矩形 31">
              <a:extLst>
                <a:ext uri="{FF2B5EF4-FFF2-40B4-BE49-F238E27FC236}">
                  <a16:creationId xmlns:a16="http://schemas.microsoft.com/office/drawing/2014/main" id="{01D4919F-3A82-454F-B8AE-BE7A39A0CF9B}"/>
                </a:ext>
              </a:extLst>
            </p:cNvPr>
            <p:cNvSpPr/>
            <p:nvPr/>
          </p:nvSpPr>
          <p:spPr>
            <a:xfrm>
              <a:off x="558800" y="1663700"/>
              <a:ext cx="4292600" cy="1206500"/>
            </a:xfrm>
            <a:prstGeom prst="roundRect">
              <a:avLst>
                <a:gd name="adj" fmla="val 14562"/>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9B96EE4A-30BE-4747-8F90-63348B6CA37F}"/>
                </a:ext>
              </a:extLst>
            </p:cNvPr>
            <p:cNvSpPr txBox="1"/>
            <p:nvPr/>
          </p:nvSpPr>
          <p:spPr>
            <a:xfrm>
              <a:off x="1082342" y="1931891"/>
              <a:ext cx="3591258" cy="6701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rPr>
                <a:t>填充方式：材料丝的直径、网格大小</a:t>
              </a:r>
            </a:p>
          </p:txBody>
        </p:sp>
        <p:sp>
          <p:nvSpPr>
            <p:cNvPr id="27" name="矩形 26">
              <a:extLst>
                <a:ext uri="{FF2B5EF4-FFF2-40B4-BE49-F238E27FC236}">
                  <a16:creationId xmlns:a16="http://schemas.microsoft.com/office/drawing/2014/main" id="{A8431B5D-DF55-432F-92A2-64CB0187B533}"/>
                </a:ext>
              </a:extLst>
            </p:cNvPr>
            <p:cNvSpPr/>
            <p:nvPr/>
          </p:nvSpPr>
          <p:spPr>
            <a:xfrm>
              <a:off x="657559" y="1759118"/>
              <a:ext cx="424783" cy="1015663"/>
            </a:xfrm>
            <a:prstGeom prst="rect">
              <a:avLst/>
            </a:prstGeom>
          </p:spPr>
          <p:txBody>
            <a:bodyPr wrap="square" anchor="ctr">
              <a:spAutoFit/>
            </a:bodyPr>
            <a:lstStyle/>
            <a:p>
              <a:pPr lvl="0" algn="ctr"/>
              <a:r>
                <a:rPr lang="en-US" altLang="zh-CN" sz="6000" b="1" dirty="0">
                  <a:solidFill>
                    <a:schemeClr val="bg1"/>
                  </a:solidFill>
                  <a:latin typeface="+mj-lt"/>
                  <a:ea typeface="微软雅黑" panose="020B0503020204020204" pitchFamily="34" charset="-122"/>
                  <a:cs typeface="微软雅黑" panose="020B0503020204020204" pitchFamily="34" charset="-122"/>
                </a:rPr>
                <a:t>04</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自定义 33">
      <a:dk1>
        <a:srgbClr val="000000"/>
      </a:dk1>
      <a:lt1>
        <a:srgbClr val="FFFFFF"/>
      </a:lt1>
      <a:dk2>
        <a:srgbClr val="000000"/>
      </a:dk2>
      <a:lt2>
        <a:srgbClr val="FEFEFE"/>
      </a:lt2>
      <a:accent1>
        <a:srgbClr val="F17700"/>
      </a:accent1>
      <a:accent2>
        <a:srgbClr val="DC2144"/>
      </a:accent2>
      <a:accent3>
        <a:srgbClr val="71CAE0"/>
      </a:accent3>
      <a:accent4>
        <a:srgbClr val="112D43"/>
      </a:accent4>
      <a:accent5>
        <a:srgbClr val="050F25"/>
      </a:accent5>
      <a:accent6>
        <a:srgbClr val="162D4E"/>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教育行业年终总结模板</Template>
  <TotalTime>281</TotalTime>
  <Words>700</Words>
  <Application>Microsoft Office PowerPoint</Application>
  <PresentationFormat>宽屏</PresentationFormat>
  <Paragraphs>97</Paragraphs>
  <Slides>15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微软雅黑</vt:lpstr>
      <vt:lpstr>微软雅黑</vt:lpstr>
      <vt:lpstr>Arial</vt:lpstr>
      <vt:lpstr>Arial</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张琪</dc:creator>
  <cp:lastModifiedBy>时 雨</cp:lastModifiedBy>
  <cp:revision>44</cp:revision>
  <dcterms:created xsi:type="dcterms:W3CDTF">2017-09-30T06:46:00Z</dcterms:created>
  <dcterms:modified xsi:type="dcterms:W3CDTF">2020-10-29T15:19:49Z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