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61" r:id="rId2"/>
    <p:sldId id="262" r:id="rId3"/>
    <p:sldId id="277" r:id="rId4"/>
    <p:sldId id="257" r:id="rId5"/>
    <p:sldId id="272" r:id="rId6"/>
    <p:sldId id="300" r:id="rId7"/>
    <p:sldId id="301" r:id="rId8"/>
    <p:sldId id="299" r:id="rId9"/>
    <p:sldId id="302" r:id="rId10"/>
    <p:sldId id="303" r:id="rId11"/>
    <p:sldId id="306" r:id="rId12"/>
    <p:sldId id="304" r:id="rId13"/>
    <p:sldId id="305" r:id="rId14"/>
    <p:sldId id="307" r:id="rId15"/>
    <p:sldId id="290" r:id="rId16"/>
    <p:sldId id="293" r:id="rId17"/>
    <p:sldId id="292" r:id="rId18"/>
    <p:sldId id="308" r:id="rId19"/>
    <p:sldId id="294" r:id="rId20"/>
    <p:sldId id="289" r:id="rId21"/>
    <p:sldId id="309" r:id="rId22"/>
    <p:sldId id="288" r:id="rId2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9DE2"/>
    <a:srgbClr val="86CEEE"/>
    <a:srgbClr val="70BDEA"/>
    <a:srgbClr val="BCE8F6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48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54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70C6F2-32D1-4FB1-BD9A-0DC0EA1F174B}" type="datetimeFigureOut">
              <a:rPr lang="zh-CN" altLang="en-US" smtClean="0"/>
              <a:t>2020/11/16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BD71C7-3EB6-44B8-BA5C-71830D08C4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5786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770A8D-F40E-495F-82C9-F16A874E8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E4D09B8-CCFA-4581-B30C-E60EAC679D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1369663-DA9C-437B-8C0D-7444761A0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B940-ACB4-4C57-AA7E-D3BFF9143308}" type="datetimeFigureOut">
              <a:rPr lang="zh-CN" altLang="en-US" smtClean="0"/>
              <a:t>2020/11/16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8AB6B54-4C55-4118-BFC4-5AE62D031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45216C7-012E-4DDD-96C8-04DA6209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FCEF6-04E2-477C-9924-0F599AE2EB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6522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F46A2DA-8CDB-41BE-AAE2-8BC4AED04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7949824-A213-4769-9DF6-CEE9102E9E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566B2DD-96A1-4CD5-9557-001C9E12F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B940-ACB4-4C57-AA7E-D3BFF9143308}" type="datetimeFigureOut">
              <a:rPr lang="zh-CN" altLang="en-US" smtClean="0"/>
              <a:t>2020/11/16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C538627-5BD9-449F-8675-C51A146E4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6194F6F-82C6-4BD4-9A96-75309D029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FCEF6-04E2-477C-9924-0F599AE2EB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1476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9C1356E-9291-4888-95CB-2BE26AAEAE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62FFD10-6AA1-425F-949D-F7CA038F54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AC53DC2-BC35-4C72-B267-EFCCABC34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B940-ACB4-4C57-AA7E-D3BFF9143308}" type="datetimeFigureOut">
              <a:rPr lang="zh-CN" altLang="en-US" smtClean="0"/>
              <a:t>2020/11/16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23498FE-0BFE-4135-8D04-9311AD949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55FB98C-D102-4198-A49E-098F01C05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FCEF6-04E2-477C-9924-0F599AE2EB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6395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1740486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384C313-B04B-4676-9E6B-75E560C1D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BE0367-90C7-427D-924B-318C8D621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8BAEE97-EB42-4194-B418-8E86E175E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B940-ACB4-4C57-AA7E-D3BFF9143308}" type="datetimeFigureOut">
              <a:rPr lang="zh-CN" altLang="en-US" smtClean="0"/>
              <a:t>2020/11/16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E676A00-B903-49B1-872D-E86C449A6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C3DCF9E-EFF2-4F8C-8BD8-3C4A19240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FCEF6-04E2-477C-9924-0F599AE2EB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3221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8FAC3F-0AB0-4F48-8B23-434E0E419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41AD852-3FB8-4AA1-9864-3CB68208CF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64AFEBC-D4C8-43C0-94DD-6A07408F0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B940-ACB4-4C57-AA7E-D3BFF9143308}" type="datetimeFigureOut">
              <a:rPr lang="zh-CN" altLang="en-US" smtClean="0"/>
              <a:t>2020/11/16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5330ACD-D379-46AC-8604-78056F439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3C58DC5-8169-45DE-8B67-D32180234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FCEF6-04E2-477C-9924-0F599AE2EB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338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4C4C40E-EABA-4F9D-A31F-1D4112CFC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B6241D-303B-4401-8152-8F4DF08A8A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97B4226-EC2A-44FC-B9C1-B64B55232A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F5B6372-65B6-4821-9A8D-FEE16EF5C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B940-ACB4-4C57-AA7E-D3BFF9143308}" type="datetimeFigureOut">
              <a:rPr lang="zh-CN" altLang="en-US" smtClean="0"/>
              <a:t>2020/11/16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C182F09-5D09-45FB-937D-73DE17E5A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C79259F-39E2-441C-8FF8-781D0ADBA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FCEF6-04E2-477C-9924-0F599AE2EB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6737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CF0D41-D9D0-43EA-BB53-BD0FC3D68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85D4BA5-6F3D-4941-A6AE-B1BD55671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ECFFC4B-454C-430E-A35D-9015C789D8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869F3CF-E74B-4A2E-8B51-F9F79D2028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A77E12CF-D2D4-4B6C-838A-9D333F5AA6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3A67C413-C2A4-422D-A2E1-62C261477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B940-ACB4-4C57-AA7E-D3BFF9143308}" type="datetimeFigureOut">
              <a:rPr lang="zh-CN" altLang="en-US" smtClean="0"/>
              <a:t>2020/11/16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FE635F2-614E-4D4D-A229-18AC466CA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F882DDF5-82FA-426F-8B8D-8968A459D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FCEF6-04E2-477C-9924-0F599AE2EB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1915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F52ECEE-EAA8-450B-8941-43DDF9E13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EF71CB7-9A64-4659-8E90-FE302B2CD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B940-ACB4-4C57-AA7E-D3BFF9143308}" type="datetimeFigureOut">
              <a:rPr lang="zh-CN" altLang="en-US" smtClean="0"/>
              <a:t>2020/11/16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DBC361A-ADC3-4284-9B8D-A70812F06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6A339FE-7881-4C5E-A67B-FC57D0148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FCEF6-04E2-477C-9924-0F599AE2EB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069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D0768D4-4D40-4B72-A25A-19CAAD825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B940-ACB4-4C57-AA7E-D3BFF9143308}" type="datetimeFigureOut">
              <a:rPr lang="zh-CN" altLang="en-US" smtClean="0"/>
              <a:t>2020/11/16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0877AC1-54C8-4C78-BCC0-B5E67ED05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BA78774-B6AE-4C74-AA47-72E66F377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FCEF6-04E2-477C-9924-0F599AE2EB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6708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C506706-0B5C-4F4C-BD51-5A6ABCEDC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9787370-4E98-442F-88EB-028020BC5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7F8C929-50B5-429E-9CE5-25E06F9984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3232A6F-BB1D-4D2A-8385-EA2A01173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B940-ACB4-4C57-AA7E-D3BFF9143308}" type="datetimeFigureOut">
              <a:rPr lang="zh-CN" altLang="en-US" smtClean="0"/>
              <a:t>2020/11/16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E6866C6-9BF5-4840-A17E-2B5AA6822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CBAE4A5-96A1-481E-BDF2-E7E409AFC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FCEF6-04E2-477C-9924-0F599AE2EB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4821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D0868AD-F29E-4CC8-9E01-410032018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B381EA4-6F9D-4ADA-B75E-A32F8279CE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7410F14-E7F2-47C7-9D6B-1F75A9036E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36665D6-3EE7-4890-A880-859253AF8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B940-ACB4-4C57-AA7E-D3BFF9143308}" type="datetimeFigureOut">
              <a:rPr lang="zh-CN" altLang="en-US" smtClean="0"/>
              <a:t>2020/11/16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7C9DC5F-354B-465D-9C78-57DAF93B7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429FBE4-85FF-43E4-8FF6-2A8EB75CE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FCEF6-04E2-477C-9924-0F599AE2EB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9505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CCC6709-FD39-404F-A676-219EDB524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D6A40D9-100D-4554-B0BC-98D24EFA35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1931B28-703C-4071-9D02-A48B0D4034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1B940-ACB4-4C57-AA7E-D3BFF9143308}" type="datetimeFigureOut">
              <a:rPr lang="zh-CN" altLang="en-US" smtClean="0"/>
              <a:t>2020/11/16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165AD0F-7800-41DB-AA53-5328F8D156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D09218E-0503-4A4B-91E6-7F6BE5021C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FCEF6-04E2-477C-9924-0F599AE2EB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396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24" t="62621" r="26693"/>
          <a:stretch>
            <a:fillRect/>
          </a:stretch>
        </p:blipFill>
        <p:spPr>
          <a:xfrm>
            <a:off x="0" y="0"/>
            <a:ext cx="12192000" cy="6088666"/>
          </a:xfrm>
          <a:custGeom>
            <a:avLst/>
            <a:gdLst>
              <a:gd name="connsiteX0" fmla="*/ 0 w 12192000"/>
              <a:gd name="connsiteY0" fmla="*/ 0 h 6088666"/>
              <a:gd name="connsiteX1" fmla="*/ 12192000 w 12192000"/>
              <a:gd name="connsiteY1" fmla="*/ 0 h 6088666"/>
              <a:gd name="connsiteX2" fmla="*/ 12192000 w 12192000"/>
              <a:gd name="connsiteY2" fmla="*/ 6088666 h 6088666"/>
              <a:gd name="connsiteX3" fmla="*/ 0 w 12192000"/>
              <a:gd name="connsiteY3" fmla="*/ 6088666 h 6088666"/>
              <a:gd name="connsiteX4" fmla="*/ 0 w 12192000"/>
              <a:gd name="connsiteY4" fmla="*/ 0 h 6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088666">
                <a:moveTo>
                  <a:pt x="0" y="0"/>
                </a:moveTo>
                <a:lnTo>
                  <a:pt x="12192000" y="0"/>
                </a:lnTo>
                <a:lnTo>
                  <a:pt x="12192000" y="6088666"/>
                </a:lnTo>
                <a:lnTo>
                  <a:pt x="0" y="6088666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24" t="100000" r="26693" b="-4723"/>
          <a:stretch>
            <a:fillRect/>
          </a:stretch>
        </p:blipFill>
        <p:spPr>
          <a:xfrm>
            <a:off x="0" y="6088666"/>
            <a:ext cx="12192000" cy="769335"/>
          </a:xfrm>
          <a:custGeom>
            <a:avLst/>
            <a:gdLst>
              <a:gd name="connsiteX0" fmla="*/ 0 w 12192000"/>
              <a:gd name="connsiteY0" fmla="*/ 0 h 769335"/>
              <a:gd name="connsiteX1" fmla="*/ 12192000 w 12192000"/>
              <a:gd name="connsiteY1" fmla="*/ 0 h 769335"/>
              <a:gd name="connsiteX2" fmla="*/ 12192000 w 12192000"/>
              <a:gd name="connsiteY2" fmla="*/ 769335 h 769335"/>
              <a:gd name="connsiteX3" fmla="*/ 0 w 12192000"/>
              <a:gd name="connsiteY3" fmla="*/ 769335 h 769335"/>
              <a:gd name="connsiteX4" fmla="*/ 0 w 12192000"/>
              <a:gd name="connsiteY4" fmla="*/ 0 h 769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769335">
                <a:moveTo>
                  <a:pt x="0" y="0"/>
                </a:moveTo>
                <a:lnTo>
                  <a:pt x="12192000" y="0"/>
                </a:lnTo>
                <a:lnTo>
                  <a:pt x="12192000" y="769335"/>
                </a:lnTo>
                <a:lnTo>
                  <a:pt x="0" y="769335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7" name="文本框 6"/>
          <p:cNvSpPr txBox="1"/>
          <p:nvPr/>
        </p:nvSpPr>
        <p:spPr>
          <a:xfrm>
            <a:off x="2666658" y="2229420"/>
            <a:ext cx="68586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6000" dirty="0">
                <a:solidFill>
                  <a:schemeClr val="bg1"/>
                </a:solidFill>
                <a:latin typeface="造字工房悦黑体验版纤细体" pitchFamily="50" charset="-122"/>
                <a:ea typeface="方正兰亭粗黑简体" panose="02000000000000000000" pitchFamily="2" charset="-122"/>
              </a:rPr>
              <a:t>知识点与能力获取</a:t>
            </a:r>
            <a:endParaRPr lang="zh-CN" altLang="en-US" sz="6000" dirty="0">
              <a:solidFill>
                <a:schemeClr val="bg1"/>
              </a:solidFill>
              <a:latin typeface="造字工房悦黑体验版纤细体" pitchFamily="50" charset="-122"/>
              <a:ea typeface="造字工房悦黑体验版纤细体" pitchFamily="50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33614BE1-E92C-4B91-A42F-659D846BA913}"/>
              </a:ext>
            </a:extLst>
          </p:cNvPr>
          <p:cNvSpPr txBox="1"/>
          <p:nvPr/>
        </p:nvSpPr>
        <p:spPr>
          <a:xfrm>
            <a:off x="6647380" y="3652533"/>
            <a:ext cx="34726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</a:rPr>
              <a:t>无碳小车一组：罗皓麒</a:t>
            </a:r>
          </a:p>
        </p:txBody>
      </p:sp>
    </p:spTree>
    <p:extLst>
      <p:ext uri="{BB962C8B-B14F-4D97-AF65-F5344CB8AC3E}">
        <p14:creationId xmlns:p14="http://schemas.microsoft.com/office/powerpoint/2010/main" val="4218229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-483871" y="-795874"/>
            <a:ext cx="4884403" cy="2080299"/>
            <a:chOff x="-483871" y="-795874"/>
            <a:chExt cx="4884403" cy="2080299"/>
          </a:xfrm>
        </p:grpSpPr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16" t="79044" r="53519"/>
            <a:stretch>
              <a:fillRect/>
            </a:stretch>
          </p:blipFill>
          <p:spPr>
            <a:xfrm rot="20147618">
              <a:off x="-483871" y="-795874"/>
              <a:ext cx="4884403" cy="2080299"/>
            </a:xfrm>
            <a:custGeom>
              <a:avLst/>
              <a:gdLst>
                <a:gd name="connsiteX0" fmla="*/ 957211 w 6228785"/>
                <a:gd name="connsiteY0" fmla="*/ 0 h 2652880"/>
                <a:gd name="connsiteX1" fmla="*/ 5857672 w 6228785"/>
                <a:gd name="connsiteY1" fmla="*/ 2203009 h 2652880"/>
                <a:gd name="connsiteX2" fmla="*/ 6228785 w 6228785"/>
                <a:gd name="connsiteY2" fmla="*/ 2652880 h 2652880"/>
                <a:gd name="connsiteX3" fmla="*/ 1164771 w 6228785"/>
                <a:gd name="connsiteY3" fmla="*/ 2652880 h 2652880"/>
                <a:gd name="connsiteX4" fmla="*/ 0 w 6228785"/>
                <a:gd name="connsiteY4" fmla="*/ 2129256 h 2652880"/>
                <a:gd name="connsiteX5" fmla="*/ 957211 w 6228785"/>
                <a:gd name="connsiteY5" fmla="*/ 0 h 265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228785" h="2652880">
                  <a:moveTo>
                    <a:pt x="957211" y="0"/>
                  </a:moveTo>
                  <a:lnTo>
                    <a:pt x="5857672" y="2203009"/>
                  </a:lnTo>
                  <a:lnTo>
                    <a:pt x="6228785" y="2652880"/>
                  </a:lnTo>
                  <a:lnTo>
                    <a:pt x="1164771" y="2652880"/>
                  </a:lnTo>
                  <a:lnTo>
                    <a:pt x="0" y="2129256"/>
                  </a:lnTo>
                  <a:lnTo>
                    <a:pt x="957211" y="0"/>
                  </a:lnTo>
                  <a:close/>
                </a:path>
              </a:pathLst>
            </a:custGeom>
            <a:ln>
              <a:noFill/>
            </a:ln>
          </p:spPr>
        </p:pic>
        <p:sp>
          <p:nvSpPr>
            <p:cNvPr id="19" name="文本框 18"/>
            <p:cNvSpPr txBox="1"/>
            <p:nvPr/>
          </p:nvSpPr>
          <p:spPr>
            <a:xfrm>
              <a:off x="220687" y="336208"/>
              <a:ext cx="394275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dirty="0">
                  <a:latin typeface="华文细黑" panose="02010600040101010101" pitchFamily="2" charset="-122"/>
                  <a:ea typeface="华文细黑" panose="02010600040101010101" pitchFamily="2" charset="-122"/>
                </a:rPr>
                <a:t>材料成形</a:t>
              </a:r>
            </a:p>
          </p:txBody>
        </p:sp>
      </p:grpSp>
      <p:sp>
        <p:nvSpPr>
          <p:cNvPr id="6" name="文本框 5">
            <a:extLst>
              <a:ext uri="{FF2B5EF4-FFF2-40B4-BE49-F238E27FC236}">
                <a16:creationId xmlns:a16="http://schemas.microsoft.com/office/drawing/2014/main" id="{08B15A05-058E-4E7E-BF72-7407FFE0D2F5}"/>
              </a:ext>
            </a:extLst>
          </p:cNvPr>
          <p:cNvSpPr txBox="1"/>
          <p:nvPr/>
        </p:nvSpPr>
        <p:spPr>
          <a:xfrm>
            <a:off x="7875358" y="1277809"/>
            <a:ext cx="3511685" cy="5197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</a:rPr>
              <a:t>对应能力</a:t>
            </a:r>
            <a:r>
              <a:rPr lang="zh-CN" altLang="en-US" sz="2800" dirty="0">
                <a:solidFill>
                  <a:schemeClr val="bg1"/>
                </a:solidFill>
              </a:rPr>
              <a:t>通过学习这一部分知识，我掌握了材料的常见分类，先进制造技术在实际生产中的应用；了解了本课程的知识体系以较好的规划安排课程的学习</a:t>
            </a:r>
            <a:endParaRPr lang="en-US" altLang="zh-CN" sz="2800" dirty="0">
              <a:solidFill>
                <a:schemeClr val="bg1"/>
              </a:solidFill>
            </a:endParaRPr>
          </a:p>
        </p:txBody>
      </p:sp>
      <p:sp>
        <p:nvSpPr>
          <p:cNvPr id="40" name="Chevron 42">
            <a:extLst>
              <a:ext uri="{FF2B5EF4-FFF2-40B4-BE49-F238E27FC236}">
                <a16:creationId xmlns:a16="http://schemas.microsoft.com/office/drawing/2014/main" id="{16680495-2395-42FB-8CE8-6C5E20A65030}"/>
              </a:ext>
            </a:extLst>
          </p:cNvPr>
          <p:cNvSpPr/>
          <p:nvPr/>
        </p:nvSpPr>
        <p:spPr>
          <a:xfrm>
            <a:off x="7943755" y="232057"/>
            <a:ext cx="3443288" cy="865389"/>
          </a:xfrm>
          <a:prstGeom prst="chevron">
            <a:avLst/>
          </a:prstGeom>
          <a:solidFill>
            <a:srgbClr val="559DE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262626"/>
              </a:solidFill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1310F19-F107-4C0B-AB83-0EC2C287E800}"/>
              </a:ext>
            </a:extLst>
          </p:cNvPr>
          <p:cNvSpPr txBox="1"/>
          <p:nvPr/>
        </p:nvSpPr>
        <p:spPr>
          <a:xfrm>
            <a:off x="8321303" y="448373"/>
            <a:ext cx="30657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</a:rPr>
              <a:t>一级核心知识点（</a:t>
            </a:r>
            <a:r>
              <a:rPr lang="en-US" altLang="zh-CN" sz="2400" b="1" dirty="0">
                <a:solidFill>
                  <a:schemeClr val="bg1"/>
                </a:solidFill>
              </a:rPr>
              <a:t>32</a:t>
            </a:r>
            <a:r>
              <a:rPr lang="zh-CN" altLang="en-US" sz="2400" b="1" dirty="0">
                <a:solidFill>
                  <a:schemeClr val="bg1"/>
                </a:solidFill>
              </a:rPr>
              <a:t>）</a:t>
            </a:r>
          </a:p>
        </p:txBody>
      </p: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9E862C44-C23E-4B47-8B12-6F1F73CD23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351240"/>
              </p:ext>
            </p:extLst>
          </p:nvPr>
        </p:nvGraphicFramePr>
        <p:xfrm>
          <a:off x="641304" y="1277809"/>
          <a:ext cx="11205039" cy="58103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24466">
                  <a:extLst>
                    <a:ext uri="{9D8B030D-6E8A-4147-A177-3AD203B41FA5}">
                      <a16:colId xmlns:a16="http://schemas.microsoft.com/office/drawing/2014/main" val="868804724"/>
                    </a:ext>
                  </a:extLst>
                </a:gridCol>
                <a:gridCol w="2402732">
                  <a:extLst>
                    <a:ext uri="{9D8B030D-6E8A-4147-A177-3AD203B41FA5}">
                      <a16:colId xmlns:a16="http://schemas.microsoft.com/office/drawing/2014/main" val="1106452141"/>
                    </a:ext>
                  </a:extLst>
                </a:gridCol>
                <a:gridCol w="3190672">
                  <a:extLst>
                    <a:ext uri="{9D8B030D-6E8A-4147-A177-3AD203B41FA5}">
                      <a16:colId xmlns:a16="http://schemas.microsoft.com/office/drawing/2014/main" val="3756863951"/>
                    </a:ext>
                  </a:extLst>
                </a:gridCol>
                <a:gridCol w="2887169">
                  <a:extLst>
                    <a:ext uri="{9D8B030D-6E8A-4147-A177-3AD203B41FA5}">
                      <a16:colId xmlns:a16="http://schemas.microsoft.com/office/drawing/2014/main" val="3240776450"/>
                    </a:ext>
                  </a:extLst>
                </a:gridCol>
              </a:tblGrid>
              <a:tr h="482086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zh-CN" alt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材料的塑性成形</a:t>
                      </a:r>
                      <a:endParaRPr lang="en-US" altLang="zh-CN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1</a:t>
                      </a:r>
                      <a:r>
                        <a:rPr lang="zh-CN" altLang="en-US" dirty="0"/>
                        <a:t>）金属塑性成形及原理</a:t>
                      </a:r>
                      <a:endParaRPr lang="en-US" altLang="zh-CN" dirty="0"/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2</a:t>
                      </a:r>
                      <a:r>
                        <a:rPr lang="zh-CN" altLang="en-US" dirty="0"/>
                        <a:t>）塑性变形后金属的组织和性能等基本概念</a:t>
                      </a:r>
                      <a:endParaRPr lang="en-US" altLang="zh-CN" dirty="0"/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3</a:t>
                      </a:r>
                      <a:r>
                        <a:rPr lang="zh-CN" altLang="en-US" dirty="0"/>
                        <a:t>）自由锻</a:t>
                      </a:r>
                      <a:endParaRPr lang="en-US" altLang="zh-CN" dirty="0"/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4</a:t>
                      </a:r>
                      <a:r>
                        <a:rPr lang="zh-CN" altLang="en-US" dirty="0"/>
                        <a:t>）模锻</a:t>
                      </a:r>
                      <a:endParaRPr lang="en-US" altLang="zh-CN" dirty="0"/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5</a:t>
                      </a:r>
                      <a:r>
                        <a:rPr lang="zh-CN" altLang="en-US" dirty="0"/>
                        <a:t>）冲压工艺及模具</a:t>
                      </a:r>
                      <a:endParaRPr lang="en-US" altLang="zh-CN" dirty="0"/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6</a:t>
                      </a:r>
                      <a:r>
                        <a:rPr lang="zh-CN" altLang="en-US" dirty="0"/>
                        <a:t>）塑性成形性</a:t>
                      </a:r>
                      <a:endParaRPr lang="en-US" altLang="zh-CN" dirty="0"/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7</a:t>
                      </a:r>
                      <a:r>
                        <a:rPr lang="zh-CN" altLang="en-US" dirty="0"/>
                        <a:t>）锻件及冲压件结构工艺性</a:t>
                      </a:r>
                      <a:endParaRPr lang="en-US" altLang="zh-CN" dirty="0"/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8</a:t>
                      </a:r>
                      <a:r>
                        <a:rPr lang="zh-CN" altLang="en-US" dirty="0"/>
                        <a:t>）塑性成形新技术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800" b="1" dirty="0"/>
                        <a:t>2.</a:t>
                      </a:r>
                      <a:r>
                        <a:rPr lang="zh-CN" altLang="en-US" sz="1800" b="1" dirty="0"/>
                        <a:t>材料的液态成形</a:t>
                      </a:r>
                      <a:endParaRPr lang="en-US" altLang="zh-CN" sz="1800" b="1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1</a:t>
                      </a:r>
                      <a:r>
                        <a:rPr lang="zh-CN" altLang="en-US" dirty="0"/>
                        <a:t>）铸造基础知识</a:t>
                      </a:r>
                      <a:endParaRPr lang="en-US" altLang="zh-CN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2</a:t>
                      </a:r>
                      <a:r>
                        <a:rPr lang="zh-CN" altLang="en-US" dirty="0"/>
                        <a:t>）砂型铸造</a:t>
                      </a:r>
                      <a:endParaRPr lang="en-US" altLang="zh-CN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3</a:t>
                      </a:r>
                      <a:r>
                        <a:rPr lang="zh-CN" altLang="en-US" dirty="0"/>
                        <a:t>）特种铸造</a:t>
                      </a:r>
                      <a:endParaRPr lang="en-US" altLang="zh-CN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4</a:t>
                      </a:r>
                      <a:r>
                        <a:rPr lang="zh-CN" altLang="en-US" dirty="0"/>
                        <a:t>）铸件结构工艺性</a:t>
                      </a:r>
                      <a:endParaRPr lang="en-US" altLang="zh-CN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lang="zh-CN" alt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材料的连接成形</a:t>
                      </a:r>
                      <a:endParaRPr lang="en-US" altLang="zh-CN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1</a:t>
                      </a:r>
                      <a:r>
                        <a:rPr lang="zh-CN" altLang="en-US" dirty="0"/>
                        <a:t>）连接的基本概念</a:t>
                      </a:r>
                      <a:endParaRPr lang="en-US" altLang="zh-CN" dirty="0"/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2</a:t>
                      </a:r>
                      <a:r>
                        <a:rPr lang="zh-CN" altLang="en-US" dirty="0"/>
                        <a:t>）焊接基础知识</a:t>
                      </a:r>
                      <a:endParaRPr lang="en-US" altLang="zh-CN" dirty="0"/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3</a:t>
                      </a:r>
                      <a:r>
                        <a:rPr lang="zh-CN" altLang="en-US" dirty="0"/>
                        <a:t>）基本焊接工艺</a:t>
                      </a:r>
                      <a:endParaRPr lang="en-US" altLang="zh-CN" dirty="0"/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4</a:t>
                      </a:r>
                      <a:r>
                        <a:rPr lang="zh-CN" altLang="en-US" dirty="0"/>
                        <a:t>）焊接性能</a:t>
                      </a:r>
                      <a:r>
                        <a:rPr lang="en-US" altLang="zh-CN" dirty="0"/>
                        <a:t>(</a:t>
                      </a:r>
                      <a:r>
                        <a:rPr lang="zh-CN" altLang="en-US" dirty="0"/>
                        <a:t>可焊性</a:t>
                      </a:r>
                      <a:r>
                        <a:rPr lang="en-US" altLang="zh-CN" dirty="0"/>
                        <a:t>)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5</a:t>
                      </a:r>
                      <a:r>
                        <a:rPr lang="zh-CN" altLang="en-US" dirty="0"/>
                        <a:t>）焊接结构及工艺性</a:t>
                      </a:r>
                      <a:endParaRPr lang="en-US" altLang="zh-CN" dirty="0"/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6</a:t>
                      </a:r>
                      <a:r>
                        <a:rPr lang="zh-CN" altLang="en-US" dirty="0"/>
                        <a:t>）焊接新技术</a:t>
                      </a:r>
                      <a:endParaRPr lang="en-US" altLang="zh-CN" dirty="0"/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7</a:t>
                      </a:r>
                      <a:r>
                        <a:rPr lang="zh-CN" altLang="en-US" dirty="0"/>
                        <a:t>）机器人焊接</a:t>
                      </a:r>
                      <a:endParaRPr lang="en-US" altLang="zh-CN" dirty="0"/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b="1" dirty="0"/>
                        <a:t>4.</a:t>
                      </a:r>
                      <a:r>
                        <a:rPr lang="zh-CN" altLang="en-US" b="1" dirty="0"/>
                        <a:t>粉体材料成形</a:t>
                      </a:r>
                      <a:endParaRPr lang="en-US" altLang="zh-CN" b="1" dirty="0"/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1</a:t>
                      </a:r>
                      <a:r>
                        <a:rPr lang="zh-CN" altLang="en-US" dirty="0"/>
                        <a:t>）粉体成形的过程与特点</a:t>
                      </a:r>
                      <a:endParaRPr lang="en-US" altLang="zh-CN" dirty="0"/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2</a:t>
                      </a:r>
                      <a:r>
                        <a:rPr lang="zh-CN" altLang="en-US" dirty="0"/>
                        <a:t>）粉体的基本性能</a:t>
                      </a:r>
                      <a:endParaRPr lang="en-US" altLang="zh-CN" dirty="0"/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3</a:t>
                      </a:r>
                      <a:r>
                        <a:rPr lang="zh-CN" altLang="en-US" dirty="0"/>
                        <a:t>）粉体的三种成形工艺</a:t>
                      </a:r>
                      <a:endParaRPr lang="zh-CN" altLang="en-US" b="0" dirty="0"/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</a:t>
                      </a:r>
                      <a:r>
                        <a:rPr lang="zh-CN" alt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高分子材料成形</a:t>
                      </a:r>
                      <a:endParaRPr lang="en-US" altLang="zh-CN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1</a:t>
                      </a:r>
                      <a:r>
                        <a:rPr lang="zh-CN" altLang="en-US" dirty="0"/>
                        <a:t>）高分子材料成形基本概念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2</a:t>
                      </a:r>
                      <a:r>
                        <a:rPr lang="zh-CN" altLang="en-US" dirty="0"/>
                        <a:t>）常见塑料成型工艺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3</a:t>
                      </a:r>
                      <a:r>
                        <a:rPr lang="zh-CN" altLang="en-US" dirty="0"/>
                        <a:t>）橡胶成形工艺和硫化性能</a:t>
                      </a:r>
                      <a:endParaRPr lang="en-US" altLang="zh-CN" dirty="0"/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b="1" dirty="0"/>
                        <a:t>6.</a:t>
                      </a:r>
                      <a:r>
                        <a:rPr lang="zh-CN" altLang="en-US" b="1" dirty="0"/>
                        <a:t>复合材料成形</a:t>
                      </a:r>
                      <a:endParaRPr lang="en-US" altLang="zh-CN" b="1" dirty="0"/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1</a:t>
                      </a:r>
                      <a:r>
                        <a:rPr lang="zh-CN" altLang="en-US" dirty="0"/>
                        <a:t>）复合材料的性能及特点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2</a:t>
                      </a:r>
                      <a:r>
                        <a:rPr lang="zh-CN" altLang="en-US" dirty="0"/>
                        <a:t>）复合材料成型工艺及特点</a:t>
                      </a:r>
                      <a:endParaRPr lang="en-US" altLang="zh-CN" dirty="0"/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endParaRPr lang="en-US" altLang="zh-CN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b="1" dirty="0"/>
                        <a:t>7.</a:t>
                      </a:r>
                      <a:r>
                        <a:rPr lang="zh-CN" altLang="en-US" b="1" dirty="0"/>
                        <a:t>增材制造技术</a:t>
                      </a:r>
                      <a:endParaRPr lang="en-US" altLang="zh-CN" b="1" dirty="0"/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1</a:t>
                      </a:r>
                      <a:r>
                        <a:rPr lang="zh-CN" altLang="en-US" dirty="0"/>
                        <a:t>）增材制造的基本原理</a:t>
                      </a:r>
                      <a:endParaRPr lang="en-US" altLang="zh-CN" dirty="0"/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2</a:t>
                      </a:r>
                      <a:r>
                        <a:rPr lang="zh-CN" altLang="en-US" dirty="0"/>
                        <a:t>）常用 </a:t>
                      </a:r>
                      <a:r>
                        <a:rPr lang="en-US" altLang="zh-CN" dirty="0"/>
                        <a:t>3D </a:t>
                      </a:r>
                      <a:r>
                        <a:rPr lang="zh-CN" altLang="en-US" dirty="0"/>
                        <a:t>打印工艺及工艺原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3</a:t>
                      </a:r>
                      <a:r>
                        <a:rPr lang="zh-CN" altLang="en-US" dirty="0"/>
                        <a:t>）各种 </a:t>
                      </a:r>
                      <a:r>
                        <a:rPr lang="en-US" altLang="zh-CN" dirty="0"/>
                        <a:t>3D </a:t>
                      </a:r>
                      <a:r>
                        <a:rPr lang="zh-CN" altLang="en-US" dirty="0"/>
                        <a:t>打印用材料及要求；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4</a:t>
                      </a:r>
                      <a:r>
                        <a:rPr lang="zh-CN" altLang="en-US" dirty="0"/>
                        <a:t>）</a:t>
                      </a:r>
                      <a:r>
                        <a:rPr lang="en-US" altLang="zh-CN" dirty="0"/>
                        <a:t>3D </a:t>
                      </a:r>
                      <a:r>
                        <a:rPr lang="zh-CN" altLang="en-US" dirty="0"/>
                        <a:t>打印分层软件的原理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5</a:t>
                      </a:r>
                      <a:r>
                        <a:rPr lang="zh-CN" altLang="en-US" dirty="0"/>
                        <a:t>）</a:t>
                      </a:r>
                      <a:r>
                        <a:rPr lang="en-US" altLang="zh-CN" dirty="0"/>
                        <a:t>3D </a:t>
                      </a:r>
                      <a:r>
                        <a:rPr lang="zh-CN" altLang="en-US" dirty="0"/>
                        <a:t>打印技术的应用。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184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40903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-483871" y="-795874"/>
            <a:ext cx="4884403" cy="2080299"/>
            <a:chOff x="-483871" y="-795874"/>
            <a:chExt cx="4884403" cy="2080299"/>
          </a:xfrm>
        </p:grpSpPr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16" t="79044" r="53519"/>
            <a:stretch>
              <a:fillRect/>
            </a:stretch>
          </p:blipFill>
          <p:spPr>
            <a:xfrm rot="20147618">
              <a:off x="-483871" y="-795874"/>
              <a:ext cx="4884403" cy="2080299"/>
            </a:xfrm>
            <a:custGeom>
              <a:avLst/>
              <a:gdLst>
                <a:gd name="connsiteX0" fmla="*/ 957211 w 6228785"/>
                <a:gd name="connsiteY0" fmla="*/ 0 h 2652880"/>
                <a:gd name="connsiteX1" fmla="*/ 5857672 w 6228785"/>
                <a:gd name="connsiteY1" fmla="*/ 2203009 h 2652880"/>
                <a:gd name="connsiteX2" fmla="*/ 6228785 w 6228785"/>
                <a:gd name="connsiteY2" fmla="*/ 2652880 h 2652880"/>
                <a:gd name="connsiteX3" fmla="*/ 1164771 w 6228785"/>
                <a:gd name="connsiteY3" fmla="*/ 2652880 h 2652880"/>
                <a:gd name="connsiteX4" fmla="*/ 0 w 6228785"/>
                <a:gd name="connsiteY4" fmla="*/ 2129256 h 2652880"/>
                <a:gd name="connsiteX5" fmla="*/ 957211 w 6228785"/>
                <a:gd name="connsiteY5" fmla="*/ 0 h 265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228785" h="2652880">
                  <a:moveTo>
                    <a:pt x="957211" y="0"/>
                  </a:moveTo>
                  <a:lnTo>
                    <a:pt x="5857672" y="2203009"/>
                  </a:lnTo>
                  <a:lnTo>
                    <a:pt x="6228785" y="2652880"/>
                  </a:lnTo>
                  <a:lnTo>
                    <a:pt x="1164771" y="2652880"/>
                  </a:lnTo>
                  <a:lnTo>
                    <a:pt x="0" y="2129256"/>
                  </a:lnTo>
                  <a:lnTo>
                    <a:pt x="957211" y="0"/>
                  </a:lnTo>
                  <a:close/>
                </a:path>
              </a:pathLst>
            </a:custGeom>
            <a:ln>
              <a:noFill/>
            </a:ln>
          </p:spPr>
        </p:pic>
        <p:sp>
          <p:nvSpPr>
            <p:cNvPr id="19" name="文本框 18"/>
            <p:cNvSpPr txBox="1"/>
            <p:nvPr/>
          </p:nvSpPr>
          <p:spPr>
            <a:xfrm>
              <a:off x="220687" y="336208"/>
              <a:ext cx="394275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dirty="0">
                  <a:latin typeface="华文细黑" panose="02010600040101010101" pitchFamily="2" charset="-122"/>
                  <a:ea typeface="华文细黑" panose="02010600040101010101" pitchFamily="2" charset="-122"/>
                </a:rPr>
                <a:t>材料成形</a:t>
              </a:r>
            </a:p>
          </p:txBody>
        </p:sp>
      </p:grp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ADC7798E-8C6B-42A9-A707-449B27EB9058}"/>
              </a:ext>
            </a:extLst>
          </p:cNvPr>
          <p:cNvGrpSpPr/>
          <p:nvPr/>
        </p:nvGrpSpPr>
        <p:grpSpPr>
          <a:xfrm>
            <a:off x="316408" y="920983"/>
            <a:ext cx="1344000" cy="1344000"/>
            <a:chOff x="1673133" y="888723"/>
            <a:chExt cx="720000" cy="720000"/>
          </a:xfrm>
        </p:grpSpPr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5FDD9B13-67E7-4B85-A1BD-F02C846B0607}"/>
                </a:ext>
              </a:extLst>
            </p:cNvPr>
            <p:cNvGrpSpPr/>
            <p:nvPr/>
          </p:nvGrpSpPr>
          <p:grpSpPr>
            <a:xfrm>
              <a:off x="1771197" y="988752"/>
              <a:ext cx="523875" cy="523875"/>
              <a:chOff x="1162498" y="2336853"/>
              <a:chExt cx="523875" cy="523875"/>
            </a:xfrm>
          </p:grpSpPr>
          <p:sp>
            <p:nvSpPr>
              <p:cNvPr id="23" name="椭圆 22">
                <a:extLst>
                  <a:ext uri="{FF2B5EF4-FFF2-40B4-BE49-F238E27FC236}">
                    <a16:creationId xmlns:a16="http://schemas.microsoft.com/office/drawing/2014/main" id="{1C173740-1309-43AF-AEE1-1EC5D8D30AE0}"/>
                  </a:ext>
                </a:extLst>
              </p:cNvPr>
              <p:cNvSpPr/>
              <p:nvPr/>
            </p:nvSpPr>
            <p:spPr>
              <a:xfrm>
                <a:off x="1162498" y="2336853"/>
                <a:ext cx="523875" cy="523875"/>
              </a:xfrm>
              <a:prstGeom prst="ellipse">
                <a:avLst/>
              </a:prstGeom>
              <a:solidFill>
                <a:srgbClr val="559DE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/>
              </a:p>
            </p:txBody>
          </p:sp>
          <p:grpSp>
            <p:nvGrpSpPr>
              <p:cNvPr id="24" name="组合 23">
                <a:extLst>
                  <a:ext uri="{FF2B5EF4-FFF2-40B4-BE49-F238E27FC236}">
                    <a16:creationId xmlns:a16="http://schemas.microsoft.com/office/drawing/2014/main" id="{2F9004DC-F784-4AB5-9DE0-8CA4F33DC6FC}"/>
                  </a:ext>
                </a:extLst>
              </p:cNvPr>
              <p:cNvGrpSpPr/>
              <p:nvPr/>
            </p:nvGrpSpPr>
            <p:grpSpPr>
              <a:xfrm>
                <a:off x="1334360" y="2460255"/>
                <a:ext cx="180149" cy="341052"/>
                <a:chOff x="5130721" y="-266700"/>
                <a:chExt cx="990600" cy="1875362"/>
              </a:xfrm>
            </p:grpSpPr>
            <p:sp>
              <p:nvSpPr>
                <p:cNvPr id="25" name="椭圆 111">
                  <a:extLst>
                    <a:ext uri="{FF2B5EF4-FFF2-40B4-BE49-F238E27FC236}">
                      <a16:creationId xmlns:a16="http://schemas.microsoft.com/office/drawing/2014/main" id="{5D70BA98-28EE-4E12-A458-DFEB1C3ADC59}"/>
                    </a:ext>
                  </a:extLst>
                </p:cNvPr>
                <p:cNvSpPr/>
                <p:nvPr/>
              </p:nvSpPr>
              <p:spPr>
                <a:xfrm>
                  <a:off x="5130721" y="-266700"/>
                  <a:ext cx="990600" cy="1501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0600" h="1501925">
                      <a:moveTo>
                        <a:pt x="495300" y="0"/>
                      </a:moveTo>
                      <a:cubicBezTo>
                        <a:pt x="768847" y="0"/>
                        <a:pt x="990600" y="221753"/>
                        <a:pt x="990600" y="495300"/>
                      </a:cubicBezTo>
                      <a:cubicBezTo>
                        <a:pt x="990600" y="624140"/>
                        <a:pt x="941407" y="741489"/>
                        <a:pt x="859584" y="828497"/>
                      </a:cubicBezTo>
                      <a:lnTo>
                        <a:pt x="610953" y="1438275"/>
                      </a:lnTo>
                      <a:lnTo>
                        <a:pt x="602238" y="1438275"/>
                      </a:lnTo>
                      <a:cubicBezTo>
                        <a:pt x="581653" y="1476862"/>
                        <a:pt x="540649" y="1501925"/>
                        <a:pt x="493791" y="1501925"/>
                      </a:cubicBezTo>
                      <a:cubicBezTo>
                        <a:pt x="432195" y="1501925"/>
                        <a:pt x="380714" y="1458615"/>
                        <a:pt x="370636" y="1400244"/>
                      </a:cubicBezTo>
                      <a:lnTo>
                        <a:pt x="143857" y="844060"/>
                      </a:lnTo>
                      <a:cubicBezTo>
                        <a:pt x="54886" y="754662"/>
                        <a:pt x="0" y="631391"/>
                        <a:pt x="0" y="495300"/>
                      </a:cubicBezTo>
                      <a:cubicBezTo>
                        <a:pt x="0" y="221753"/>
                        <a:pt x="221753" y="0"/>
                        <a:pt x="495300" y="0"/>
                      </a:cubicBezTo>
                      <a:close/>
                    </a:path>
                  </a:pathLst>
                </a:custGeom>
                <a:noFill/>
                <a:ln w="158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/>
                </a:p>
              </p:txBody>
            </p:sp>
            <p:sp>
              <p:nvSpPr>
                <p:cNvPr id="26" name="弧形 25">
                  <a:extLst>
                    <a:ext uri="{FF2B5EF4-FFF2-40B4-BE49-F238E27FC236}">
                      <a16:creationId xmlns:a16="http://schemas.microsoft.com/office/drawing/2014/main" id="{0FF0B486-06BD-46FB-A058-C8EBC72C637B}"/>
                    </a:ext>
                  </a:extLst>
                </p:cNvPr>
                <p:cNvSpPr/>
                <p:nvPr/>
              </p:nvSpPr>
              <p:spPr>
                <a:xfrm rot="16200000">
                  <a:off x="5353051" y="-23585"/>
                  <a:ext cx="569126" cy="569126"/>
                </a:xfrm>
                <a:prstGeom prst="arc">
                  <a:avLst>
                    <a:gd name="adj1" fmla="val 16200000"/>
                    <a:gd name="adj2" fmla="val 21549875"/>
                  </a:avLst>
                </a:prstGeom>
                <a:ln w="127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/>
                </a:p>
              </p:txBody>
            </p:sp>
            <p:cxnSp>
              <p:nvCxnSpPr>
                <p:cNvPr id="27" name="直接连接符 26">
                  <a:extLst>
                    <a:ext uri="{FF2B5EF4-FFF2-40B4-BE49-F238E27FC236}">
                      <a16:creationId xmlns:a16="http://schemas.microsoft.com/office/drawing/2014/main" id="{4FB27628-7907-4BE2-853F-974818269E11}"/>
                    </a:ext>
                  </a:extLst>
                </p:cNvPr>
                <p:cNvCxnSpPr/>
                <p:nvPr/>
              </p:nvCxnSpPr>
              <p:spPr>
                <a:xfrm>
                  <a:off x="5345033" y="739816"/>
                  <a:ext cx="561975" cy="0"/>
                </a:xfrm>
                <a:prstGeom prst="line">
                  <a:avLst/>
                </a:prstGeom>
                <a:noFill/>
                <a:ln w="158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28" name="弧形 27">
                  <a:extLst>
                    <a:ext uri="{FF2B5EF4-FFF2-40B4-BE49-F238E27FC236}">
                      <a16:creationId xmlns:a16="http://schemas.microsoft.com/office/drawing/2014/main" id="{50C1D47E-F088-4E2E-9807-1B919D363455}"/>
                    </a:ext>
                  </a:extLst>
                </p:cNvPr>
                <p:cNvSpPr/>
                <p:nvPr/>
              </p:nvSpPr>
              <p:spPr>
                <a:xfrm rot="18538541">
                  <a:off x="5325301" y="899887"/>
                  <a:ext cx="654615" cy="654614"/>
                </a:xfrm>
                <a:prstGeom prst="arc">
                  <a:avLst>
                    <a:gd name="adj1" fmla="val 16825339"/>
                    <a:gd name="adj2" fmla="val 21059724"/>
                  </a:avLst>
                </a:prstGeom>
                <a:ln w="127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/>
                </a:p>
              </p:txBody>
            </p:sp>
            <p:sp>
              <p:nvSpPr>
                <p:cNvPr id="29" name="弧形 28">
                  <a:extLst>
                    <a:ext uri="{FF2B5EF4-FFF2-40B4-BE49-F238E27FC236}">
                      <a16:creationId xmlns:a16="http://schemas.microsoft.com/office/drawing/2014/main" id="{2C277F29-F320-40CD-8300-127C12E05C23}"/>
                    </a:ext>
                  </a:extLst>
                </p:cNvPr>
                <p:cNvSpPr/>
                <p:nvPr/>
              </p:nvSpPr>
              <p:spPr>
                <a:xfrm rot="18000000">
                  <a:off x="5378228" y="1039535"/>
                  <a:ext cx="569127" cy="569127"/>
                </a:xfrm>
                <a:prstGeom prst="arc">
                  <a:avLst>
                    <a:gd name="adj1" fmla="val 17524474"/>
                    <a:gd name="adj2" fmla="val 21013263"/>
                  </a:avLst>
                </a:prstGeom>
                <a:ln w="127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/>
                </a:p>
              </p:txBody>
            </p:sp>
          </p:grpSp>
        </p:grpSp>
        <p:sp>
          <p:nvSpPr>
            <p:cNvPr id="22" name="椭圆 21">
              <a:extLst>
                <a:ext uri="{FF2B5EF4-FFF2-40B4-BE49-F238E27FC236}">
                  <a16:creationId xmlns:a16="http://schemas.microsoft.com/office/drawing/2014/main" id="{7B56224B-A352-451D-BFF3-8D0D34964AA4}"/>
                </a:ext>
              </a:extLst>
            </p:cNvPr>
            <p:cNvSpPr/>
            <p:nvPr/>
          </p:nvSpPr>
          <p:spPr>
            <a:xfrm>
              <a:off x="1673133" y="888723"/>
              <a:ext cx="720000" cy="720000"/>
            </a:xfrm>
            <a:prstGeom prst="ellips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</p:grpSp>
      <p:sp>
        <p:nvSpPr>
          <p:cNvPr id="2" name="Folded Corner 15">
            <a:extLst>
              <a:ext uri="{FF2B5EF4-FFF2-40B4-BE49-F238E27FC236}">
                <a16:creationId xmlns:a16="http://schemas.microsoft.com/office/drawing/2014/main" id="{63E90D03-1C9C-4988-9ED7-CE0A5AD6EDA2}"/>
              </a:ext>
            </a:extLst>
          </p:cNvPr>
          <p:cNvSpPr/>
          <p:nvPr/>
        </p:nvSpPr>
        <p:spPr>
          <a:xfrm>
            <a:off x="1958330" y="920983"/>
            <a:ext cx="9802410" cy="5518728"/>
          </a:xfrm>
          <a:prstGeom prst="foldedCorner">
            <a:avLst/>
          </a:prstGeom>
          <a:solidFill>
            <a:srgbClr val="559DE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prstClr val="white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BE91C7E-3395-4DF5-9155-4092189BB3B0}"/>
              </a:ext>
            </a:extLst>
          </p:cNvPr>
          <p:cNvSpPr txBox="1"/>
          <p:nvPr/>
        </p:nvSpPr>
        <p:spPr>
          <a:xfrm>
            <a:off x="2037708" y="920983"/>
            <a:ext cx="9837884" cy="4550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</a:rPr>
              <a:t>对应能力</a:t>
            </a:r>
            <a:endParaRPr lang="en-US" altLang="zh-CN" sz="2800" b="1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bg1"/>
                </a:solidFill>
              </a:rPr>
              <a:t>--</a:t>
            </a:r>
            <a:r>
              <a:rPr lang="zh-CN" altLang="en-US" sz="2800" dirty="0">
                <a:solidFill>
                  <a:schemeClr val="bg1"/>
                </a:solidFill>
              </a:rPr>
              <a:t>通过学习这一部分知识，我掌握了金属材料成形的三种方式：塑性成形、液态成形和连接成形，也掌握了非金属材料的三种成形方式：粉体成形、高分子材料成形和复合材料成形。并深入了解了六种常用的增材制造技术，并针对</a:t>
            </a:r>
            <a:r>
              <a:rPr lang="en-US" altLang="zh-CN" sz="2800" dirty="0">
                <a:solidFill>
                  <a:schemeClr val="bg1"/>
                </a:solidFill>
              </a:rPr>
              <a:t>FDM</a:t>
            </a:r>
            <a:r>
              <a:rPr lang="zh-CN" altLang="en-US" sz="2800" dirty="0">
                <a:solidFill>
                  <a:schemeClr val="bg1"/>
                </a:solidFill>
              </a:rPr>
              <a:t>熔融堆积成型技术进行了透彻的结构工艺性方面的分析，从影响因素、常见缺陷、改进方式等方面剖析</a:t>
            </a:r>
            <a:r>
              <a:rPr lang="en-US" altLang="zh-CN" sz="2800" dirty="0">
                <a:solidFill>
                  <a:schemeClr val="bg1"/>
                </a:solidFill>
              </a:rPr>
              <a:t>FDM</a:t>
            </a:r>
            <a:r>
              <a:rPr lang="zh-CN" altLang="en-US" sz="2800" dirty="0">
                <a:solidFill>
                  <a:schemeClr val="bg1"/>
                </a:solidFill>
              </a:rPr>
              <a:t>熔融堆积成型技术。</a:t>
            </a:r>
            <a:endParaRPr lang="en-US" altLang="zh-CN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371752"/>
      </p:ext>
    </p:extLst>
  </p:cSld>
  <p:clrMapOvr>
    <a:masterClrMapping/>
  </p:clrMapOvr>
  <p:transition spd="slow"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-483871" y="-795874"/>
            <a:ext cx="4884403" cy="2080299"/>
            <a:chOff x="-483871" y="-795874"/>
            <a:chExt cx="4884403" cy="2080299"/>
          </a:xfrm>
        </p:grpSpPr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16" t="79044" r="53519"/>
            <a:stretch>
              <a:fillRect/>
            </a:stretch>
          </p:blipFill>
          <p:spPr>
            <a:xfrm rot="20147618">
              <a:off x="-483871" y="-795874"/>
              <a:ext cx="4884403" cy="2080299"/>
            </a:xfrm>
            <a:custGeom>
              <a:avLst/>
              <a:gdLst>
                <a:gd name="connsiteX0" fmla="*/ 957211 w 6228785"/>
                <a:gd name="connsiteY0" fmla="*/ 0 h 2652880"/>
                <a:gd name="connsiteX1" fmla="*/ 5857672 w 6228785"/>
                <a:gd name="connsiteY1" fmla="*/ 2203009 h 2652880"/>
                <a:gd name="connsiteX2" fmla="*/ 6228785 w 6228785"/>
                <a:gd name="connsiteY2" fmla="*/ 2652880 h 2652880"/>
                <a:gd name="connsiteX3" fmla="*/ 1164771 w 6228785"/>
                <a:gd name="connsiteY3" fmla="*/ 2652880 h 2652880"/>
                <a:gd name="connsiteX4" fmla="*/ 0 w 6228785"/>
                <a:gd name="connsiteY4" fmla="*/ 2129256 h 2652880"/>
                <a:gd name="connsiteX5" fmla="*/ 957211 w 6228785"/>
                <a:gd name="connsiteY5" fmla="*/ 0 h 265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228785" h="2652880">
                  <a:moveTo>
                    <a:pt x="957211" y="0"/>
                  </a:moveTo>
                  <a:lnTo>
                    <a:pt x="5857672" y="2203009"/>
                  </a:lnTo>
                  <a:lnTo>
                    <a:pt x="6228785" y="2652880"/>
                  </a:lnTo>
                  <a:lnTo>
                    <a:pt x="1164771" y="2652880"/>
                  </a:lnTo>
                  <a:lnTo>
                    <a:pt x="0" y="2129256"/>
                  </a:lnTo>
                  <a:lnTo>
                    <a:pt x="957211" y="0"/>
                  </a:lnTo>
                  <a:close/>
                </a:path>
              </a:pathLst>
            </a:custGeom>
            <a:ln>
              <a:noFill/>
            </a:ln>
          </p:spPr>
        </p:pic>
        <p:sp>
          <p:nvSpPr>
            <p:cNvPr id="19" name="文本框 18"/>
            <p:cNvSpPr txBox="1"/>
            <p:nvPr/>
          </p:nvSpPr>
          <p:spPr>
            <a:xfrm>
              <a:off x="220687" y="336208"/>
              <a:ext cx="394275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dirty="0">
                  <a:latin typeface="华文细黑" panose="02010600040101010101" pitchFamily="2" charset="-122"/>
                  <a:ea typeface="华文细黑" panose="02010600040101010101" pitchFamily="2" charset="-122"/>
                </a:rPr>
                <a:t>机械制造工艺</a:t>
              </a:r>
            </a:p>
          </p:txBody>
        </p:sp>
      </p:grpSp>
      <p:sp>
        <p:nvSpPr>
          <p:cNvPr id="6" name="文本框 5">
            <a:extLst>
              <a:ext uri="{FF2B5EF4-FFF2-40B4-BE49-F238E27FC236}">
                <a16:creationId xmlns:a16="http://schemas.microsoft.com/office/drawing/2014/main" id="{08B15A05-058E-4E7E-BF72-7407FFE0D2F5}"/>
              </a:ext>
            </a:extLst>
          </p:cNvPr>
          <p:cNvSpPr txBox="1"/>
          <p:nvPr/>
        </p:nvSpPr>
        <p:spPr>
          <a:xfrm>
            <a:off x="7875358" y="1277809"/>
            <a:ext cx="3511685" cy="5197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</a:rPr>
              <a:t>对应能力</a:t>
            </a:r>
            <a:r>
              <a:rPr lang="zh-CN" altLang="en-US" sz="2800" dirty="0">
                <a:solidFill>
                  <a:schemeClr val="bg1"/>
                </a:solidFill>
              </a:rPr>
              <a:t>通过学习这一部分知识，我掌握了材料的常见分类，先进制造技术在实际生产中的应用；了解了本课程的知识体系以较好的规划安排课程的学习</a:t>
            </a:r>
            <a:endParaRPr lang="en-US" altLang="zh-CN" sz="2800" dirty="0">
              <a:solidFill>
                <a:schemeClr val="bg1"/>
              </a:solidFill>
            </a:endParaRPr>
          </a:p>
        </p:txBody>
      </p:sp>
      <p:sp>
        <p:nvSpPr>
          <p:cNvPr id="40" name="Chevron 42">
            <a:extLst>
              <a:ext uri="{FF2B5EF4-FFF2-40B4-BE49-F238E27FC236}">
                <a16:creationId xmlns:a16="http://schemas.microsoft.com/office/drawing/2014/main" id="{16680495-2395-42FB-8CE8-6C5E20A65030}"/>
              </a:ext>
            </a:extLst>
          </p:cNvPr>
          <p:cNvSpPr/>
          <p:nvPr/>
        </p:nvSpPr>
        <p:spPr>
          <a:xfrm>
            <a:off x="7943755" y="232057"/>
            <a:ext cx="3443288" cy="865389"/>
          </a:xfrm>
          <a:prstGeom prst="chevron">
            <a:avLst/>
          </a:prstGeom>
          <a:solidFill>
            <a:srgbClr val="559DE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262626"/>
              </a:solidFill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1310F19-F107-4C0B-AB83-0EC2C287E800}"/>
              </a:ext>
            </a:extLst>
          </p:cNvPr>
          <p:cNvSpPr txBox="1"/>
          <p:nvPr/>
        </p:nvSpPr>
        <p:spPr>
          <a:xfrm>
            <a:off x="8321303" y="448373"/>
            <a:ext cx="30657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</a:rPr>
              <a:t>一级核心知识点（</a:t>
            </a:r>
            <a:r>
              <a:rPr lang="en-US" altLang="zh-CN" sz="2400" b="1" dirty="0">
                <a:solidFill>
                  <a:schemeClr val="bg1"/>
                </a:solidFill>
              </a:rPr>
              <a:t>40</a:t>
            </a:r>
            <a:r>
              <a:rPr lang="zh-CN" altLang="en-US" sz="2400" b="1" dirty="0">
                <a:solidFill>
                  <a:schemeClr val="bg1"/>
                </a:solidFill>
              </a:rPr>
              <a:t>）</a:t>
            </a:r>
          </a:p>
        </p:txBody>
      </p: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9E862C44-C23E-4B47-8B12-6F1F73CD23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380903"/>
              </p:ext>
            </p:extLst>
          </p:nvPr>
        </p:nvGraphicFramePr>
        <p:xfrm>
          <a:off x="641304" y="1277809"/>
          <a:ext cx="11205039" cy="53988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24466">
                  <a:extLst>
                    <a:ext uri="{9D8B030D-6E8A-4147-A177-3AD203B41FA5}">
                      <a16:colId xmlns:a16="http://schemas.microsoft.com/office/drawing/2014/main" val="868804724"/>
                    </a:ext>
                  </a:extLst>
                </a:gridCol>
                <a:gridCol w="2752928">
                  <a:extLst>
                    <a:ext uri="{9D8B030D-6E8A-4147-A177-3AD203B41FA5}">
                      <a16:colId xmlns:a16="http://schemas.microsoft.com/office/drawing/2014/main" val="1106452141"/>
                    </a:ext>
                  </a:extLst>
                </a:gridCol>
                <a:gridCol w="2694562">
                  <a:extLst>
                    <a:ext uri="{9D8B030D-6E8A-4147-A177-3AD203B41FA5}">
                      <a16:colId xmlns:a16="http://schemas.microsoft.com/office/drawing/2014/main" val="3756863951"/>
                    </a:ext>
                  </a:extLst>
                </a:gridCol>
                <a:gridCol w="3033083">
                  <a:extLst>
                    <a:ext uri="{9D8B030D-6E8A-4147-A177-3AD203B41FA5}">
                      <a16:colId xmlns:a16="http://schemas.microsoft.com/office/drawing/2014/main" val="3240776450"/>
                    </a:ext>
                  </a:extLst>
                </a:gridCol>
              </a:tblGrid>
              <a:tr h="482086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zh-CN" alt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切削加工工艺</a:t>
                      </a:r>
                      <a:endParaRPr lang="en-US" altLang="zh-CN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1</a:t>
                      </a:r>
                      <a:r>
                        <a:rPr lang="zh-CN" altLang="en-US" dirty="0"/>
                        <a:t>）切削加工基础知识</a:t>
                      </a:r>
                      <a:endParaRPr lang="en-US" altLang="zh-CN" dirty="0"/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2</a:t>
                      </a:r>
                      <a:r>
                        <a:rPr lang="zh-CN" altLang="en-US" dirty="0"/>
                        <a:t>）刀具相关基础知识</a:t>
                      </a:r>
                      <a:endParaRPr lang="en-US" altLang="zh-CN" dirty="0"/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3</a:t>
                      </a:r>
                      <a:r>
                        <a:rPr lang="zh-CN" altLang="en-US" dirty="0"/>
                        <a:t>）磨削过程基础知识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4</a:t>
                      </a:r>
                      <a:r>
                        <a:rPr lang="zh-CN" altLang="en-US" dirty="0"/>
                        <a:t>）精密加工方法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5</a:t>
                      </a:r>
                      <a:r>
                        <a:rPr lang="zh-CN" altLang="en-US" dirty="0"/>
                        <a:t>）加工精度与表面质量</a:t>
                      </a:r>
                      <a:endParaRPr lang="en-US" altLang="zh-CN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dirty="0"/>
                        <a:t>2.</a:t>
                      </a:r>
                      <a:r>
                        <a:rPr lang="zh-CN" altLang="en-US" sz="1800" b="1" dirty="0"/>
                        <a:t>特种加工工艺</a:t>
                      </a:r>
                      <a:endParaRPr lang="en-US" altLang="zh-CN" sz="18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dirty="0"/>
                        <a:t>1</a:t>
                      </a:r>
                      <a:r>
                        <a:rPr lang="zh-CN" altLang="en-US" sz="1800" b="0" dirty="0"/>
                        <a:t>）特种加工的基本概念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dirty="0"/>
                        <a:t>2</a:t>
                      </a:r>
                      <a:r>
                        <a:rPr lang="zh-CN" altLang="en-US" sz="1800" b="0" dirty="0"/>
                        <a:t>）特种加工基本原理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dirty="0"/>
                        <a:t>3</a:t>
                      </a:r>
                      <a:r>
                        <a:rPr lang="zh-CN" altLang="en-US" sz="1800" b="0" dirty="0"/>
                        <a:t>）激光切割</a:t>
                      </a:r>
                      <a:endParaRPr lang="en-US" altLang="zh-CN" sz="1800" b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dirty="0"/>
                        <a:t>4</a:t>
                      </a:r>
                      <a:r>
                        <a:rPr lang="zh-CN" altLang="en-US" sz="1800" b="0" dirty="0"/>
                        <a:t>）电火花加工与线切割</a:t>
                      </a:r>
                      <a:endParaRPr lang="en-US" altLang="zh-CN" sz="1800" b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dirty="0"/>
                        <a:t>5</a:t>
                      </a:r>
                      <a:r>
                        <a:rPr lang="zh-CN" altLang="en-US" sz="1800" b="0" dirty="0"/>
                        <a:t>）超声波、电子束加工、离子束加工</a:t>
                      </a:r>
                      <a:endParaRPr lang="en-US" altLang="zh-CN" sz="1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800" b="1" dirty="0"/>
                        <a:t>3.</a:t>
                      </a:r>
                      <a:r>
                        <a:rPr lang="zh-CN" altLang="en-US" sz="1800" b="1" dirty="0"/>
                        <a:t>常见表面加工方案选择</a:t>
                      </a:r>
                      <a:endParaRPr lang="en-US" altLang="zh-CN" sz="1800" b="1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1</a:t>
                      </a:r>
                      <a:r>
                        <a:rPr lang="zh-CN" altLang="en-US" dirty="0"/>
                        <a:t>）表面加工方案选择及依据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2</a:t>
                      </a:r>
                      <a:r>
                        <a:rPr lang="zh-CN" altLang="en-US" dirty="0"/>
                        <a:t>）尺寸精度、表面粗糙度、结构形状与尺寸大小</a:t>
                      </a:r>
                      <a:endParaRPr lang="en-US" altLang="zh-CN" dirty="0"/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altLang="zh-CN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r>
                        <a:rPr lang="zh-CN" alt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数控加工技术</a:t>
                      </a:r>
                      <a:endParaRPr lang="en-US" altLang="zh-CN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1</a:t>
                      </a:r>
                      <a:r>
                        <a:rPr lang="zh-CN" altLang="en-US" dirty="0"/>
                        <a:t>）数控程序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2</a:t>
                      </a:r>
                      <a:r>
                        <a:rPr lang="zh-CN" altLang="en-US" dirty="0"/>
                        <a:t>）数控系统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3</a:t>
                      </a:r>
                      <a:r>
                        <a:rPr lang="zh-CN" altLang="en-US" dirty="0"/>
                        <a:t>）换刀机构（装置）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4</a:t>
                      </a:r>
                      <a:r>
                        <a:rPr lang="zh-CN" altLang="en-US" dirty="0"/>
                        <a:t>）数控机床</a:t>
                      </a:r>
                      <a:endParaRPr lang="en-US" altLang="zh-CN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5</a:t>
                      </a:r>
                      <a:r>
                        <a:rPr lang="zh-CN" altLang="en-US" dirty="0"/>
                        <a:t>）普通数控机床与精密数控机床的技术参数比较。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</a:t>
                      </a:r>
                      <a:r>
                        <a:rPr lang="zh-CN" alt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零件的结构工艺性</a:t>
                      </a:r>
                      <a:endParaRPr lang="en-US" altLang="zh-CN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1</a:t>
                      </a:r>
                      <a:r>
                        <a:rPr lang="zh-CN" altLang="en-US" dirty="0"/>
                        <a:t>）结构工艺性原理</a:t>
                      </a:r>
                      <a:endParaRPr lang="en-US" altLang="zh-CN" dirty="0"/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2</a:t>
                      </a:r>
                      <a:r>
                        <a:rPr lang="zh-CN" altLang="en-US" dirty="0"/>
                        <a:t>）切削加工结构工艺性</a:t>
                      </a:r>
                      <a:endParaRPr lang="en-US" altLang="zh-CN" dirty="0"/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endParaRPr lang="en-US" altLang="zh-CN" dirty="0"/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b="1" dirty="0"/>
                        <a:t>6.</a:t>
                      </a:r>
                      <a:r>
                        <a:rPr lang="zh-CN" altLang="en-US" b="1" dirty="0"/>
                        <a:t> 零件的制造工艺过程</a:t>
                      </a:r>
                      <a:endParaRPr lang="en-US" altLang="zh-CN" b="1" dirty="0"/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1</a:t>
                      </a:r>
                      <a:r>
                        <a:rPr lang="zh-CN" altLang="en-US" dirty="0"/>
                        <a:t>）生产相关基本概念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2</a:t>
                      </a:r>
                      <a:r>
                        <a:rPr lang="zh-CN" altLang="en-US" dirty="0"/>
                        <a:t>）加工工艺基本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3</a:t>
                      </a:r>
                      <a:r>
                        <a:rPr lang="zh-CN" altLang="en-US" dirty="0"/>
                        <a:t>）基准相关基本概念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4</a:t>
                      </a:r>
                      <a:r>
                        <a:rPr lang="zh-CN" altLang="en-US" dirty="0"/>
                        <a:t>）六点定位原理</a:t>
                      </a:r>
                      <a:endParaRPr lang="en-US" altLang="zh-CN" dirty="0"/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5</a:t>
                      </a:r>
                      <a:r>
                        <a:rPr lang="zh-CN" altLang="en-US" dirty="0"/>
                        <a:t>）工艺分析基本概念</a:t>
                      </a:r>
                      <a:endParaRPr lang="en-US" altLang="zh-C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b="1" dirty="0"/>
                        <a:t>7.</a:t>
                      </a:r>
                      <a:r>
                        <a:rPr lang="zh-CN" altLang="en-US" b="1" dirty="0"/>
                        <a:t>先进制造技术</a:t>
                      </a:r>
                      <a:endParaRPr lang="en-US" altLang="zh-CN" b="1" dirty="0"/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1</a:t>
                      </a:r>
                      <a:r>
                        <a:rPr lang="zh-CN" altLang="en-US" dirty="0"/>
                        <a:t>）基本概念</a:t>
                      </a:r>
                      <a:endParaRPr lang="en-US" altLang="zh-CN" dirty="0"/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2</a:t>
                      </a:r>
                      <a:r>
                        <a:rPr lang="zh-CN" altLang="en-US" dirty="0"/>
                        <a:t>）智能制造与机器人技术</a:t>
                      </a:r>
                      <a:endParaRPr lang="en-US" altLang="zh-CN" dirty="0"/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3</a:t>
                      </a:r>
                      <a:r>
                        <a:rPr lang="zh-CN" altLang="en-US" dirty="0"/>
                        <a:t>）先进制造相关的常规主流应用软件简介</a:t>
                      </a:r>
                      <a:endParaRPr lang="en-US" altLang="zh-CN" dirty="0"/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4</a:t>
                      </a:r>
                      <a:r>
                        <a:rPr lang="zh-CN" altLang="en-US" dirty="0"/>
                        <a:t>）智能机械制造系统运行管理模型</a:t>
                      </a:r>
                      <a:endParaRPr lang="en-US" altLang="zh-CN" dirty="0"/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5</a:t>
                      </a:r>
                      <a:r>
                        <a:rPr lang="zh-CN" altLang="en-US" dirty="0"/>
                        <a:t>）大数据在先进制造中的应用</a:t>
                      </a:r>
                      <a:endParaRPr lang="en-US" altLang="zh-CN" dirty="0"/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6</a:t>
                      </a:r>
                      <a:r>
                        <a:rPr lang="zh-CN" altLang="en-US" dirty="0"/>
                        <a:t>）物联网在先进制造中的应用</a:t>
                      </a:r>
                      <a:endParaRPr lang="en-US" altLang="zh-CN" dirty="0"/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dirty="0"/>
                        <a:t>7</a:t>
                      </a:r>
                      <a:r>
                        <a:rPr lang="zh-CN" altLang="en-US" dirty="0"/>
                        <a:t>）极端（含微纳）制造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184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257196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-483871" y="-795874"/>
            <a:ext cx="4884403" cy="2080299"/>
            <a:chOff x="-483871" y="-795874"/>
            <a:chExt cx="4884403" cy="2080299"/>
          </a:xfrm>
        </p:grpSpPr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16" t="79044" r="53519"/>
            <a:stretch>
              <a:fillRect/>
            </a:stretch>
          </p:blipFill>
          <p:spPr>
            <a:xfrm rot="20147618">
              <a:off x="-483871" y="-795874"/>
              <a:ext cx="4884403" cy="2080299"/>
            </a:xfrm>
            <a:custGeom>
              <a:avLst/>
              <a:gdLst>
                <a:gd name="connsiteX0" fmla="*/ 957211 w 6228785"/>
                <a:gd name="connsiteY0" fmla="*/ 0 h 2652880"/>
                <a:gd name="connsiteX1" fmla="*/ 5857672 w 6228785"/>
                <a:gd name="connsiteY1" fmla="*/ 2203009 h 2652880"/>
                <a:gd name="connsiteX2" fmla="*/ 6228785 w 6228785"/>
                <a:gd name="connsiteY2" fmla="*/ 2652880 h 2652880"/>
                <a:gd name="connsiteX3" fmla="*/ 1164771 w 6228785"/>
                <a:gd name="connsiteY3" fmla="*/ 2652880 h 2652880"/>
                <a:gd name="connsiteX4" fmla="*/ 0 w 6228785"/>
                <a:gd name="connsiteY4" fmla="*/ 2129256 h 2652880"/>
                <a:gd name="connsiteX5" fmla="*/ 957211 w 6228785"/>
                <a:gd name="connsiteY5" fmla="*/ 0 h 265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228785" h="2652880">
                  <a:moveTo>
                    <a:pt x="957211" y="0"/>
                  </a:moveTo>
                  <a:lnTo>
                    <a:pt x="5857672" y="2203009"/>
                  </a:lnTo>
                  <a:lnTo>
                    <a:pt x="6228785" y="2652880"/>
                  </a:lnTo>
                  <a:lnTo>
                    <a:pt x="1164771" y="2652880"/>
                  </a:lnTo>
                  <a:lnTo>
                    <a:pt x="0" y="2129256"/>
                  </a:lnTo>
                  <a:lnTo>
                    <a:pt x="957211" y="0"/>
                  </a:lnTo>
                  <a:close/>
                </a:path>
              </a:pathLst>
            </a:custGeom>
            <a:ln>
              <a:noFill/>
            </a:ln>
          </p:spPr>
        </p:pic>
        <p:sp>
          <p:nvSpPr>
            <p:cNvPr id="19" name="文本框 18"/>
            <p:cNvSpPr txBox="1"/>
            <p:nvPr/>
          </p:nvSpPr>
          <p:spPr>
            <a:xfrm>
              <a:off x="220687" y="336208"/>
              <a:ext cx="394275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dirty="0">
                  <a:latin typeface="华文细黑" panose="02010600040101010101" pitchFamily="2" charset="-122"/>
                  <a:ea typeface="华文细黑" panose="02010600040101010101" pitchFamily="2" charset="-122"/>
                </a:rPr>
                <a:t>机械制造工艺</a:t>
              </a:r>
            </a:p>
          </p:txBody>
        </p:sp>
      </p:grpSp>
      <p:sp>
        <p:nvSpPr>
          <p:cNvPr id="6" name="文本框 5">
            <a:extLst>
              <a:ext uri="{FF2B5EF4-FFF2-40B4-BE49-F238E27FC236}">
                <a16:creationId xmlns:a16="http://schemas.microsoft.com/office/drawing/2014/main" id="{08B15A05-058E-4E7E-BF72-7407FFE0D2F5}"/>
              </a:ext>
            </a:extLst>
          </p:cNvPr>
          <p:cNvSpPr txBox="1"/>
          <p:nvPr/>
        </p:nvSpPr>
        <p:spPr>
          <a:xfrm>
            <a:off x="7875358" y="1277809"/>
            <a:ext cx="3511685" cy="5197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</a:rPr>
              <a:t>对应能力</a:t>
            </a:r>
            <a:r>
              <a:rPr lang="zh-CN" altLang="en-US" sz="2800" dirty="0">
                <a:solidFill>
                  <a:schemeClr val="bg1"/>
                </a:solidFill>
              </a:rPr>
              <a:t>通过学习这一部分知识，我掌握了材料的常见分类，先进制造技术在实际生产中的应用；了解了本课程的知识体系以较好的规划安排课程的学习</a:t>
            </a:r>
            <a:endParaRPr lang="en-US" altLang="zh-CN" sz="2800" dirty="0">
              <a:solidFill>
                <a:schemeClr val="bg1"/>
              </a:solidFill>
            </a:endParaRPr>
          </a:p>
        </p:txBody>
      </p:sp>
      <p:sp>
        <p:nvSpPr>
          <p:cNvPr id="40" name="Chevron 42">
            <a:extLst>
              <a:ext uri="{FF2B5EF4-FFF2-40B4-BE49-F238E27FC236}">
                <a16:creationId xmlns:a16="http://schemas.microsoft.com/office/drawing/2014/main" id="{16680495-2395-42FB-8CE8-6C5E20A65030}"/>
              </a:ext>
            </a:extLst>
          </p:cNvPr>
          <p:cNvSpPr/>
          <p:nvPr/>
        </p:nvSpPr>
        <p:spPr>
          <a:xfrm>
            <a:off x="350500" y="1102062"/>
            <a:ext cx="3443288" cy="865389"/>
          </a:xfrm>
          <a:prstGeom prst="chevron">
            <a:avLst/>
          </a:prstGeom>
          <a:solidFill>
            <a:srgbClr val="559DE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262626"/>
              </a:solidFill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1310F19-F107-4C0B-AB83-0EC2C287E800}"/>
              </a:ext>
            </a:extLst>
          </p:cNvPr>
          <p:cNvSpPr txBox="1"/>
          <p:nvPr/>
        </p:nvSpPr>
        <p:spPr>
          <a:xfrm>
            <a:off x="728049" y="1318378"/>
            <a:ext cx="2928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</a:rPr>
              <a:t>接上</a:t>
            </a:r>
          </a:p>
        </p:txBody>
      </p: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9E862C44-C23E-4B47-8B12-6F1F73CD23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535434"/>
              </p:ext>
            </p:extLst>
          </p:nvPr>
        </p:nvGraphicFramePr>
        <p:xfrm>
          <a:off x="545974" y="1870583"/>
          <a:ext cx="10932664" cy="36398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6332">
                  <a:extLst>
                    <a:ext uri="{9D8B030D-6E8A-4147-A177-3AD203B41FA5}">
                      <a16:colId xmlns:a16="http://schemas.microsoft.com/office/drawing/2014/main" val="868804724"/>
                    </a:ext>
                  </a:extLst>
                </a:gridCol>
                <a:gridCol w="5466332">
                  <a:extLst>
                    <a:ext uri="{9D8B030D-6E8A-4147-A177-3AD203B41FA5}">
                      <a16:colId xmlns:a16="http://schemas.microsoft.com/office/drawing/2014/main" val="1106452141"/>
                    </a:ext>
                  </a:extLst>
                </a:gridCol>
              </a:tblGrid>
              <a:tr h="363983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altLang="zh-CN" sz="1800" b="1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800" b="1" dirty="0"/>
                        <a:t>8.</a:t>
                      </a:r>
                      <a:r>
                        <a:rPr lang="zh-CN" altLang="en-US" b="1" dirty="0"/>
                        <a:t>机械制造经济性与管理 </a:t>
                      </a:r>
                      <a:endParaRPr lang="en-US" altLang="zh-CN" b="1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800" dirty="0"/>
                        <a:t>1</a:t>
                      </a:r>
                      <a:r>
                        <a:rPr lang="zh-CN" altLang="en-US" sz="1800" dirty="0"/>
                        <a:t>）现代企业及管理组织结构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800" dirty="0"/>
                        <a:t>2</a:t>
                      </a:r>
                      <a:r>
                        <a:rPr lang="zh-CN" altLang="en-US" sz="1800" dirty="0"/>
                        <a:t>）成本管理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800" dirty="0"/>
                        <a:t>3</a:t>
                      </a:r>
                      <a:r>
                        <a:rPr lang="zh-CN" altLang="en-US" sz="1800" dirty="0"/>
                        <a:t>）成本控制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800" dirty="0"/>
                        <a:t>4</a:t>
                      </a:r>
                      <a:r>
                        <a:rPr lang="zh-CN" altLang="en-US" sz="1800" dirty="0"/>
                        <a:t>）质量和质量管理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800" dirty="0"/>
                        <a:t>5</a:t>
                      </a:r>
                      <a:r>
                        <a:rPr lang="zh-CN" altLang="en-US" sz="1800" dirty="0"/>
                        <a:t>）质量成本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800" dirty="0"/>
                        <a:t>6</a:t>
                      </a:r>
                      <a:r>
                        <a:rPr lang="zh-CN" altLang="en-US" sz="1800" dirty="0"/>
                        <a:t>）技术经济分析</a:t>
                      </a:r>
                      <a:endParaRPr lang="en-US" altLang="zh-CN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endParaRPr lang="en-US" altLang="zh-CN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</a:t>
                      </a:r>
                      <a:r>
                        <a:rPr lang="zh-CN" alt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机械制造业的环境保护</a:t>
                      </a:r>
                      <a:endParaRPr lang="en-US" altLang="zh-CN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zh-CN" alt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）机械工业的环境污染；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zh-CN" alt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）工业气、固、液废弃污染物及处理技术；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zh-CN" alt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）工业噪声防止与个人防护技术。</a:t>
                      </a:r>
                    </a:p>
                    <a:p>
                      <a:endParaRPr lang="zh-CN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184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6733716"/>
      </p:ext>
    </p:extLst>
  </p:cSld>
  <p:clrMapOvr>
    <a:masterClrMapping/>
  </p:clrMapOvr>
  <p:transition spd="slow"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-483871" y="-795874"/>
            <a:ext cx="4884403" cy="2080299"/>
            <a:chOff x="-483871" y="-795874"/>
            <a:chExt cx="4884403" cy="2080299"/>
          </a:xfrm>
        </p:grpSpPr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16" t="79044" r="53519"/>
            <a:stretch>
              <a:fillRect/>
            </a:stretch>
          </p:blipFill>
          <p:spPr>
            <a:xfrm rot="20147618">
              <a:off x="-483871" y="-795874"/>
              <a:ext cx="4884403" cy="2080299"/>
            </a:xfrm>
            <a:custGeom>
              <a:avLst/>
              <a:gdLst>
                <a:gd name="connsiteX0" fmla="*/ 957211 w 6228785"/>
                <a:gd name="connsiteY0" fmla="*/ 0 h 2652880"/>
                <a:gd name="connsiteX1" fmla="*/ 5857672 w 6228785"/>
                <a:gd name="connsiteY1" fmla="*/ 2203009 h 2652880"/>
                <a:gd name="connsiteX2" fmla="*/ 6228785 w 6228785"/>
                <a:gd name="connsiteY2" fmla="*/ 2652880 h 2652880"/>
                <a:gd name="connsiteX3" fmla="*/ 1164771 w 6228785"/>
                <a:gd name="connsiteY3" fmla="*/ 2652880 h 2652880"/>
                <a:gd name="connsiteX4" fmla="*/ 0 w 6228785"/>
                <a:gd name="connsiteY4" fmla="*/ 2129256 h 2652880"/>
                <a:gd name="connsiteX5" fmla="*/ 957211 w 6228785"/>
                <a:gd name="connsiteY5" fmla="*/ 0 h 265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228785" h="2652880">
                  <a:moveTo>
                    <a:pt x="957211" y="0"/>
                  </a:moveTo>
                  <a:lnTo>
                    <a:pt x="5857672" y="2203009"/>
                  </a:lnTo>
                  <a:lnTo>
                    <a:pt x="6228785" y="2652880"/>
                  </a:lnTo>
                  <a:lnTo>
                    <a:pt x="1164771" y="2652880"/>
                  </a:lnTo>
                  <a:lnTo>
                    <a:pt x="0" y="2129256"/>
                  </a:lnTo>
                  <a:lnTo>
                    <a:pt x="957211" y="0"/>
                  </a:lnTo>
                  <a:close/>
                </a:path>
              </a:pathLst>
            </a:custGeom>
            <a:ln>
              <a:noFill/>
            </a:ln>
          </p:spPr>
        </p:pic>
        <p:sp>
          <p:nvSpPr>
            <p:cNvPr id="19" name="文本框 18"/>
            <p:cNvSpPr txBox="1"/>
            <p:nvPr/>
          </p:nvSpPr>
          <p:spPr>
            <a:xfrm>
              <a:off x="220687" y="336208"/>
              <a:ext cx="394275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dirty="0">
                  <a:latin typeface="华文细黑" panose="02010600040101010101" pitchFamily="2" charset="-122"/>
                  <a:ea typeface="华文细黑" panose="02010600040101010101" pitchFamily="2" charset="-122"/>
                </a:rPr>
                <a:t>机械制造工艺</a:t>
              </a:r>
            </a:p>
          </p:txBody>
        </p:sp>
      </p:grp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ADC7798E-8C6B-42A9-A707-449B27EB9058}"/>
              </a:ext>
            </a:extLst>
          </p:cNvPr>
          <p:cNvGrpSpPr/>
          <p:nvPr/>
        </p:nvGrpSpPr>
        <p:grpSpPr>
          <a:xfrm>
            <a:off x="316408" y="920983"/>
            <a:ext cx="1344000" cy="1344000"/>
            <a:chOff x="1673133" y="888723"/>
            <a:chExt cx="720000" cy="720000"/>
          </a:xfrm>
        </p:grpSpPr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5FDD9B13-67E7-4B85-A1BD-F02C846B0607}"/>
                </a:ext>
              </a:extLst>
            </p:cNvPr>
            <p:cNvGrpSpPr/>
            <p:nvPr/>
          </p:nvGrpSpPr>
          <p:grpSpPr>
            <a:xfrm>
              <a:off x="1771197" y="988752"/>
              <a:ext cx="523875" cy="523875"/>
              <a:chOff x="1162498" y="2336853"/>
              <a:chExt cx="523875" cy="523875"/>
            </a:xfrm>
          </p:grpSpPr>
          <p:sp>
            <p:nvSpPr>
              <p:cNvPr id="23" name="椭圆 22">
                <a:extLst>
                  <a:ext uri="{FF2B5EF4-FFF2-40B4-BE49-F238E27FC236}">
                    <a16:creationId xmlns:a16="http://schemas.microsoft.com/office/drawing/2014/main" id="{1C173740-1309-43AF-AEE1-1EC5D8D30AE0}"/>
                  </a:ext>
                </a:extLst>
              </p:cNvPr>
              <p:cNvSpPr/>
              <p:nvPr/>
            </p:nvSpPr>
            <p:spPr>
              <a:xfrm>
                <a:off x="1162498" y="2336853"/>
                <a:ext cx="523875" cy="523875"/>
              </a:xfrm>
              <a:prstGeom prst="ellipse">
                <a:avLst/>
              </a:prstGeom>
              <a:solidFill>
                <a:srgbClr val="559DE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/>
              </a:p>
            </p:txBody>
          </p:sp>
          <p:grpSp>
            <p:nvGrpSpPr>
              <p:cNvPr id="24" name="组合 23">
                <a:extLst>
                  <a:ext uri="{FF2B5EF4-FFF2-40B4-BE49-F238E27FC236}">
                    <a16:creationId xmlns:a16="http://schemas.microsoft.com/office/drawing/2014/main" id="{2F9004DC-F784-4AB5-9DE0-8CA4F33DC6FC}"/>
                  </a:ext>
                </a:extLst>
              </p:cNvPr>
              <p:cNvGrpSpPr/>
              <p:nvPr/>
            </p:nvGrpSpPr>
            <p:grpSpPr>
              <a:xfrm>
                <a:off x="1334360" y="2460255"/>
                <a:ext cx="180149" cy="341052"/>
                <a:chOff x="5130721" y="-266700"/>
                <a:chExt cx="990600" cy="1875362"/>
              </a:xfrm>
            </p:grpSpPr>
            <p:sp>
              <p:nvSpPr>
                <p:cNvPr id="25" name="椭圆 111">
                  <a:extLst>
                    <a:ext uri="{FF2B5EF4-FFF2-40B4-BE49-F238E27FC236}">
                      <a16:creationId xmlns:a16="http://schemas.microsoft.com/office/drawing/2014/main" id="{5D70BA98-28EE-4E12-A458-DFEB1C3ADC59}"/>
                    </a:ext>
                  </a:extLst>
                </p:cNvPr>
                <p:cNvSpPr/>
                <p:nvPr/>
              </p:nvSpPr>
              <p:spPr>
                <a:xfrm>
                  <a:off x="5130721" y="-266700"/>
                  <a:ext cx="990600" cy="1501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0600" h="1501925">
                      <a:moveTo>
                        <a:pt x="495300" y="0"/>
                      </a:moveTo>
                      <a:cubicBezTo>
                        <a:pt x="768847" y="0"/>
                        <a:pt x="990600" y="221753"/>
                        <a:pt x="990600" y="495300"/>
                      </a:cubicBezTo>
                      <a:cubicBezTo>
                        <a:pt x="990600" y="624140"/>
                        <a:pt x="941407" y="741489"/>
                        <a:pt x="859584" y="828497"/>
                      </a:cubicBezTo>
                      <a:lnTo>
                        <a:pt x="610953" y="1438275"/>
                      </a:lnTo>
                      <a:lnTo>
                        <a:pt x="602238" y="1438275"/>
                      </a:lnTo>
                      <a:cubicBezTo>
                        <a:pt x="581653" y="1476862"/>
                        <a:pt x="540649" y="1501925"/>
                        <a:pt x="493791" y="1501925"/>
                      </a:cubicBezTo>
                      <a:cubicBezTo>
                        <a:pt x="432195" y="1501925"/>
                        <a:pt x="380714" y="1458615"/>
                        <a:pt x="370636" y="1400244"/>
                      </a:cubicBezTo>
                      <a:lnTo>
                        <a:pt x="143857" y="844060"/>
                      </a:lnTo>
                      <a:cubicBezTo>
                        <a:pt x="54886" y="754662"/>
                        <a:pt x="0" y="631391"/>
                        <a:pt x="0" y="495300"/>
                      </a:cubicBezTo>
                      <a:cubicBezTo>
                        <a:pt x="0" y="221753"/>
                        <a:pt x="221753" y="0"/>
                        <a:pt x="495300" y="0"/>
                      </a:cubicBezTo>
                      <a:close/>
                    </a:path>
                  </a:pathLst>
                </a:custGeom>
                <a:noFill/>
                <a:ln w="158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/>
                </a:p>
              </p:txBody>
            </p:sp>
            <p:sp>
              <p:nvSpPr>
                <p:cNvPr id="26" name="弧形 25">
                  <a:extLst>
                    <a:ext uri="{FF2B5EF4-FFF2-40B4-BE49-F238E27FC236}">
                      <a16:creationId xmlns:a16="http://schemas.microsoft.com/office/drawing/2014/main" id="{0FF0B486-06BD-46FB-A058-C8EBC72C637B}"/>
                    </a:ext>
                  </a:extLst>
                </p:cNvPr>
                <p:cNvSpPr/>
                <p:nvPr/>
              </p:nvSpPr>
              <p:spPr>
                <a:xfrm rot="16200000">
                  <a:off x="5353051" y="-23585"/>
                  <a:ext cx="569126" cy="569126"/>
                </a:xfrm>
                <a:prstGeom prst="arc">
                  <a:avLst>
                    <a:gd name="adj1" fmla="val 16200000"/>
                    <a:gd name="adj2" fmla="val 21549875"/>
                  </a:avLst>
                </a:prstGeom>
                <a:ln w="127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/>
                </a:p>
              </p:txBody>
            </p:sp>
            <p:cxnSp>
              <p:nvCxnSpPr>
                <p:cNvPr id="27" name="直接连接符 26">
                  <a:extLst>
                    <a:ext uri="{FF2B5EF4-FFF2-40B4-BE49-F238E27FC236}">
                      <a16:creationId xmlns:a16="http://schemas.microsoft.com/office/drawing/2014/main" id="{4FB27628-7907-4BE2-853F-974818269E11}"/>
                    </a:ext>
                  </a:extLst>
                </p:cNvPr>
                <p:cNvCxnSpPr/>
                <p:nvPr/>
              </p:nvCxnSpPr>
              <p:spPr>
                <a:xfrm>
                  <a:off x="5345033" y="739816"/>
                  <a:ext cx="561975" cy="0"/>
                </a:xfrm>
                <a:prstGeom prst="line">
                  <a:avLst/>
                </a:prstGeom>
                <a:noFill/>
                <a:ln w="158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28" name="弧形 27">
                  <a:extLst>
                    <a:ext uri="{FF2B5EF4-FFF2-40B4-BE49-F238E27FC236}">
                      <a16:creationId xmlns:a16="http://schemas.microsoft.com/office/drawing/2014/main" id="{50C1D47E-F088-4E2E-9807-1B919D363455}"/>
                    </a:ext>
                  </a:extLst>
                </p:cNvPr>
                <p:cNvSpPr/>
                <p:nvPr/>
              </p:nvSpPr>
              <p:spPr>
                <a:xfrm rot="18538541">
                  <a:off x="5325301" y="899887"/>
                  <a:ext cx="654615" cy="654614"/>
                </a:xfrm>
                <a:prstGeom prst="arc">
                  <a:avLst>
                    <a:gd name="adj1" fmla="val 16825339"/>
                    <a:gd name="adj2" fmla="val 21059724"/>
                  </a:avLst>
                </a:prstGeom>
                <a:ln w="127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/>
                </a:p>
              </p:txBody>
            </p:sp>
            <p:sp>
              <p:nvSpPr>
                <p:cNvPr id="29" name="弧形 28">
                  <a:extLst>
                    <a:ext uri="{FF2B5EF4-FFF2-40B4-BE49-F238E27FC236}">
                      <a16:creationId xmlns:a16="http://schemas.microsoft.com/office/drawing/2014/main" id="{2C277F29-F320-40CD-8300-127C12E05C23}"/>
                    </a:ext>
                  </a:extLst>
                </p:cNvPr>
                <p:cNvSpPr/>
                <p:nvPr/>
              </p:nvSpPr>
              <p:spPr>
                <a:xfrm rot="18000000">
                  <a:off x="5378228" y="1039535"/>
                  <a:ext cx="569127" cy="569127"/>
                </a:xfrm>
                <a:prstGeom prst="arc">
                  <a:avLst>
                    <a:gd name="adj1" fmla="val 17524474"/>
                    <a:gd name="adj2" fmla="val 21013263"/>
                  </a:avLst>
                </a:prstGeom>
                <a:ln w="127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/>
                </a:p>
              </p:txBody>
            </p:sp>
          </p:grpSp>
        </p:grpSp>
        <p:sp>
          <p:nvSpPr>
            <p:cNvPr id="22" name="椭圆 21">
              <a:extLst>
                <a:ext uri="{FF2B5EF4-FFF2-40B4-BE49-F238E27FC236}">
                  <a16:creationId xmlns:a16="http://schemas.microsoft.com/office/drawing/2014/main" id="{7B56224B-A352-451D-BFF3-8D0D34964AA4}"/>
                </a:ext>
              </a:extLst>
            </p:cNvPr>
            <p:cNvSpPr/>
            <p:nvPr/>
          </p:nvSpPr>
          <p:spPr>
            <a:xfrm>
              <a:off x="1673133" y="888723"/>
              <a:ext cx="720000" cy="720000"/>
            </a:xfrm>
            <a:prstGeom prst="ellips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</p:grpSp>
      <p:sp>
        <p:nvSpPr>
          <p:cNvPr id="2" name="Folded Corner 15">
            <a:extLst>
              <a:ext uri="{FF2B5EF4-FFF2-40B4-BE49-F238E27FC236}">
                <a16:creationId xmlns:a16="http://schemas.microsoft.com/office/drawing/2014/main" id="{63E90D03-1C9C-4988-9ED7-CE0A5AD6EDA2}"/>
              </a:ext>
            </a:extLst>
          </p:cNvPr>
          <p:cNvSpPr/>
          <p:nvPr/>
        </p:nvSpPr>
        <p:spPr>
          <a:xfrm>
            <a:off x="1958330" y="920983"/>
            <a:ext cx="9802410" cy="5518728"/>
          </a:xfrm>
          <a:prstGeom prst="foldedCorner">
            <a:avLst/>
          </a:prstGeom>
          <a:solidFill>
            <a:srgbClr val="559DE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prstClr val="white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BE91C7E-3395-4DF5-9155-4092189BB3B0}"/>
              </a:ext>
            </a:extLst>
          </p:cNvPr>
          <p:cNvSpPr txBox="1"/>
          <p:nvPr/>
        </p:nvSpPr>
        <p:spPr>
          <a:xfrm>
            <a:off x="2037708" y="920983"/>
            <a:ext cx="9837884" cy="5197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</a:rPr>
              <a:t>对应能力</a:t>
            </a:r>
            <a:endParaRPr lang="en-US" altLang="zh-CN" sz="2800" b="1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bg1"/>
                </a:solidFill>
              </a:rPr>
              <a:t>--</a:t>
            </a:r>
            <a:r>
              <a:rPr lang="zh-CN" altLang="en-US" sz="2800" dirty="0">
                <a:solidFill>
                  <a:schemeClr val="bg1"/>
                </a:solidFill>
              </a:rPr>
              <a:t>通过学习这一部分知识，我掌握了零件的制造工艺，了解了车床的原理与使用方式，并能够上车床亲手车出小轴和锤柄。了解多种特种加工工艺，设计工件并通过软件进行自主编程，最终得到电加工工件。除此以外，我还学会了如何分析零件的结构工艺性，掌握了如何设计零件使之更合理的加工。同时，小组内讨论了不同加工方式的经济性与环境污染程度，共同进行工艺分析，最终商定每个零件的加工方式与工序。</a:t>
            </a:r>
            <a:endParaRPr lang="en-US" altLang="zh-CN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438012"/>
      </p:ext>
    </p:extLst>
  </p:cSld>
  <p:clrMapOvr>
    <a:masterClrMapping/>
  </p:clrMapOvr>
  <p:transition spd="slow"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589" r="53519"/>
          <a:stretch>
            <a:fillRect/>
          </a:stretch>
        </p:blipFill>
        <p:spPr>
          <a:xfrm rot="18571216">
            <a:off x="-830670" y="-1570681"/>
            <a:ext cx="6555461" cy="4989057"/>
          </a:xfrm>
          <a:custGeom>
            <a:avLst/>
            <a:gdLst>
              <a:gd name="connsiteX0" fmla="*/ 1605325 w 4313260"/>
              <a:gd name="connsiteY0" fmla="*/ 0 h 3282622"/>
              <a:gd name="connsiteX1" fmla="*/ 4313260 w 4313260"/>
              <a:gd name="connsiteY1" fmla="*/ 3282622 h 3282622"/>
              <a:gd name="connsiteX2" fmla="*/ 0 w 4313260"/>
              <a:gd name="connsiteY2" fmla="*/ 3282622 h 3282622"/>
              <a:gd name="connsiteX3" fmla="*/ 0 w 4313260"/>
              <a:gd name="connsiteY3" fmla="*/ 1324281 h 3282622"/>
              <a:gd name="connsiteX4" fmla="*/ 1605325 w 4313260"/>
              <a:gd name="connsiteY4" fmla="*/ 0 h 32826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13260" h="3282622">
                <a:moveTo>
                  <a:pt x="1605325" y="0"/>
                </a:moveTo>
                <a:lnTo>
                  <a:pt x="4313260" y="3282622"/>
                </a:lnTo>
                <a:lnTo>
                  <a:pt x="0" y="3282622"/>
                </a:lnTo>
                <a:lnTo>
                  <a:pt x="0" y="1324281"/>
                </a:lnTo>
                <a:lnTo>
                  <a:pt x="1605325" y="0"/>
                </a:lnTo>
                <a:close/>
              </a:path>
            </a:pathLst>
          </a:cu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706" r="40353"/>
          <a:stretch>
            <a:fillRect/>
          </a:stretch>
        </p:blipFill>
        <p:spPr>
          <a:xfrm rot="8195221">
            <a:off x="6015934" y="3502426"/>
            <a:ext cx="7957079" cy="4585384"/>
          </a:xfrm>
          <a:custGeom>
            <a:avLst/>
            <a:gdLst>
              <a:gd name="connsiteX0" fmla="*/ 0 w 5125566"/>
              <a:gd name="connsiteY0" fmla="*/ 2953683 h 2953683"/>
              <a:gd name="connsiteX1" fmla="*/ 0 w 5125566"/>
              <a:gd name="connsiteY1" fmla="*/ 2117735 h 2953683"/>
              <a:gd name="connsiteX2" fmla="*/ 2003551 w 5125566"/>
              <a:gd name="connsiteY2" fmla="*/ 0 h 2953683"/>
              <a:gd name="connsiteX3" fmla="*/ 5125566 w 5125566"/>
              <a:gd name="connsiteY3" fmla="*/ 2953683 h 2953683"/>
              <a:gd name="connsiteX4" fmla="*/ 0 w 5125566"/>
              <a:gd name="connsiteY4" fmla="*/ 2953683 h 2953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25566" h="2953683">
                <a:moveTo>
                  <a:pt x="0" y="2953683"/>
                </a:moveTo>
                <a:lnTo>
                  <a:pt x="0" y="2117735"/>
                </a:lnTo>
                <a:lnTo>
                  <a:pt x="2003551" y="0"/>
                </a:lnTo>
                <a:lnTo>
                  <a:pt x="5125566" y="2953683"/>
                </a:lnTo>
                <a:lnTo>
                  <a:pt x="0" y="2953683"/>
                </a:lnTo>
                <a:close/>
              </a:path>
            </a:pathLst>
          </a:custGeom>
        </p:spPr>
      </p:pic>
      <p:sp>
        <p:nvSpPr>
          <p:cNvPr id="13" name="文本框 12"/>
          <p:cNvSpPr txBox="1"/>
          <p:nvPr/>
        </p:nvSpPr>
        <p:spPr>
          <a:xfrm>
            <a:off x="3913736" y="3373743"/>
            <a:ext cx="40501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>
                <a:solidFill>
                  <a:srgbClr val="00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造字工房悦黑体验版纤细体" pitchFamily="50" charset="-122"/>
                <a:ea typeface="造字工房悦黑体验版纤细体" pitchFamily="50" charset="-122"/>
              </a:rPr>
              <a:t>设计方面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4614142" y="4314598"/>
            <a:ext cx="13679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sz="1600" dirty="0">
                <a:solidFill>
                  <a:srgbClr val="00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华文细黑" panose="02010600040101010101" pitchFamily="2" charset="-122"/>
                <a:ea typeface="华文细黑" panose="02010600040101010101" pitchFamily="2" charset="-122"/>
              </a:rPr>
              <a:t>知识           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5118188" y="2138920"/>
            <a:ext cx="17686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0" b="1" dirty="0">
                <a:solidFill>
                  <a:srgbClr val="000000"/>
                </a:solidFill>
                <a:latin typeface="方正兰亭粗黑简体" panose="02000000000000000000" pitchFamily="2" charset="-122"/>
                <a:ea typeface="方正兰亭粗黑简体" panose="02000000000000000000" pitchFamily="2" charset="-122"/>
              </a:rPr>
              <a:t>02</a:t>
            </a:r>
            <a:endParaRPr lang="zh-CN" altLang="en-US" sz="8000" b="1" dirty="0">
              <a:solidFill>
                <a:srgbClr val="000000"/>
              </a:solidFill>
              <a:latin typeface="方正兰亭粗黑简体" panose="02000000000000000000" pitchFamily="2" charset="-122"/>
              <a:ea typeface="方正兰亭粗黑简体" panose="02000000000000000000" pitchFamily="2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995697" y="4314598"/>
            <a:ext cx="13679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sz="1600" dirty="0">
                <a:solidFill>
                  <a:srgbClr val="00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华文细黑" panose="02010600040101010101" pitchFamily="2" charset="-122"/>
                <a:ea typeface="华文细黑" panose="02010600040101010101" pitchFamily="2" charset="-122"/>
              </a:rPr>
              <a:t>能力           </a:t>
            </a:r>
          </a:p>
        </p:txBody>
      </p:sp>
    </p:spTree>
    <p:extLst>
      <p:ext uri="{BB962C8B-B14F-4D97-AF65-F5344CB8AC3E}">
        <p14:creationId xmlns:p14="http://schemas.microsoft.com/office/powerpoint/2010/main" val="5267509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619375" y="1604798"/>
            <a:ext cx="9564449" cy="1182009"/>
          </a:xfrm>
          <a:prstGeom prst="rect">
            <a:avLst/>
          </a:prstGeom>
          <a:solidFill>
            <a:srgbClr val="559DE2"/>
          </a:solidFill>
          <a:ln w="19050">
            <a:noFill/>
          </a:ln>
        </p:spPr>
        <p:txBody>
          <a:bodyPr rtlCol="0" anchor="ctr"/>
          <a:lstStyle/>
          <a:p>
            <a:pPr algn="ctr"/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2795589" y="1796819"/>
            <a:ext cx="8716874" cy="379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867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查阅了无碳小车相关文献，了解其工作原理与各结构的作用，</a:t>
            </a:r>
          </a:p>
        </p:txBody>
      </p:sp>
      <p:sp>
        <p:nvSpPr>
          <p:cNvPr id="10" name="矩形 9"/>
          <p:cNvSpPr/>
          <p:nvPr/>
        </p:nvSpPr>
        <p:spPr>
          <a:xfrm>
            <a:off x="1209675" y="3062610"/>
            <a:ext cx="10974148" cy="1182009"/>
          </a:xfrm>
          <a:prstGeom prst="rect">
            <a:avLst/>
          </a:prstGeom>
          <a:solidFill>
            <a:srgbClr val="559DE2"/>
          </a:solidFill>
          <a:ln w="19050">
            <a:noFill/>
          </a:ln>
        </p:spPr>
        <p:txBody>
          <a:bodyPr rtlCol="0" anchor="ctr"/>
          <a:lstStyle/>
          <a:p>
            <a:pPr algn="ctr"/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419225" y="3254629"/>
            <a:ext cx="10093237" cy="66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867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在制定转向机构的时候，查阅了机械原理相关的资料，了解了凸轮的结构与工作原理，槽轮的结构与工作原理。</a:t>
            </a:r>
          </a:p>
        </p:txBody>
      </p:sp>
      <p:sp>
        <p:nvSpPr>
          <p:cNvPr id="13" name="矩形 12"/>
          <p:cNvSpPr/>
          <p:nvPr/>
        </p:nvSpPr>
        <p:spPr>
          <a:xfrm>
            <a:off x="4047299" y="4520421"/>
            <a:ext cx="8136524" cy="1182009"/>
          </a:xfrm>
          <a:prstGeom prst="rect">
            <a:avLst/>
          </a:prstGeom>
          <a:solidFill>
            <a:srgbClr val="559DE2"/>
          </a:solidFill>
          <a:ln w="19050">
            <a:noFill/>
          </a:ln>
        </p:spPr>
        <p:txBody>
          <a:bodyPr rtlCol="0" anchor="ctr"/>
          <a:lstStyle/>
          <a:p>
            <a:pPr algn="ctr"/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472997" y="4712441"/>
            <a:ext cx="7039464" cy="66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867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设计微调机构时，连接孔均采用槽孔，便于后期进行调节，同时球头拉杆两侧由螺丝紧固，便于后期调节长度。</a:t>
            </a:r>
          </a:p>
        </p:txBody>
      </p:sp>
      <p:sp>
        <p:nvSpPr>
          <p:cNvPr id="16" name="矩形 15"/>
          <p:cNvSpPr/>
          <p:nvPr/>
        </p:nvSpPr>
        <p:spPr>
          <a:xfrm>
            <a:off x="1787606" y="1099255"/>
            <a:ext cx="585417" cy="20621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800" dirty="0">
                <a:solidFill>
                  <a:srgbClr val="559DE2"/>
                </a:solidFill>
                <a:latin typeface="Haettenschweiler" pitchFamily="34" charset="0"/>
                <a:ea typeface="Kozuka Gothic Pr6N B" pitchFamily="34" charset="-128"/>
              </a:rPr>
              <a:t>1</a:t>
            </a:r>
            <a:endParaRPr lang="zh-CN" altLang="en-US" sz="2400" dirty="0">
              <a:solidFill>
                <a:srgbClr val="559DE2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45078" y="2619285"/>
            <a:ext cx="801823" cy="20621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800" dirty="0">
                <a:solidFill>
                  <a:srgbClr val="559DE2"/>
                </a:solidFill>
                <a:latin typeface="Haettenschweiler" pitchFamily="34" charset="0"/>
                <a:ea typeface="Kozuka Gothic Pr6N B" pitchFamily="34" charset="-128"/>
              </a:rPr>
              <a:t>2</a:t>
            </a:r>
            <a:endParaRPr lang="zh-CN" altLang="en-US" sz="2400" dirty="0">
              <a:solidFill>
                <a:srgbClr val="559DE2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2975827" y="4080373"/>
            <a:ext cx="800219" cy="20621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800" dirty="0">
                <a:solidFill>
                  <a:srgbClr val="559DE2"/>
                </a:solidFill>
                <a:latin typeface="Haettenschweiler" pitchFamily="34" charset="0"/>
                <a:ea typeface="Kozuka Gothic Pr6N B" pitchFamily="34" charset="-128"/>
              </a:rPr>
              <a:t>3</a:t>
            </a:r>
            <a:endParaRPr lang="zh-CN" altLang="en-US" sz="2400" dirty="0">
              <a:solidFill>
                <a:srgbClr val="559DE2"/>
              </a:solidFill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-483871" y="-795874"/>
            <a:ext cx="4884403" cy="2080299"/>
            <a:chOff x="-483871" y="-795874"/>
            <a:chExt cx="4884403" cy="2080299"/>
          </a:xfrm>
        </p:grpSpPr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16" t="79044" r="53519"/>
            <a:stretch>
              <a:fillRect/>
            </a:stretch>
          </p:blipFill>
          <p:spPr>
            <a:xfrm rot="20147618">
              <a:off x="-483871" y="-795874"/>
              <a:ext cx="4884403" cy="2080299"/>
            </a:xfrm>
            <a:custGeom>
              <a:avLst/>
              <a:gdLst>
                <a:gd name="connsiteX0" fmla="*/ 957211 w 6228785"/>
                <a:gd name="connsiteY0" fmla="*/ 0 h 2652880"/>
                <a:gd name="connsiteX1" fmla="*/ 5857672 w 6228785"/>
                <a:gd name="connsiteY1" fmla="*/ 2203009 h 2652880"/>
                <a:gd name="connsiteX2" fmla="*/ 6228785 w 6228785"/>
                <a:gd name="connsiteY2" fmla="*/ 2652880 h 2652880"/>
                <a:gd name="connsiteX3" fmla="*/ 1164771 w 6228785"/>
                <a:gd name="connsiteY3" fmla="*/ 2652880 h 2652880"/>
                <a:gd name="connsiteX4" fmla="*/ 0 w 6228785"/>
                <a:gd name="connsiteY4" fmla="*/ 2129256 h 2652880"/>
                <a:gd name="connsiteX5" fmla="*/ 957211 w 6228785"/>
                <a:gd name="connsiteY5" fmla="*/ 0 h 265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228785" h="2652880">
                  <a:moveTo>
                    <a:pt x="957211" y="0"/>
                  </a:moveTo>
                  <a:lnTo>
                    <a:pt x="5857672" y="2203009"/>
                  </a:lnTo>
                  <a:lnTo>
                    <a:pt x="6228785" y="2652880"/>
                  </a:lnTo>
                  <a:lnTo>
                    <a:pt x="1164771" y="2652880"/>
                  </a:lnTo>
                  <a:lnTo>
                    <a:pt x="0" y="2129256"/>
                  </a:lnTo>
                  <a:lnTo>
                    <a:pt x="957211" y="0"/>
                  </a:lnTo>
                  <a:close/>
                </a:path>
              </a:pathLst>
            </a:custGeom>
            <a:ln>
              <a:noFill/>
            </a:ln>
          </p:spPr>
        </p:pic>
        <p:sp>
          <p:nvSpPr>
            <p:cNvPr id="19" name="文本框 18"/>
            <p:cNvSpPr txBox="1"/>
            <p:nvPr/>
          </p:nvSpPr>
          <p:spPr>
            <a:xfrm>
              <a:off x="395786" y="436730"/>
              <a:ext cx="28660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>
                  <a:latin typeface="华文细黑" panose="02010600040101010101" pitchFamily="2" charset="-122"/>
                  <a:ea typeface="华文细黑" panose="02010600040101010101" pitchFamily="2" charset="-122"/>
                </a:rPr>
                <a:t>设计方面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3391894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/>
      <p:bldP spid="10" grpId="0" animBg="1"/>
      <p:bldP spid="12" grpId="0"/>
      <p:bldP spid="13" grpId="0" animBg="1"/>
      <p:bldP spid="15" grpId="0"/>
      <p:bldP spid="16" grpId="0"/>
      <p:bldP spid="17" grpId="0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589" r="53519"/>
          <a:stretch>
            <a:fillRect/>
          </a:stretch>
        </p:blipFill>
        <p:spPr>
          <a:xfrm rot="18571216">
            <a:off x="-830670" y="-1570681"/>
            <a:ext cx="6555461" cy="4989057"/>
          </a:xfrm>
          <a:custGeom>
            <a:avLst/>
            <a:gdLst>
              <a:gd name="connsiteX0" fmla="*/ 1605325 w 4313260"/>
              <a:gd name="connsiteY0" fmla="*/ 0 h 3282622"/>
              <a:gd name="connsiteX1" fmla="*/ 4313260 w 4313260"/>
              <a:gd name="connsiteY1" fmla="*/ 3282622 h 3282622"/>
              <a:gd name="connsiteX2" fmla="*/ 0 w 4313260"/>
              <a:gd name="connsiteY2" fmla="*/ 3282622 h 3282622"/>
              <a:gd name="connsiteX3" fmla="*/ 0 w 4313260"/>
              <a:gd name="connsiteY3" fmla="*/ 1324281 h 3282622"/>
              <a:gd name="connsiteX4" fmla="*/ 1605325 w 4313260"/>
              <a:gd name="connsiteY4" fmla="*/ 0 h 32826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13260" h="3282622">
                <a:moveTo>
                  <a:pt x="1605325" y="0"/>
                </a:moveTo>
                <a:lnTo>
                  <a:pt x="4313260" y="3282622"/>
                </a:lnTo>
                <a:lnTo>
                  <a:pt x="0" y="3282622"/>
                </a:lnTo>
                <a:lnTo>
                  <a:pt x="0" y="1324281"/>
                </a:lnTo>
                <a:lnTo>
                  <a:pt x="1605325" y="0"/>
                </a:lnTo>
                <a:close/>
              </a:path>
            </a:pathLst>
          </a:cu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706" r="40353"/>
          <a:stretch>
            <a:fillRect/>
          </a:stretch>
        </p:blipFill>
        <p:spPr>
          <a:xfrm rot="8195221">
            <a:off x="6015934" y="3502426"/>
            <a:ext cx="7957079" cy="4585384"/>
          </a:xfrm>
          <a:custGeom>
            <a:avLst/>
            <a:gdLst>
              <a:gd name="connsiteX0" fmla="*/ 0 w 5125566"/>
              <a:gd name="connsiteY0" fmla="*/ 2953683 h 2953683"/>
              <a:gd name="connsiteX1" fmla="*/ 0 w 5125566"/>
              <a:gd name="connsiteY1" fmla="*/ 2117735 h 2953683"/>
              <a:gd name="connsiteX2" fmla="*/ 2003551 w 5125566"/>
              <a:gd name="connsiteY2" fmla="*/ 0 h 2953683"/>
              <a:gd name="connsiteX3" fmla="*/ 5125566 w 5125566"/>
              <a:gd name="connsiteY3" fmla="*/ 2953683 h 2953683"/>
              <a:gd name="connsiteX4" fmla="*/ 0 w 5125566"/>
              <a:gd name="connsiteY4" fmla="*/ 2953683 h 2953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25566" h="2953683">
                <a:moveTo>
                  <a:pt x="0" y="2953683"/>
                </a:moveTo>
                <a:lnTo>
                  <a:pt x="0" y="2117735"/>
                </a:lnTo>
                <a:lnTo>
                  <a:pt x="2003551" y="0"/>
                </a:lnTo>
                <a:lnTo>
                  <a:pt x="5125566" y="2953683"/>
                </a:lnTo>
                <a:lnTo>
                  <a:pt x="0" y="2953683"/>
                </a:lnTo>
                <a:close/>
              </a:path>
            </a:pathLst>
          </a:custGeom>
        </p:spPr>
      </p:pic>
      <p:sp>
        <p:nvSpPr>
          <p:cNvPr id="13" name="文本框 12"/>
          <p:cNvSpPr txBox="1"/>
          <p:nvPr/>
        </p:nvSpPr>
        <p:spPr>
          <a:xfrm>
            <a:off x="3913736" y="3373743"/>
            <a:ext cx="40501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>
                <a:solidFill>
                  <a:srgbClr val="00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造字工房悦黑体验版纤细体" pitchFamily="50" charset="-122"/>
                <a:ea typeface="造字工房悦黑体验版纤细体" pitchFamily="50" charset="-122"/>
              </a:rPr>
              <a:t>工训方面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4614142" y="4314598"/>
            <a:ext cx="13679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sz="1600" dirty="0">
                <a:solidFill>
                  <a:srgbClr val="00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华文细黑" panose="02010600040101010101" pitchFamily="2" charset="-122"/>
                <a:ea typeface="华文细黑" panose="02010600040101010101" pitchFamily="2" charset="-122"/>
              </a:rPr>
              <a:t>知识           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5118188" y="2138920"/>
            <a:ext cx="17686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0" b="1" dirty="0">
                <a:solidFill>
                  <a:srgbClr val="000000"/>
                </a:solidFill>
                <a:latin typeface="方正兰亭粗黑简体" panose="02000000000000000000" pitchFamily="2" charset="-122"/>
                <a:ea typeface="方正兰亭粗黑简体" panose="02000000000000000000" pitchFamily="2" charset="-122"/>
              </a:rPr>
              <a:t>03</a:t>
            </a:r>
            <a:endParaRPr lang="zh-CN" altLang="en-US" sz="8000" b="1" dirty="0">
              <a:solidFill>
                <a:srgbClr val="000000"/>
              </a:solidFill>
              <a:latin typeface="方正兰亭粗黑简体" panose="02000000000000000000" pitchFamily="2" charset="-122"/>
              <a:ea typeface="方正兰亭粗黑简体" panose="02000000000000000000" pitchFamily="2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995697" y="4314598"/>
            <a:ext cx="13679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sz="1600" dirty="0">
                <a:solidFill>
                  <a:srgbClr val="00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华文细黑" panose="02010600040101010101" pitchFamily="2" charset="-122"/>
                <a:ea typeface="华文细黑" panose="02010600040101010101" pitchFamily="2" charset="-122"/>
              </a:rPr>
              <a:t>能力           </a:t>
            </a:r>
          </a:p>
        </p:txBody>
      </p:sp>
    </p:spTree>
    <p:extLst>
      <p:ext uri="{BB962C8B-B14F-4D97-AF65-F5344CB8AC3E}">
        <p14:creationId xmlns:p14="http://schemas.microsoft.com/office/powerpoint/2010/main" val="6687862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084AD102-9388-41A6-B5F9-68F1843912F9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pattFill prst="divot">
            <a:fgClr>
              <a:srgbClr val="BCE8F6"/>
            </a:fgClr>
            <a:bgClr>
              <a:schemeClr val="bg1"/>
            </a:bgClr>
          </a:pattFill>
          <a:ln>
            <a:solidFill>
              <a:srgbClr val="86CEEE"/>
            </a:solidFill>
          </a:ln>
          <a:effectLst>
            <a:softEdge rad="114300"/>
          </a:effectLst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grpSp>
        <p:nvGrpSpPr>
          <p:cNvPr id="11" name="组合 10"/>
          <p:cNvGrpSpPr/>
          <p:nvPr/>
        </p:nvGrpSpPr>
        <p:grpSpPr>
          <a:xfrm>
            <a:off x="-483871" y="-795874"/>
            <a:ext cx="4884403" cy="2080299"/>
            <a:chOff x="-483871" y="-795874"/>
            <a:chExt cx="4884403" cy="2080299"/>
          </a:xfrm>
        </p:grpSpPr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16" t="79044" r="53519"/>
            <a:stretch>
              <a:fillRect/>
            </a:stretch>
          </p:blipFill>
          <p:spPr>
            <a:xfrm rot="20147618">
              <a:off x="-483871" y="-795874"/>
              <a:ext cx="4884403" cy="2080299"/>
            </a:xfrm>
            <a:custGeom>
              <a:avLst/>
              <a:gdLst>
                <a:gd name="connsiteX0" fmla="*/ 957211 w 6228785"/>
                <a:gd name="connsiteY0" fmla="*/ 0 h 2652880"/>
                <a:gd name="connsiteX1" fmla="*/ 5857672 w 6228785"/>
                <a:gd name="connsiteY1" fmla="*/ 2203009 h 2652880"/>
                <a:gd name="connsiteX2" fmla="*/ 6228785 w 6228785"/>
                <a:gd name="connsiteY2" fmla="*/ 2652880 h 2652880"/>
                <a:gd name="connsiteX3" fmla="*/ 1164771 w 6228785"/>
                <a:gd name="connsiteY3" fmla="*/ 2652880 h 2652880"/>
                <a:gd name="connsiteX4" fmla="*/ 0 w 6228785"/>
                <a:gd name="connsiteY4" fmla="*/ 2129256 h 2652880"/>
                <a:gd name="connsiteX5" fmla="*/ 957211 w 6228785"/>
                <a:gd name="connsiteY5" fmla="*/ 0 h 265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228785" h="2652880">
                  <a:moveTo>
                    <a:pt x="957211" y="0"/>
                  </a:moveTo>
                  <a:lnTo>
                    <a:pt x="5857672" y="2203009"/>
                  </a:lnTo>
                  <a:lnTo>
                    <a:pt x="6228785" y="2652880"/>
                  </a:lnTo>
                  <a:lnTo>
                    <a:pt x="1164771" y="2652880"/>
                  </a:lnTo>
                  <a:lnTo>
                    <a:pt x="0" y="2129256"/>
                  </a:lnTo>
                  <a:lnTo>
                    <a:pt x="957211" y="0"/>
                  </a:lnTo>
                  <a:close/>
                </a:path>
              </a:pathLst>
            </a:custGeom>
            <a:ln>
              <a:noFill/>
            </a:ln>
          </p:spPr>
        </p:pic>
        <p:sp>
          <p:nvSpPr>
            <p:cNvPr id="19" name="文本框 18"/>
            <p:cNvSpPr txBox="1"/>
            <p:nvPr/>
          </p:nvSpPr>
          <p:spPr>
            <a:xfrm>
              <a:off x="395786" y="436730"/>
              <a:ext cx="28660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>
                  <a:latin typeface="华文细黑" panose="02010600040101010101" pitchFamily="2" charset="-122"/>
                  <a:ea typeface="华文细黑" panose="02010600040101010101" pitchFamily="2" charset="-122"/>
                </a:rPr>
                <a:t>工训方面</a:t>
              </a:r>
            </a:p>
          </p:txBody>
        </p:sp>
      </p:grpSp>
      <p:sp>
        <p:nvSpPr>
          <p:cNvPr id="3" name="文本框 2">
            <a:extLst>
              <a:ext uri="{FF2B5EF4-FFF2-40B4-BE49-F238E27FC236}">
                <a16:creationId xmlns:a16="http://schemas.microsoft.com/office/drawing/2014/main" id="{9472BCB8-EF5E-4A75-8812-D9B2A28D13A8}"/>
              </a:ext>
            </a:extLst>
          </p:cNvPr>
          <p:cNvSpPr txBox="1"/>
          <p:nvPr/>
        </p:nvSpPr>
        <p:spPr>
          <a:xfrm>
            <a:off x="1352000" y="1147130"/>
            <a:ext cx="4150468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en-US" altLang="zh-CN" sz="2400" b="1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1.</a:t>
            </a:r>
            <a:r>
              <a:rPr lang="zh-CN" altLang="zh-CN" sz="2400" b="1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钳工</a:t>
            </a:r>
            <a:endParaRPr lang="en-US" altLang="zh-CN" sz="2400" b="1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rabicParenR"/>
            </a:pPr>
            <a:r>
              <a:rPr lang="zh-CN" altLang="zh-CN" sz="20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钳工概念及基本操作（锯、锉、铲、钻孔·、攻丝、平台划线）； </a:t>
            </a:r>
          </a:p>
          <a:p>
            <a:pPr marL="342900" lvl="0" indent="-342900" algn="l">
              <a:buFont typeface="+mj-lt"/>
              <a:buAutoNum type="arabicParenR"/>
            </a:pPr>
            <a:r>
              <a:rPr lang="zh-CN" altLang="zh-CN" sz="20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量具的使用及误差分析</a:t>
            </a:r>
            <a:r>
              <a:rPr lang="en-US" altLang="zh-CN" sz="20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 sz="20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游标卡尺、深度尺、水平仪、测微仪、表面粗糙度仪）； </a:t>
            </a:r>
          </a:p>
          <a:p>
            <a:pPr marL="342900" lvl="0" indent="-342900" algn="l">
              <a:buFont typeface="+mj-lt"/>
              <a:buAutoNum type="arabicParenR"/>
            </a:pPr>
            <a:r>
              <a:rPr lang="zh-CN" altLang="zh-CN" sz="20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简单装配尺寸链分析及应用；</a:t>
            </a:r>
            <a:r>
              <a:rPr lang="zh-CN" altLang="zh-CN" sz="2000" dirty="0">
                <a:effectLst/>
                <a:ea typeface="等线" panose="02010600030101010101" pitchFamily="2" charset="-122"/>
                <a:cs typeface="Times New Roman" panose="02020603050405020304" pitchFamily="18" charset="0"/>
              </a:rPr>
              <a:t>量仪应用知识。 </a:t>
            </a:r>
            <a:endParaRPr lang="zh-CN" altLang="zh-CN" sz="20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Oval 62">
            <a:extLst>
              <a:ext uri="{FF2B5EF4-FFF2-40B4-BE49-F238E27FC236}">
                <a16:creationId xmlns:a16="http://schemas.microsoft.com/office/drawing/2014/main" id="{9FBAE761-C4B5-48E1-9000-1A23BD9362FB}"/>
              </a:ext>
            </a:extLst>
          </p:cNvPr>
          <p:cNvSpPr/>
          <p:nvPr/>
        </p:nvSpPr>
        <p:spPr>
          <a:xfrm>
            <a:off x="408608" y="1032241"/>
            <a:ext cx="875107" cy="862215"/>
          </a:xfrm>
          <a:prstGeom prst="ellipse">
            <a:avLst/>
          </a:prstGeom>
          <a:solidFill>
            <a:srgbClr val="559DE2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733" dirty="0">
              <a:solidFill>
                <a:srgbClr val="000000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7" name="Freeform 245">
            <a:extLst>
              <a:ext uri="{FF2B5EF4-FFF2-40B4-BE49-F238E27FC236}">
                <a16:creationId xmlns:a16="http://schemas.microsoft.com/office/drawing/2014/main" id="{E20DD4FE-5B52-44AD-B625-4330A6A42FAE}"/>
              </a:ext>
            </a:extLst>
          </p:cNvPr>
          <p:cNvSpPr>
            <a:spLocks noChangeAspect="1"/>
          </p:cNvSpPr>
          <p:nvPr/>
        </p:nvSpPr>
        <p:spPr bwMode="auto">
          <a:xfrm>
            <a:off x="652884" y="1272917"/>
            <a:ext cx="386556" cy="380863"/>
          </a:xfrm>
          <a:custGeom>
            <a:avLst/>
            <a:gdLst/>
            <a:ahLst/>
            <a:cxnLst>
              <a:cxn ang="0">
                <a:pos x="68" y="3"/>
              </a:cxn>
              <a:cxn ang="0">
                <a:pos x="58" y="61"/>
              </a:cxn>
              <a:cxn ang="0">
                <a:pos x="57" y="63"/>
              </a:cxn>
              <a:cxn ang="0">
                <a:pos x="56" y="63"/>
              </a:cxn>
              <a:cxn ang="0">
                <a:pos x="55" y="63"/>
              </a:cxn>
              <a:cxn ang="0">
                <a:pos x="38" y="56"/>
              </a:cxn>
              <a:cxn ang="0">
                <a:pos x="28" y="67"/>
              </a:cxn>
              <a:cxn ang="0">
                <a:pos x="26" y="68"/>
              </a:cxn>
              <a:cxn ang="0">
                <a:pos x="26" y="68"/>
              </a:cxn>
              <a:cxn ang="0">
                <a:pos x="24" y="65"/>
              </a:cxn>
              <a:cxn ang="0">
                <a:pos x="24" y="52"/>
              </a:cxn>
              <a:cxn ang="0">
                <a:pos x="57" y="12"/>
              </a:cxn>
              <a:cxn ang="0">
                <a:pos x="16" y="47"/>
              </a:cxn>
              <a:cxn ang="0">
                <a:pos x="1" y="41"/>
              </a:cxn>
              <a:cxn ang="0">
                <a:pos x="0" y="39"/>
              </a:cxn>
              <a:cxn ang="0">
                <a:pos x="1" y="36"/>
              </a:cxn>
              <a:cxn ang="0">
                <a:pos x="64" y="0"/>
              </a:cxn>
              <a:cxn ang="0">
                <a:pos x="65" y="0"/>
              </a:cxn>
              <a:cxn ang="0">
                <a:pos x="67" y="0"/>
              </a:cxn>
              <a:cxn ang="0">
                <a:pos x="68" y="3"/>
              </a:cxn>
            </a:cxnLst>
            <a:rect l="0" t="0" r="r" b="b"/>
            <a:pathLst>
              <a:path w="68" h="68">
                <a:moveTo>
                  <a:pt x="68" y="3"/>
                </a:moveTo>
                <a:cubicBezTo>
                  <a:pt x="58" y="61"/>
                  <a:pt x="58" y="61"/>
                  <a:pt x="58" y="61"/>
                </a:cubicBezTo>
                <a:cubicBezTo>
                  <a:pt x="58" y="62"/>
                  <a:pt x="57" y="62"/>
                  <a:pt x="57" y="63"/>
                </a:cubicBezTo>
                <a:cubicBezTo>
                  <a:pt x="56" y="63"/>
                  <a:pt x="56" y="63"/>
                  <a:pt x="56" y="63"/>
                </a:cubicBezTo>
                <a:cubicBezTo>
                  <a:pt x="55" y="63"/>
                  <a:pt x="55" y="63"/>
                  <a:pt x="55" y="63"/>
                </a:cubicBezTo>
                <a:cubicBezTo>
                  <a:pt x="38" y="56"/>
                  <a:pt x="38" y="56"/>
                  <a:pt x="38" y="56"/>
                </a:cubicBezTo>
                <a:cubicBezTo>
                  <a:pt x="28" y="67"/>
                  <a:pt x="28" y="67"/>
                  <a:pt x="28" y="67"/>
                </a:cubicBezTo>
                <a:cubicBezTo>
                  <a:pt x="28" y="67"/>
                  <a:pt x="27" y="68"/>
                  <a:pt x="26" y="68"/>
                </a:cubicBezTo>
                <a:cubicBezTo>
                  <a:pt x="26" y="68"/>
                  <a:pt x="26" y="68"/>
                  <a:pt x="26" y="68"/>
                </a:cubicBezTo>
                <a:cubicBezTo>
                  <a:pt x="25" y="67"/>
                  <a:pt x="24" y="66"/>
                  <a:pt x="24" y="65"/>
                </a:cubicBezTo>
                <a:cubicBezTo>
                  <a:pt x="24" y="52"/>
                  <a:pt x="24" y="52"/>
                  <a:pt x="24" y="52"/>
                </a:cubicBezTo>
                <a:cubicBezTo>
                  <a:pt x="57" y="12"/>
                  <a:pt x="57" y="12"/>
                  <a:pt x="57" y="12"/>
                </a:cubicBezTo>
                <a:cubicBezTo>
                  <a:pt x="16" y="47"/>
                  <a:pt x="16" y="47"/>
                  <a:pt x="16" y="47"/>
                </a:cubicBezTo>
                <a:cubicBezTo>
                  <a:pt x="1" y="41"/>
                  <a:pt x="1" y="41"/>
                  <a:pt x="1" y="41"/>
                </a:cubicBezTo>
                <a:cubicBezTo>
                  <a:pt x="0" y="40"/>
                  <a:pt x="0" y="40"/>
                  <a:pt x="0" y="39"/>
                </a:cubicBezTo>
                <a:cubicBezTo>
                  <a:pt x="0" y="38"/>
                  <a:pt x="0" y="37"/>
                  <a:pt x="1" y="36"/>
                </a:cubicBezTo>
                <a:cubicBezTo>
                  <a:pt x="64" y="0"/>
                  <a:pt x="64" y="0"/>
                  <a:pt x="64" y="0"/>
                </a:cubicBezTo>
                <a:cubicBezTo>
                  <a:pt x="65" y="0"/>
                  <a:pt x="65" y="0"/>
                  <a:pt x="65" y="0"/>
                </a:cubicBezTo>
                <a:cubicBezTo>
                  <a:pt x="66" y="0"/>
                  <a:pt x="66" y="0"/>
                  <a:pt x="67" y="0"/>
                </a:cubicBezTo>
                <a:cubicBezTo>
                  <a:pt x="68" y="1"/>
                  <a:pt x="68" y="2"/>
                  <a:pt x="68" y="3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solidFill>
                <a:srgbClr val="000000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535461D4-410A-46CC-8A2A-E82815DBF48D}"/>
              </a:ext>
            </a:extLst>
          </p:cNvPr>
          <p:cNvSpPr txBox="1"/>
          <p:nvPr/>
        </p:nvSpPr>
        <p:spPr>
          <a:xfrm>
            <a:off x="6689534" y="1147130"/>
            <a:ext cx="4150468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en-US" altLang="zh-CN" sz="2400" b="1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2.</a:t>
            </a:r>
            <a:r>
              <a:rPr lang="zh-CN" altLang="en-US" sz="2400" b="1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增材制造技术</a:t>
            </a:r>
            <a:endParaRPr lang="en-US" altLang="zh-CN" sz="2400" b="1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rabicParenR"/>
            </a:pPr>
            <a:r>
              <a:rPr lang="zh-CN" altLang="zh-CN" sz="20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钳工概念及基本操作（锯、锉、铲、钻孔·、攻丝、平台划线）； </a:t>
            </a:r>
          </a:p>
          <a:p>
            <a:pPr marL="342900" lvl="0" indent="-342900" algn="l">
              <a:buFont typeface="+mj-lt"/>
              <a:buAutoNum type="arabicParenR"/>
            </a:pPr>
            <a:r>
              <a:rPr lang="zh-CN" altLang="zh-CN" sz="20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量具的使用及误差分析</a:t>
            </a:r>
            <a:r>
              <a:rPr lang="en-US" altLang="zh-CN" sz="20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 sz="20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游标卡尺、深度尺、水平仪、测微仪、表面粗糙度仪）； </a:t>
            </a:r>
          </a:p>
          <a:p>
            <a:pPr marL="342900" lvl="0" indent="-342900" algn="l">
              <a:buFont typeface="+mj-lt"/>
              <a:buAutoNum type="arabicParenR"/>
            </a:pPr>
            <a:r>
              <a:rPr lang="zh-CN" altLang="zh-CN" sz="20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简单装配尺寸链分析及应用；</a:t>
            </a:r>
            <a:r>
              <a:rPr lang="zh-CN" altLang="zh-CN" sz="2000" dirty="0">
                <a:effectLst/>
                <a:ea typeface="等线" panose="02010600030101010101" pitchFamily="2" charset="-122"/>
                <a:cs typeface="Times New Roman" panose="02020603050405020304" pitchFamily="18" charset="0"/>
              </a:rPr>
              <a:t>量仪应用知识。 </a:t>
            </a:r>
            <a:endParaRPr lang="zh-CN" altLang="zh-CN" sz="20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6" name="Oval 62">
            <a:extLst>
              <a:ext uri="{FF2B5EF4-FFF2-40B4-BE49-F238E27FC236}">
                <a16:creationId xmlns:a16="http://schemas.microsoft.com/office/drawing/2014/main" id="{6E5DB8B8-352F-450D-A9ED-7A8DBA26195A}"/>
              </a:ext>
            </a:extLst>
          </p:cNvPr>
          <p:cNvSpPr/>
          <p:nvPr/>
        </p:nvSpPr>
        <p:spPr>
          <a:xfrm>
            <a:off x="5746142" y="1032241"/>
            <a:ext cx="875107" cy="862215"/>
          </a:xfrm>
          <a:prstGeom prst="ellipse">
            <a:avLst/>
          </a:prstGeom>
          <a:solidFill>
            <a:srgbClr val="559DE2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733" dirty="0">
              <a:solidFill>
                <a:srgbClr val="000000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28" name="Freeform 245">
            <a:extLst>
              <a:ext uri="{FF2B5EF4-FFF2-40B4-BE49-F238E27FC236}">
                <a16:creationId xmlns:a16="http://schemas.microsoft.com/office/drawing/2014/main" id="{ACE4E64B-CDCC-4DE7-B07A-D86690335DCA}"/>
              </a:ext>
            </a:extLst>
          </p:cNvPr>
          <p:cNvSpPr>
            <a:spLocks noChangeAspect="1"/>
          </p:cNvSpPr>
          <p:nvPr/>
        </p:nvSpPr>
        <p:spPr bwMode="auto">
          <a:xfrm>
            <a:off x="5990418" y="1272917"/>
            <a:ext cx="386556" cy="380863"/>
          </a:xfrm>
          <a:custGeom>
            <a:avLst/>
            <a:gdLst/>
            <a:ahLst/>
            <a:cxnLst>
              <a:cxn ang="0">
                <a:pos x="68" y="3"/>
              </a:cxn>
              <a:cxn ang="0">
                <a:pos x="58" y="61"/>
              </a:cxn>
              <a:cxn ang="0">
                <a:pos x="57" y="63"/>
              </a:cxn>
              <a:cxn ang="0">
                <a:pos x="56" y="63"/>
              </a:cxn>
              <a:cxn ang="0">
                <a:pos x="55" y="63"/>
              </a:cxn>
              <a:cxn ang="0">
                <a:pos x="38" y="56"/>
              </a:cxn>
              <a:cxn ang="0">
                <a:pos x="28" y="67"/>
              </a:cxn>
              <a:cxn ang="0">
                <a:pos x="26" y="68"/>
              </a:cxn>
              <a:cxn ang="0">
                <a:pos x="26" y="68"/>
              </a:cxn>
              <a:cxn ang="0">
                <a:pos x="24" y="65"/>
              </a:cxn>
              <a:cxn ang="0">
                <a:pos x="24" y="52"/>
              </a:cxn>
              <a:cxn ang="0">
                <a:pos x="57" y="12"/>
              </a:cxn>
              <a:cxn ang="0">
                <a:pos x="16" y="47"/>
              </a:cxn>
              <a:cxn ang="0">
                <a:pos x="1" y="41"/>
              </a:cxn>
              <a:cxn ang="0">
                <a:pos x="0" y="39"/>
              </a:cxn>
              <a:cxn ang="0">
                <a:pos x="1" y="36"/>
              </a:cxn>
              <a:cxn ang="0">
                <a:pos x="64" y="0"/>
              </a:cxn>
              <a:cxn ang="0">
                <a:pos x="65" y="0"/>
              </a:cxn>
              <a:cxn ang="0">
                <a:pos x="67" y="0"/>
              </a:cxn>
              <a:cxn ang="0">
                <a:pos x="68" y="3"/>
              </a:cxn>
            </a:cxnLst>
            <a:rect l="0" t="0" r="r" b="b"/>
            <a:pathLst>
              <a:path w="68" h="68">
                <a:moveTo>
                  <a:pt x="68" y="3"/>
                </a:moveTo>
                <a:cubicBezTo>
                  <a:pt x="58" y="61"/>
                  <a:pt x="58" y="61"/>
                  <a:pt x="58" y="61"/>
                </a:cubicBezTo>
                <a:cubicBezTo>
                  <a:pt x="58" y="62"/>
                  <a:pt x="57" y="62"/>
                  <a:pt x="57" y="63"/>
                </a:cubicBezTo>
                <a:cubicBezTo>
                  <a:pt x="56" y="63"/>
                  <a:pt x="56" y="63"/>
                  <a:pt x="56" y="63"/>
                </a:cubicBezTo>
                <a:cubicBezTo>
                  <a:pt x="55" y="63"/>
                  <a:pt x="55" y="63"/>
                  <a:pt x="55" y="63"/>
                </a:cubicBezTo>
                <a:cubicBezTo>
                  <a:pt x="38" y="56"/>
                  <a:pt x="38" y="56"/>
                  <a:pt x="38" y="56"/>
                </a:cubicBezTo>
                <a:cubicBezTo>
                  <a:pt x="28" y="67"/>
                  <a:pt x="28" y="67"/>
                  <a:pt x="28" y="67"/>
                </a:cubicBezTo>
                <a:cubicBezTo>
                  <a:pt x="28" y="67"/>
                  <a:pt x="27" y="68"/>
                  <a:pt x="26" y="68"/>
                </a:cubicBezTo>
                <a:cubicBezTo>
                  <a:pt x="26" y="68"/>
                  <a:pt x="26" y="68"/>
                  <a:pt x="26" y="68"/>
                </a:cubicBezTo>
                <a:cubicBezTo>
                  <a:pt x="25" y="67"/>
                  <a:pt x="24" y="66"/>
                  <a:pt x="24" y="65"/>
                </a:cubicBezTo>
                <a:cubicBezTo>
                  <a:pt x="24" y="52"/>
                  <a:pt x="24" y="52"/>
                  <a:pt x="24" y="52"/>
                </a:cubicBezTo>
                <a:cubicBezTo>
                  <a:pt x="57" y="12"/>
                  <a:pt x="57" y="12"/>
                  <a:pt x="57" y="12"/>
                </a:cubicBezTo>
                <a:cubicBezTo>
                  <a:pt x="16" y="47"/>
                  <a:pt x="16" y="47"/>
                  <a:pt x="16" y="47"/>
                </a:cubicBezTo>
                <a:cubicBezTo>
                  <a:pt x="1" y="41"/>
                  <a:pt x="1" y="41"/>
                  <a:pt x="1" y="41"/>
                </a:cubicBezTo>
                <a:cubicBezTo>
                  <a:pt x="0" y="40"/>
                  <a:pt x="0" y="40"/>
                  <a:pt x="0" y="39"/>
                </a:cubicBezTo>
                <a:cubicBezTo>
                  <a:pt x="0" y="38"/>
                  <a:pt x="0" y="37"/>
                  <a:pt x="1" y="36"/>
                </a:cubicBezTo>
                <a:cubicBezTo>
                  <a:pt x="64" y="0"/>
                  <a:pt x="64" y="0"/>
                  <a:pt x="64" y="0"/>
                </a:cubicBezTo>
                <a:cubicBezTo>
                  <a:pt x="65" y="0"/>
                  <a:pt x="65" y="0"/>
                  <a:pt x="65" y="0"/>
                </a:cubicBezTo>
                <a:cubicBezTo>
                  <a:pt x="66" y="0"/>
                  <a:pt x="66" y="0"/>
                  <a:pt x="67" y="0"/>
                </a:cubicBezTo>
                <a:cubicBezTo>
                  <a:pt x="68" y="1"/>
                  <a:pt x="68" y="2"/>
                  <a:pt x="68" y="3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solidFill>
                <a:srgbClr val="000000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55D21D78-81AA-4B8F-A842-7AC0392F3F9D}"/>
              </a:ext>
            </a:extLst>
          </p:cNvPr>
          <p:cNvSpPr txBox="1"/>
          <p:nvPr/>
        </p:nvSpPr>
        <p:spPr>
          <a:xfrm>
            <a:off x="1352000" y="4065300"/>
            <a:ext cx="950082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en-US" altLang="zh-CN" sz="24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en-US" altLang="zh-CN" sz="2400" b="1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lang="zh-CN" altLang="en-US" sz="2400" b="1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激光切割与锻压</a:t>
            </a:r>
            <a:endParaRPr lang="en-US" altLang="zh-CN" sz="2400" b="1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l">
              <a:buFont typeface="+mj-lt"/>
              <a:buAutoNum type="arabicParenR"/>
            </a:pPr>
            <a:r>
              <a:rPr lang="zh-CN" altLang="zh-CN" sz="20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激光切割技术的原理及激光切割机的使用与调试</a:t>
            </a:r>
          </a:p>
          <a:p>
            <a:pPr marL="342900" lvl="0" indent="-342900" algn="l">
              <a:buFont typeface="+mj-lt"/>
              <a:buAutoNum type="arabicParenR"/>
            </a:pPr>
            <a:r>
              <a:rPr lang="zh-CN" altLang="zh-CN" sz="20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激光加工方法及设备分类及工艺特点</a:t>
            </a:r>
          </a:p>
          <a:p>
            <a:pPr marL="342900" lvl="0" indent="-342900" algn="l">
              <a:buFont typeface="+mj-lt"/>
              <a:buAutoNum type="arabicParenR"/>
            </a:pPr>
            <a:r>
              <a:rPr lang="zh-CN" altLang="zh-CN" sz="20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金属材料塑性变形及加工原理；</a:t>
            </a:r>
          </a:p>
          <a:p>
            <a:pPr marL="342900" lvl="0" indent="-342900" algn="l">
              <a:buFont typeface="+mj-lt"/>
              <a:buAutoNum type="arabicParenR"/>
            </a:pPr>
            <a:r>
              <a:rPr lang="zh-CN" altLang="zh-CN" sz="20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塑性加工方法分类及典型设备（锻、压、冲、剪、弯）； </a:t>
            </a:r>
          </a:p>
          <a:p>
            <a:pPr marL="342900" lvl="0" indent="-342900" algn="l">
              <a:buFont typeface="+mj-lt"/>
              <a:buAutoNum type="arabicParenR"/>
            </a:pPr>
            <a:r>
              <a:rPr lang="zh-CN" altLang="zh-CN" sz="20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锻造工艺方法分类及其应用特点：自由锻、胎模锻、模锻、特种锻造；</a:t>
            </a:r>
          </a:p>
          <a:p>
            <a:pPr marL="342900" lvl="0" indent="-342900" algn="l">
              <a:buFont typeface="+mj-lt"/>
              <a:buAutoNum type="arabicParenR"/>
            </a:pPr>
            <a:r>
              <a:rPr lang="zh-CN" altLang="zh-CN" sz="20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几种自由锻的基本工序及操作要点，如：镦粗、拔长、切断</a:t>
            </a:r>
            <a:r>
              <a:rPr lang="en-US" altLang="zh-CN" sz="20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 sz="20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冲孔）；</a:t>
            </a:r>
          </a:p>
          <a:p>
            <a:pPr marL="342900" lvl="0" indent="-342900" algn="l">
              <a:buFont typeface="+mj-lt"/>
              <a:buAutoNum type="arabicParenR"/>
            </a:pPr>
            <a:r>
              <a:rPr lang="zh-CN" altLang="zh-CN" sz="20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冲压加工概念、分类及冲压基本工艺、冲压设备、冲裁（落料、冲孔）</a:t>
            </a:r>
          </a:p>
        </p:txBody>
      </p:sp>
      <p:sp>
        <p:nvSpPr>
          <p:cNvPr id="5" name="Oval 62">
            <a:extLst>
              <a:ext uri="{FF2B5EF4-FFF2-40B4-BE49-F238E27FC236}">
                <a16:creationId xmlns:a16="http://schemas.microsoft.com/office/drawing/2014/main" id="{055B0657-FD35-4794-8220-1D54909E8BE6}"/>
              </a:ext>
            </a:extLst>
          </p:cNvPr>
          <p:cNvSpPr/>
          <p:nvPr/>
        </p:nvSpPr>
        <p:spPr>
          <a:xfrm>
            <a:off x="408608" y="3950411"/>
            <a:ext cx="875107" cy="862215"/>
          </a:xfrm>
          <a:prstGeom prst="ellipse">
            <a:avLst/>
          </a:prstGeom>
          <a:solidFill>
            <a:srgbClr val="559DE2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733" dirty="0">
              <a:solidFill>
                <a:srgbClr val="000000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9" name="Freeform 245">
            <a:extLst>
              <a:ext uri="{FF2B5EF4-FFF2-40B4-BE49-F238E27FC236}">
                <a16:creationId xmlns:a16="http://schemas.microsoft.com/office/drawing/2014/main" id="{E7B17C1D-42DC-40C1-8F57-9BA0C379C28C}"/>
              </a:ext>
            </a:extLst>
          </p:cNvPr>
          <p:cNvSpPr>
            <a:spLocks noChangeAspect="1"/>
          </p:cNvSpPr>
          <p:nvPr/>
        </p:nvSpPr>
        <p:spPr bwMode="auto">
          <a:xfrm>
            <a:off x="652884" y="4191087"/>
            <a:ext cx="386556" cy="380863"/>
          </a:xfrm>
          <a:custGeom>
            <a:avLst/>
            <a:gdLst/>
            <a:ahLst/>
            <a:cxnLst>
              <a:cxn ang="0">
                <a:pos x="68" y="3"/>
              </a:cxn>
              <a:cxn ang="0">
                <a:pos x="58" y="61"/>
              </a:cxn>
              <a:cxn ang="0">
                <a:pos x="57" y="63"/>
              </a:cxn>
              <a:cxn ang="0">
                <a:pos x="56" y="63"/>
              </a:cxn>
              <a:cxn ang="0">
                <a:pos x="55" y="63"/>
              </a:cxn>
              <a:cxn ang="0">
                <a:pos x="38" y="56"/>
              </a:cxn>
              <a:cxn ang="0">
                <a:pos x="28" y="67"/>
              </a:cxn>
              <a:cxn ang="0">
                <a:pos x="26" y="68"/>
              </a:cxn>
              <a:cxn ang="0">
                <a:pos x="26" y="68"/>
              </a:cxn>
              <a:cxn ang="0">
                <a:pos x="24" y="65"/>
              </a:cxn>
              <a:cxn ang="0">
                <a:pos x="24" y="52"/>
              </a:cxn>
              <a:cxn ang="0">
                <a:pos x="57" y="12"/>
              </a:cxn>
              <a:cxn ang="0">
                <a:pos x="16" y="47"/>
              </a:cxn>
              <a:cxn ang="0">
                <a:pos x="1" y="41"/>
              </a:cxn>
              <a:cxn ang="0">
                <a:pos x="0" y="39"/>
              </a:cxn>
              <a:cxn ang="0">
                <a:pos x="1" y="36"/>
              </a:cxn>
              <a:cxn ang="0">
                <a:pos x="64" y="0"/>
              </a:cxn>
              <a:cxn ang="0">
                <a:pos x="65" y="0"/>
              </a:cxn>
              <a:cxn ang="0">
                <a:pos x="67" y="0"/>
              </a:cxn>
              <a:cxn ang="0">
                <a:pos x="68" y="3"/>
              </a:cxn>
            </a:cxnLst>
            <a:rect l="0" t="0" r="r" b="b"/>
            <a:pathLst>
              <a:path w="68" h="68">
                <a:moveTo>
                  <a:pt x="68" y="3"/>
                </a:moveTo>
                <a:cubicBezTo>
                  <a:pt x="58" y="61"/>
                  <a:pt x="58" y="61"/>
                  <a:pt x="58" y="61"/>
                </a:cubicBezTo>
                <a:cubicBezTo>
                  <a:pt x="58" y="62"/>
                  <a:pt x="57" y="62"/>
                  <a:pt x="57" y="63"/>
                </a:cubicBezTo>
                <a:cubicBezTo>
                  <a:pt x="56" y="63"/>
                  <a:pt x="56" y="63"/>
                  <a:pt x="56" y="63"/>
                </a:cubicBezTo>
                <a:cubicBezTo>
                  <a:pt x="55" y="63"/>
                  <a:pt x="55" y="63"/>
                  <a:pt x="55" y="63"/>
                </a:cubicBezTo>
                <a:cubicBezTo>
                  <a:pt x="38" y="56"/>
                  <a:pt x="38" y="56"/>
                  <a:pt x="38" y="56"/>
                </a:cubicBezTo>
                <a:cubicBezTo>
                  <a:pt x="28" y="67"/>
                  <a:pt x="28" y="67"/>
                  <a:pt x="28" y="67"/>
                </a:cubicBezTo>
                <a:cubicBezTo>
                  <a:pt x="28" y="67"/>
                  <a:pt x="27" y="68"/>
                  <a:pt x="26" y="68"/>
                </a:cubicBezTo>
                <a:cubicBezTo>
                  <a:pt x="26" y="68"/>
                  <a:pt x="26" y="68"/>
                  <a:pt x="26" y="68"/>
                </a:cubicBezTo>
                <a:cubicBezTo>
                  <a:pt x="25" y="67"/>
                  <a:pt x="24" y="66"/>
                  <a:pt x="24" y="65"/>
                </a:cubicBezTo>
                <a:cubicBezTo>
                  <a:pt x="24" y="52"/>
                  <a:pt x="24" y="52"/>
                  <a:pt x="24" y="52"/>
                </a:cubicBezTo>
                <a:cubicBezTo>
                  <a:pt x="57" y="12"/>
                  <a:pt x="57" y="12"/>
                  <a:pt x="57" y="12"/>
                </a:cubicBezTo>
                <a:cubicBezTo>
                  <a:pt x="16" y="47"/>
                  <a:pt x="16" y="47"/>
                  <a:pt x="16" y="47"/>
                </a:cubicBezTo>
                <a:cubicBezTo>
                  <a:pt x="1" y="41"/>
                  <a:pt x="1" y="41"/>
                  <a:pt x="1" y="41"/>
                </a:cubicBezTo>
                <a:cubicBezTo>
                  <a:pt x="0" y="40"/>
                  <a:pt x="0" y="40"/>
                  <a:pt x="0" y="39"/>
                </a:cubicBezTo>
                <a:cubicBezTo>
                  <a:pt x="0" y="38"/>
                  <a:pt x="0" y="37"/>
                  <a:pt x="1" y="36"/>
                </a:cubicBezTo>
                <a:cubicBezTo>
                  <a:pt x="64" y="0"/>
                  <a:pt x="64" y="0"/>
                  <a:pt x="64" y="0"/>
                </a:cubicBezTo>
                <a:cubicBezTo>
                  <a:pt x="65" y="0"/>
                  <a:pt x="65" y="0"/>
                  <a:pt x="65" y="0"/>
                </a:cubicBezTo>
                <a:cubicBezTo>
                  <a:pt x="66" y="0"/>
                  <a:pt x="66" y="0"/>
                  <a:pt x="67" y="0"/>
                </a:cubicBezTo>
                <a:cubicBezTo>
                  <a:pt x="68" y="1"/>
                  <a:pt x="68" y="2"/>
                  <a:pt x="68" y="3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solidFill>
                <a:srgbClr val="000000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6473149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084AD102-9388-41A6-B5F9-68F1843912F9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pattFill prst="divot">
            <a:fgClr>
              <a:srgbClr val="BCE8F6"/>
            </a:fgClr>
            <a:bgClr>
              <a:schemeClr val="bg1"/>
            </a:bgClr>
          </a:pattFill>
          <a:ln>
            <a:solidFill>
              <a:srgbClr val="86CEEE"/>
            </a:solidFill>
          </a:ln>
          <a:effectLst>
            <a:softEdge rad="114300"/>
          </a:effectLst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grpSp>
        <p:nvGrpSpPr>
          <p:cNvPr id="11" name="组合 10"/>
          <p:cNvGrpSpPr/>
          <p:nvPr/>
        </p:nvGrpSpPr>
        <p:grpSpPr>
          <a:xfrm>
            <a:off x="-483871" y="-795874"/>
            <a:ext cx="4884403" cy="2080299"/>
            <a:chOff x="-483871" y="-795874"/>
            <a:chExt cx="4884403" cy="2080299"/>
          </a:xfrm>
        </p:grpSpPr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16" t="79044" r="53519"/>
            <a:stretch>
              <a:fillRect/>
            </a:stretch>
          </p:blipFill>
          <p:spPr>
            <a:xfrm rot="20147618">
              <a:off x="-483871" y="-795874"/>
              <a:ext cx="4884403" cy="2080299"/>
            </a:xfrm>
            <a:custGeom>
              <a:avLst/>
              <a:gdLst>
                <a:gd name="connsiteX0" fmla="*/ 957211 w 6228785"/>
                <a:gd name="connsiteY0" fmla="*/ 0 h 2652880"/>
                <a:gd name="connsiteX1" fmla="*/ 5857672 w 6228785"/>
                <a:gd name="connsiteY1" fmla="*/ 2203009 h 2652880"/>
                <a:gd name="connsiteX2" fmla="*/ 6228785 w 6228785"/>
                <a:gd name="connsiteY2" fmla="*/ 2652880 h 2652880"/>
                <a:gd name="connsiteX3" fmla="*/ 1164771 w 6228785"/>
                <a:gd name="connsiteY3" fmla="*/ 2652880 h 2652880"/>
                <a:gd name="connsiteX4" fmla="*/ 0 w 6228785"/>
                <a:gd name="connsiteY4" fmla="*/ 2129256 h 2652880"/>
                <a:gd name="connsiteX5" fmla="*/ 957211 w 6228785"/>
                <a:gd name="connsiteY5" fmla="*/ 0 h 265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228785" h="2652880">
                  <a:moveTo>
                    <a:pt x="957211" y="0"/>
                  </a:moveTo>
                  <a:lnTo>
                    <a:pt x="5857672" y="2203009"/>
                  </a:lnTo>
                  <a:lnTo>
                    <a:pt x="6228785" y="2652880"/>
                  </a:lnTo>
                  <a:lnTo>
                    <a:pt x="1164771" y="2652880"/>
                  </a:lnTo>
                  <a:lnTo>
                    <a:pt x="0" y="2129256"/>
                  </a:lnTo>
                  <a:lnTo>
                    <a:pt x="957211" y="0"/>
                  </a:lnTo>
                  <a:close/>
                </a:path>
              </a:pathLst>
            </a:custGeom>
            <a:ln>
              <a:noFill/>
            </a:ln>
          </p:spPr>
        </p:pic>
        <p:sp>
          <p:nvSpPr>
            <p:cNvPr id="19" name="文本框 18"/>
            <p:cNvSpPr txBox="1"/>
            <p:nvPr/>
          </p:nvSpPr>
          <p:spPr>
            <a:xfrm>
              <a:off x="395786" y="436730"/>
              <a:ext cx="28660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>
                  <a:latin typeface="华文细黑" panose="02010600040101010101" pitchFamily="2" charset="-122"/>
                  <a:ea typeface="华文细黑" panose="02010600040101010101" pitchFamily="2" charset="-122"/>
                </a:rPr>
                <a:t>工训方面</a:t>
              </a:r>
            </a:p>
          </p:txBody>
        </p:sp>
      </p:grpSp>
      <p:sp>
        <p:nvSpPr>
          <p:cNvPr id="6" name="Oval 62">
            <a:extLst>
              <a:ext uri="{FF2B5EF4-FFF2-40B4-BE49-F238E27FC236}">
                <a16:creationId xmlns:a16="http://schemas.microsoft.com/office/drawing/2014/main" id="{9FBAE761-C4B5-48E1-9000-1A23BD9362FB}"/>
              </a:ext>
            </a:extLst>
          </p:cNvPr>
          <p:cNvSpPr/>
          <p:nvPr/>
        </p:nvSpPr>
        <p:spPr>
          <a:xfrm>
            <a:off x="395786" y="1062144"/>
            <a:ext cx="875107" cy="862215"/>
          </a:xfrm>
          <a:prstGeom prst="ellipse">
            <a:avLst/>
          </a:prstGeom>
          <a:solidFill>
            <a:srgbClr val="559DE2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733" dirty="0">
              <a:solidFill>
                <a:srgbClr val="000000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7" name="Freeform 245">
            <a:extLst>
              <a:ext uri="{FF2B5EF4-FFF2-40B4-BE49-F238E27FC236}">
                <a16:creationId xmlns:a16="http://schemas.microsoft.com/office/drawing/2014/main" id="{E20DD4FE-5B52-44AD-B625-4330A6A42FAE}"/>
              </a:ext>
            </a:extLst>
          </p:cNvPr>
          <p:cNvSpPr>
            <a:spLocks noChangeAspect="1"/>
          </p:cNvSpPr>
          <p:nvPr/>
        </p:nvSpPr>
        <p:spPr bwMode="auto">
          <a:xfrm>
            <a:off x="640062" y="1302820"/>
            <a:ext cx="386556" cy="380863"/>
          </a:xfrm>
          <a:custGeom>
            <a:avLst/>
            <a:gdLst/>
            <a:ahLst/>
            <a:cxnLst>
              <a:cxn ang="0">
                <a:pos x="68" y="3"/>
              </a:cxn>
              <a:cxn ang="0">
                <a:pos x="58" y="61"/>
              </a:cxn>
              <a:cxn ang="0">
                <a:pos x="57" y="63"/>
              </a:cxn>
              <a:cxn ang="0">
                <a:pos x="56" y="63"/>
              </a:cxn>
              <a:cxn ang="0">
                <a:pos x="55" y="63"/>
              </a:cxn>
              <a:cxn ang="0">
                <a:pos x="38" y="56"/>
              </a:cxn>
              <a:cxn ang="0">
                <a:pos x="28" y="67"/>
              </a:cxn>
              <a:cxn ang="0">
                <a:pos x="26" y="68"/>
              </a:cxn>
              <a:cxn ang="0">
                <a:pos x="26" y="68"/>
              </a:cxn>
              <a:cxn ang="0">
                <a:pos x="24" y="65"/>
              </a:cxn>
              <a:cxn ang="0">
                <a:pos x="24" y="52"/>
              </a:cxn>
              <a:cxn ang="0">
                <a:pos x="57" y="12"/>
              </a:cxn>
              <a:cxn ang="0">
                <a:pos x="16" y="47"/>
              </a:cxn>
              <a:cxn ang="0">
                <a:pos x="1" y="41"/>
              </a:cxn>
              <a:cxn ang="0">
                <a:pos x="0" y="39"/>
              </a:cxn>
              <a:cxn ang="0">
                <a:pos x="1" y="36"/>
              </a:cxn>
              <a:cxn ang="0">
                <a:pos x="64" y="0"/>
              </a:cxn>
              <a:cxn ang="0">
                <a:pos x="65" y="0"/>
              </a:cxn>
              <a:cxn ang="0">
                <a:pos x="67" y="0"/>
              </a:cxn>
              <a:cxn ang="0">
                <a:pos x="68" y="3"/>
              </a:cxn>
            </a:cxnLst>
            <a:rect l="0" t="0" r="r" b="b"/>
            <a:pathLst>
              <a:path w="68" h="68">
                <a:moveTo>
                  <a:pt x="68" y="3"/>
                </a:moveTo>
                <a:cubicBezTo>
                  <a:pt x="58" y="61"/>
                  <a:pt x="58" y="61"/>
                  <a:pt x="58" y="61"/>
                </a:cubicBezTo>
                <a:cubicBezTo>
                  <a:pt x="58" y="62"/>
                  <a:pt x="57" y="62"/>
                  <a:pt x="57" y="63"/>
                </a:cubicBezTo>
                <a:cubicBezTo>
                  <a:pt x="56" y="63"/>
                  <a:pt x="56" y="63"/>
                  <a:pt x="56" y="63"/>
                </a:cubicBezTo>
                <a:cubicBezTo>
                  <a:pt x="55" y="63"/>
                  <a:pt x="55" y="63"/>
                  <a:pt x="55" y="63"/>
                </a:cubicBezTo>
                <a:cubicBezTo>
                  <a:pt x="38" y="56"/>
                  <a:pt x="38" y="56"/>
                  <a:pt x="38" y="56"/>
                </a:cubicBezTo>
                <a:cubicBezTo>
                  <a:pt x="28" y="67"/>
                  <a:pt x="28" y="67"/>
                  <a:pt x="28" y="67"/>
                </a:cubicBezTo>
                <a:cubicBezTo>
                  <a:pt x="28" y="67"/>
                  <a:pt x="27" y="68"/>
                  <a:pt x="26" y="68"/>
                </a:cubicBezTo>
                <a:cubicBezTo>
                  <a:pt x="26" y="68"/>
                  <a:pt x="26" y="68"/>
                  <a:pt x="26" y="68"/>
                </a:cubicBezTo>
                <a:cubicBezTo>
                  <a:pt x="25" y="67"/>
                  <a:pt x="24" y="66"/>
                  <a:pt x="24" y="65"/>
                </a:cubicBezTo>
                <a:cubicBezTo>
                  <a:pt x="24" y="52"/>
                  <a:pt x="24" y="52"/>
                  <a:pt x="24" y="52"/>
                </a:cubicBezTo>
                <a:cubicBezTo>
                  <a:pt x="57" y="12"/>
                  <a:pt x="57" y="12"/>
                  <a:pt x="57" y="12"/>
                </a:cubicBezTo>
                <a:cubicBezTo>
                  <a:pt x="16" y="47"/>
                  <a:pt x="16" y="47"/>
                  <a:pt x="16" y="47"/>
                </a:cubicBezTo>
                <a:cubicBezTo>
                  <a:pt x="1" y="41"/>
                  <a:pt x="1" y="41"/>
                  <a:pt x="1" y="41"/>
                </a:cubicBezTo>
                <a:cubicBezTo>
                  <a:pt x="0" y="40"/>
                  <a:pt x="0" y="40"/>
                  <a:pt x="0" y="39"/>
                </a:cubicBezTo>
                <a:cubicBezTo>
                  <a:pt x="0" y="38"/>
                  <a:pt x="0" y="37"/>
                  <a:pt x="1" y="36"/>
                </a:cubicBezTo>
                <a:cubicBezTo>
                  <a:pt x="64" y="0"/>
                  <a:pt x="64" y="0"/>
                  <a:pt x="64" y="0"/>
                </a:cubicBezTo>
                <a:cubicBezTo>
                  <a:pt x="65" y="0"/>
                  <a:pt x="65" y="0"/>
                  <a:pt x="65" y="0"/>
                </a:cubicBezTo>
                <a:cubicBezTo>
                  <a:pt x="66" y="0"/>
                  <a:pt x="66" y="0"/>
                  <a:pt x="67" y="0"/>
                </a:cubicBezTo>
                <a:cubicBezTo>
                  <a:pt x="68" y="1"/>
                  <a:pt x="68" y="2"/>
                  <a:pt x="68" y="3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solidFill>
                <a:srgbClr val="000000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graphicFrame>
        <p:nvGraphicFramePr>
          <p:cNvPr id="30" name="表格 30">
            <a:extLst>
              <a:ext uri="{FF2B5EF4-FFF2-40B4-BE49-F238E27FC236}">
                <a16:creationId xmlns:a16="http://schemas.microsoft.com/office/drawing/2014/main" id="{9151955D-AA28-4F7F-9EC4-BB69940BD1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170965"/>
              </p:ext>
            </p:extLst>
          </p:nvPr>
        </p:nvGraphicFramePr>
        <p:xfrm>
          <a:off x="1270893" y="951577"/>
          <a:ext cx="10616308" cy="6258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20200">
                  <a:extLst>
                    <a:ext uri="{9D8B030D-6E8A-4147-A177-3AD203B41FA5}">
                      <a16:colId xmlns:a16="http://schemas.microsoft.com/office/drawing/2014/main" val="2756756141"/>
                    </a:ext>
                  </a:extLst>
                </a:gridCol>
                <a:gridCol w="5096108">
                  <a:extLst>
                    <a:ext uri="{9D8B030D-6E8A-4147-A177-3AD203B41FA5}">
                      <a16:colId xmlns:a16="http://schemas.microsoft.com/office/drawing/2014/main" val="12301742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 algn="l">
                        <a:lnSpc>
                          <a:spcPts val="2880"/>
                        </a:lnSpc>
                      </a:pPr>
                      <a:r>
                        <a:rPr lang="en-US" altLang="zh-CN" sz="2400" b="1" kern="100" dirty="0">
                          <a:effectLst/>
                          <a:latin typeface="等线" panose="02010600030101010101" pitchFamily="2" charset="-122"/>
                          <a:ea typeface="+mn-ea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zh-CN" altLang="en-US" sz="2400" b="1" kern="100" dirty="0">
                          <a:effectLst/>
                          <a:latin typeface="等线" panose="02010600030101010101" pitchFamily="2" charset="-122"/>
                          <a:ea typeface="+mn-ea"/>
                          <a:cs typeface="Times New Roman" panose="02020603050405020304" pitchFamily="18" charset="0"/>
                        </a:rPr>
                        <a:t>机械加工和数控车床</a:t>
                      </a:r>
                      <a:endParaRPr lang="en-US" altLang="zh-CN" sz="2400" b="1" kern="100" dirty="0">
                        <a:effectLst/>
                        <a:latin typeface="等线" panose="02010600030101010101" pitchFamily="2" charset="-122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ts val="2880"/>
                        </a:lnSpc>
                        <a:buFont typeface="+mj-lt"/>
                        <a:buAutoNum type="arabicParenR"/>
                      </a:pPr>
                      <a:r>
                        <a:rPr lang="zh-CN" altLang="en-US" sz="2000" b="1" kern="100" dirty="0">
                          <a:effectLst/>
                          <a:latin typeface="等线" panose="02010600030101010101" pitchFamily="2" charset="-122"/>
                          <a:ea typeface="+mn-ea"/>
                          <a:cs typeface="Times New Roman" panose="02020603050405020304" pitchFamily="18" charset="0"/>
                        </a:rPr>
                        <a:t>机械加工的相关基础知识</a:t>
                      </a:r>
                    </a:p>
                    <a:p>
                      <a:pPr lvl="0" algn="l">
                        <a:lnSpc>
                          <a:spcPts val="2880"/>
                        </a:lnSpc>
                      </a:pPr>
                      <a:r>
                        <a:rPr lang="zh-CN" altLang="en-US" sz="2000" kern="100" dirty="0">
                          <a:effectLst/>
                          <a:latin typeface="等线" panose="02010600030101010101" pitchFamily="2" charset="-122"/>
                          <a:ea typeface="+mn-ea"/>
                          <a:cs typeface="Times New Roman" panose="02020603050405020304" pitchFamily="18" charset="0"/>
                        </a:rPr>
                        <a:t>①常见金属切削加工方法概述及典型机床认识（分类、特点及适用范围）（车、铣、刨、磨、钻、镗）；</a:t>
                      </a:r>
                    </a:p>
                    <a:p>
                      <a:pPr lvl="0" algn="l">
                        <a:lnSpc>
                          <a:spcPts val="2880"/>
                        </a:lnSpc>
                      </a:pPr>
                      <a:r>
                        <a:rPr lang="zh-CN" altLang="en-US" sz="2000" kern="100" dirty="0">
                          <a:effectLst/>
                          <a:latin typeface="等线" panose="02010600030101010101" pitchFamily="2" charset="-122"/>
                          <a:ea typeface="+mn-ea"/>
                          <a:cs typeface="Times New Roman" panose="02020603050405020304" pitchFamily="18" charset="0"/>
                        </a:rPr>
                        <a:t>②常用金属切削刀具、量具、辅具、夹具认识；</a:t>
                      </a:r>
                    </a:p>
                    <a:p>
                      <a:pPr lvl="0" algn="l">
                        <a:lnSpc>
                          <a:spcPts val="2880"/>
                        </a:lnSpc>
                      </a:pPr>
                      <a:r>
                        <a:rPr lang="zh-CN" altLang="en-US" sz="2000" kern="100" dirty="0">
                          <a:effectLst/>
                          <a:latin typeface="等线" panose="02010600030101010101" pitchFamily="2" charset="-122"/>
                          <a:ea typeface="+mn-ea"/>
                          <a:cs typeface="Times New Roman" panose="02020603050405020304" pitchFamily="18" charset="0"/>
                        </a:rPr>
                        <a:t>③工件的安装与定位夹紧知识：六点定位原理、典型定位方法、夹具分类与结构特点；</a:t>
                      </a:r>
                    </a:p>
                    <a:p>
                      <a:pPr lvl="0" algn="l">
                        <a:lnSpc>
                          <a:spcPts val="2880"/>
                        </a:lnSpc>
                      </a:pPr>
                      <a:r>
                        <a:rPr lang="zh-CN" altLang="en-US" sz="2000" kern="100" dirty="0">
                          <a:effectLst/>
                          <a:latin typeface="等线" panose="02010600030101010101" pitchFamily="2" charset="-122"/>
                          <a:ea typeface="+mn-ea"/>
                          <a:cs typeface="Times New Roman" panose="02020603050405020304" pitchFamily="18" charset="0"/>
                        </a:rPr>
                        <a:t>④加工基准选择原则、工艺规程制定原则、工艺路线安排的原则与方法；</a:t>
                      </a:r>
                      <a:endParaRPr lang="en-US" altLang="zh-CN" sz="2000" kern="100" dirty="0">
                        <a:effectLst/>
                        <a:latin typeface="等线" panose="02010600030101010101" pitchFamily="2" charset="-122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lvl="0" algn="l">
                        <a:lnSpc>
                          <a:spcPts val="2880"/>
                        </a:lnSpc>
                      </a:pPr>
                      <a:endParaRPr lang="zh-CN" altLang="en-US" sz="2000" kern="100" dirty="0">
                        <a:effectLst/>
                        <a:latin typeface="等线" panose="02010600030101010101" pitchFamily="2" charset="-122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lvl="0" algn="l">
                        <a:lnSpc>
                          <a:spcPts val="2880"/>
                        </a:lnSpc>
                      </a:pPr>
                      <a:r>
                        <a:rPr lang="en-US" altLang="zh-CN" sz="2000" b="1" kern="100" dirty="0">
                          <a:effectLst/>
                          <a:latin typeface="等线" panose="02010600030101010101" pitchFamily="2" charset="-122"/>
                          <a:ea typeface="+mn-ea"/>
                          <a:cs typeface="Times New Roman" panose="02020603050405020304" pitchFamily="18" charset="0"/>
                        </a:rPr>
                        <a:t>2) </a:t>
                      </a:r>
                      <a:r>
                        <a:rPr lang="zh-CN" altLang="en-US" sz="2000" b="1" kern="100" dirty="0">
                          <a:effectLst/>
                          <a:latin typeface="等线" panose="02010600030101010101" pitchFamily="2" charset="-122"/>
                          <a:ea typeface="+mn-ea"/>
                          <a:cs typeface="Times New Roman" panose="02020603050405020304" pitchFamily="18" charset="0"/>
                        </a:rPr>
                        <a:t>普车车间的相关知识</a:t>
                      </a:r>
                    </a:p>
                    <a:p>
                      <a:pPr lvl="0" algn="l">
                        <a:lnSpc>
                          <a:spcPts val="2880"/>
                        </a:lnSpc>
                      </a:pPr>
                      <a:r>
                        <a:rPr lang="zh-CN" altLang="en-US" sz="2000" kern="100" dirty="0">
                          <a:effectLst/>
                          <a:latin typeface="等线" panose="02010600030101010101" pitchFamily="2" charset="-122"/>
                          <a:ea typeface="+mn-ea"/>
                          <a:cs typeface="Times New Roman" panose="02020603050405020304" pitchFamily="18" charset="0"/>
                        </a:rPr>
                        <a:t>①普通车床的几种类型，常见普通车床的结构及各部分结构的作，通用夹具和机床附件；</a:t>
                      </a:r>
                    </a:p>
                    <a:p>
                      <a:pPr lvl="0" algn="l">
                        <a:lnSpc>
                          <a:spcPts val="2880"/>
                        </a:lnSpc>
                      </a:pPr>
                      <a:r>
                        <a:rPr lang="zh-CN" altLang="en-US" sz="2000" kern="100" dirty="0">
                          <a:effectLst/>
                          <a:latin typeface="等线" panose="02010600030101010101" pitchFamily="2" charset="-122"/>
                          <a:ea typeface="+mn-ea"/>
                          <a:cs typeface="Times New Roman" panose="02020603050405020304" pitchFamily="18" charset="0"/>
                        </a:rPr>
                        <a:t>②普通车床的使用，如何对工件进行加工，如何确定相关尺寸公差；</a:t>
                      </a:r>
                    </a:p>
                    <a:p>
                      <a:endParaRPr lang="zh-CN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>
                        <a:lnSpc>
                          <a:spcPts val="2880"/>
                        </a:lnSpc>
                      </a:pPr>
                      <a:r>
                        <a:rPr lang="en-US" altLang="zh-CN" sz="2000" b="1" kern="1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+mn-ea"/>
                          <a:cs typeface="Times New Roman" panose="02020603050405020304" pitchFamily="18" charset="0"/>
                        </a:rPr>
                        <a:t>3) </a:t>
                      </a:r>
                      <a:r>
                        <a:rPr lang="zh-CN" altLang="en-US" sz="2000" b="1" kern="1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+mn-ea"/>
                          <a:cs typeface="Times New Roman" panose="02020603050405020304" pitchFamily="18" charset="0"/>
                        </a:rPr>
                        <a:t>数控车车间的相关知识</a:t>
                      </a:r>
                    </a:p>
                    <a:p>
                      <a:pPr marL="0" lvl="0" algn="l" defTabSz="914400" rtl="0" eaLnBrk="1" latinLnBrk="0" hangingPunct="1">
                        <a:lnSpc>
                          <a:spcPts val="2880"/>
                        </a:lnSpc>
                      </a:pPr>
                      <a:r>
                        <a:rPr lang="zh-CN" altLang="en-US" sz="2000" kern="1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+mn-ea"/>
                          <a:cs typeface="Times New Roman" panose="02020603050405020304" pitchFamily="18" charset="0"/>
                        </a:rPr>
                        <a:t>①数控车的基本知识：数控车床的组成及各部分的作用，刀具及其加工工艺特点</a:t>
                      </a:r>
                    </a:p>
                    <a:p>
                      <a:pPr marL="0" lvl="0" algn="l" defTabSz="914400" rtl="0" eaLnBrk="1" latinLnBrk="0" hangingPunct="1">
                        <a:lnSpc>
                          <a:spcPts val="2880"/>
                        </a:lnSpc>
                      </a:pPr>
                      <a:r>
                        <a:rPr lang="zh-CN" altLang="en-US" sz="2000" kern="1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+mn-ea"/>
                          <a:cs typeface="Times New Roman" panose="02020603050405020304" pitchFamily="18" charset="0"/>
                        </a:rPr>
                        <a:t>②数控车床的控制程序及相关指令</a:t>
                      </a:r>
                    </a:p>
                    <a:p>
                      <a:pPr marL="0" lvl="0" algn="l" defTabSz="914400" rtl="0" eaLnBrk="1" latinLnBrk="0" hangingPunct="1">
                        <a:lnSpc>
                          <a:spcPts val="2880"/>
                        </a:lnSpc>
                      </a:pPr>
                      <a:r>
                        <a:rPr lang="zh-CN" altLang="en-US" sz="2000" kern="1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+mn-ea"/>
                          <a:cs typeface="Times New Roman" panose="02020603050405020304" pitchFamily="18" charset="0"/>
                        </a:rPr>
                        <a:t>③数控铣车间的加工安全要求</a:t>
                      </a:r>
                      <a:endParaRPr lang="en-US" altLang="zh-CN" sz="2000" kern="1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lvl="0" algn="l" defTabSz="914400" rtl="0" eaLnBrk="1" latinLnBrk="0" hangingPunct="1">
                        <a:lnSpc>
                          <a:spcPts val="2880"/>
                        </a:lnSpc>
                      </a:pPr>
                      <a:endParaRPr lang="zh-CN" altLang="en-US" sz="2000" kern="1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lvl="0" algn="l" defTabSz="914400" rtl="0" eaLnBrk="1" latinLnBrk="0" hangingPunct="1">
                        <a:lnSpc>
                          <a:spcPts val="2880"/>
                        </a:lnSpc>
                      </a:pPr>
                      <a:r>
                        <a:rPr lang="en-US" altLang="zh-CN" sz="2000" b="1" kern="1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+mn-ea"/>
                          <a:cs typeface="Times New Roman" panose="02020603050405020304" pitchFamily="18" charset="0"/>
                        </a:rPr>
                        <a:t>4) </a:t>
                      </a:r>
                      <a:r>
                        <a:rPr lang="zh-CN" altLang="en-US" sz="2000" b="1" kern="1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+mn-ea"/>
                          <a:cs typeface="Times New Roman" panose="02020603050405020304" pitchFamily="18" charset="0"/>
                        </a:rPr>
                        <a:t>数控铣车间的相关知识</a:t>
                      </a:r>
                    </a:p>
                    <a:p>
                      <a:pPr marL="0" lvl="0" algn="l" defTabSz="914400" rtl="0" eaLnBrk="1" latinLnBrk="0" hangingPunct="1">
                        <a:lnSpc>
                          <a:spcPts val="2880"/>
                        </a:lnSpc>
                      </a:pPr>
                      <a:r>
                        <a:rPr lang="zh-CN" altLang="en-US" sz="2000" kern="1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+mn-ea"/>
                          <a:cs typeface="Times New Roman" panose="02020603050405020304" pitchFamily="18" charset="0"/>
                        </a:rPr>
                        <a:t>①数控铣的基本知识：数控铣床的组成单元及各部分的作用，刀具及其加工工艺特点</a:t>
                      </a:r>
                    </a:p>
                    <a:p>
                      <a:pPr marL="0" lvl="0" algn="l" defTabSz="914400" rtl="0" eaLnBrk="1" latinLnBrk="0" hangingPunct="1">
                        <a:lnSpc>
                          <a:spcPts val="2880"/>
                        </a:lnSpc>
                      </a:pPr>
                      <a:r>
                        <a:rPr lang="zh-CN" altLang="en-US" sz="2000" kern="1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+mn-ea"/>
                          <a:cs typeface="Times New Roman" panose="02020603050405020304" pitchFamily="18" charset="0"/>
                        </a:rPr>
                        <a:t>②数控车床的控制程序及相关指令</a:t>
                      </a:r>
                    </a:p>
                    <a:p>
                      <a:pPr marL="0" lvl="0" algn="l" defTabSz="914400" rtl="0" eaLnBrk="1" latinLnBrk="0" hangingPunct="1">
                        <a:lnSpc>
                          <a:spcPts val="2880"/>
                        </a:lnSpc>
                      </a:pPr>
                      <a:r>
                        <a:rPr lang="zh-CN" altLang="en-US" sz="2000" kern="1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+mn-ea"/>
                          <a:cs typeface="Times New Roman" panose="02020603050405020304" pitchFamily="18" charset="0"/>
                        </a:rPr>
                        <a:t>③数控铣车间的加工安全要求</a:t>
                      </a:r>
                    </a:p>
                    <a:p>
                      <a:pPr marL="0" lvl="0" algn="l" defTabSz="914400" rtl="0" eaLnBrk="1" latinLnBrk="0" hangingPunct="1">
                        <a:lnSpc>
                          <a:spcPts val="2880"/>
                        </a:lnSpc>
                      </a:pPr>
                      <a:r>
                        <a:rPr lang="en-US" altLang="zh-CN" sz="2000" kern="1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+mn-ea"/>
                          <a:cs typeface="Times New Roman" panose="02020603050405020304" pitchFamily="18" charset="0"/>
                        </a:rPr>
                        <a:t>5) </a:t>
                      </a:r>
                      <a:r>
                        <a:rPr lang="zh-CN" altLang="en-US" sz="2000" kern="1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+mn-ea"/>
                          <a:cs typeface="Times New Roman" panose="02020603050405020304" pitchFamily="18" charset="0"/>
                        </a:rPr>
                        <a:t>机械加工过程中的要求</a:t>
                      </a:r>
                    </a:p>
                    <a:p>
                      <a:pPr marL="0" lvl="0" algn="l" defTabSz="914400" rtl="0" eaLnBrk="1" latinLnBrk="0" hangingPunct="1">
                        <a:lnSpc>
                          <a:spcPts val="2880"/>
                        </a:lnSpc>
                      </a:pPr>
                      <a:r>
                        <a:rPr lang="zh-CN" altLang="en-US" sz="2000" kern="1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+mn-ea"/>
                          <a:cs typeface="Times New Roman" panose="02020603050405020304" pitchFamily="18" charset="0"/>
                        </a:rPr>
                        <a:t>①机械加工工件的结构工艺性要求；</a:t>
                      </a:r>
                    </a:p>
                    <a:p>
                      <a:pPr marL="0" lvl="0" algn="l" defTabSz="914400" rtl="0" eaLnBrk="1" latinLnBrk="0" hangingPunct="1">
                        <a:lnSpc>
                          <a:spcPts val="2880"/>
                        </a:lnSpc>
                      </a:pPr>
                      <a:r>
                        <a:rPr lang="zh-CN" altLang="en-US" sz="2000" kern="100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+mn-ea"/>
                          <a:cs typeface="Times New Roman" panose="02020603050405020304" pitchFamily="18" charset="0"/>
                        </a:rPr>
                        <a:t>②机械切削加工安全要求及对环境的影响；</a:t>
                      </a:r>
                    </a:p>
                    <a:p>
                      <a:endParaRPr lang="zh-CN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29261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334541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76" t="62621" r="53171"/>
          <a:stretch/>
        </p:blipFill>
        <p:spPr>
          <a:xfrm rot="16200000">
            <a:off x="-500744" y="486227"/>
            <a:ext cx="6894288" cy="5892800"/>
          </a:xfrm>
          <a:custGeom>
            <a:avLst/>
            <a:gdLst>
              <a:gd name="connsiteX0" fmla="*/ 0 w 12192000"/>
              <a:gd name="connsiteY0" fmla="*/ 0 h 6088666"/>
              <a:gd name="connsiteX1" fmla="*/ 12192000 w 12192000"/>
              <a:gd name="connsiteY1" fmla="*/ 0 h 6088666"/>
              <a:gd name="connsiteX2" fmla="*/ 12192000 w 12192000"/>
              <a:gd name="connsiteY2" fmla="*/ 6088666 h 6088666"/>
              <a:gd name="connsiteX3" fmla="*/ 0 w 12192000"/>
              <a:gd name="connsiteY3" fmla="*/ 6088666 h 6088666"/>
              <a:gd name="connsiteX4" fmla="*/ 0 w 12192000"/>
              <a:gd name="connsiteY4" fmla="*/ 0 h 6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088666">
                <a:moveTo>
                  <a:pt x="0" y="0"/>
                </a:moveTo>
                <a:lnTo>
                  <a:pt x="12192000" y="0"/>
                </a:lnTo>
                <a:lnTo>
                  <a:pt x="12192000" y="6088666"/>
                </a:lnTo>
                <a:lnTo>
                  <a:pt x="0" y="6088666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19" name="文本框 18"/>
          <p:cNvSpPr txBox="1"/>
          <p:nvPr/>
        </p:nvSpPr>
        <p:spPr>
          <a:xfrm>
            <a:off x="1676399" y="2767280"/>
            <a:ext cx="254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000" dirty="0">
                <a:solidFill>
                  <a:schemeClr val="bg1"/>
                </a:solidFill>
                <a:latin typeface="方正兰亭粗黑简体" panose="02000000000000000000" pitchFamily="2" charset="-122"/>
                <a:ea typeface="方正兰亭粗黑简体" panose="02000000000000000000" pitchFamily="2" charset="-122"/>
              </a:rPr>
              <a:t>目录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34471ABC-D8C5-4A0C-A100-B7E7D93C7A70}"/>
              </a:ext>
            </a:extLst>
          </p:cNvPr>
          <p:cNvSpPr txBox="1"/>
          <p:nvPr/>
        </p:nvSpPr>
        <p:spPr>
          <a:xfrm>
            <a:off x="6124361" y="1648472"/>
            <a:ext cx="39690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3200" dirty="0">
                <a:latin typeface="方正兰亭粗黑简体" panose="02000000000000000000" pitchFamily="2" charset="-122"/>
                <a:ea typeface="方正兰亭粗黑简体" panose="02000000000000000000" pitchFamily="2" charset="-122"/>
              </a:rPr>
              <a:t>1/</a:t>
            </a:r>
            <a:r>
              <a:rPr lang="zh-CN" altLang="en-US" sz="3200" dirty="0">
                <a:latin typeface="方正兰亭粗黑简体" panose="02000000000000000000" pitchFamily="2" charset="-122"/>
                <a:ea typeface="方正兰亭粗黑简体" panose="02000000000000000000" pitchFamily="2" charset="-122"/>
              </a:rPr>
              <a:t>制造技术</a:t>
            </a:r>
            <a:endParaRPr lang="zh-CN" altLang="en-US" sz="3200" dirty="0">
              <a:latin typeface="造字工房悦黑体验版纤细体" pitchFamily="50" charset="-122"/>
              <a:ea typeface="造字工房悦黑体验版纤细体" pitchFamily="50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DB9C2506-9F39-4F64-ACF2-543574F5691F}"/>
              </a:ext>
            </a:extLst>
          </p:cNvPr>
          <p:cNvSpPr txBox="1"/>
          <p:nvPr/>
        </p:nvSpPr>
        <p:spPr>
          <a:xfrm>
            <a:off x="6115766" y="2424638"/>
            <a:ext cx="3980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3200" dirty="0">
                <a:latin typeface="方正兰亭粗黑简体" panose="02000000000000000000" pitchFamily="2" charset="-122"/>
                <a:ea typeface="方正兰亭粗黑简体" panose="02000000000000000000" pitchFamily="2" charset="-122"/>
              </a:rPr>
              <a:t>2/</a:t>
            </a:r>
            <a:r>
              <a:rPr lang="zh-CN" altLang="en-US" sz="3200" dirty="0">
                <a:latin typeface="方正兰亭粗黑简体" panose="02000000000000000000" pitchFamily="2" charset="-122"/>
                <a:ea typeface="方正兰亭粗黑简体" panose="02000000000000000000" pitchFamily="2" charset="-122"/>
              </a:rPr>
              <a:t>设计方面</a:t>
            </a:r>
            <a:endParaRPr lang="zh-CN" altLang="en-US" sz="3200" dirty="0">
              <a:latin typeface="造字工房悦黑体验版纤细体" pitchFamily="50" charset="-122"/>
              <a:ea typeface="造字工房悦黑体验版纤细体" pitchFamily="50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59555733-A990-4149-9258-F700548FB051}"/>
              </a:ext>
            </a:extLst>
          </p:cNvPr>
          <p:cNvSpPr txBox="1"/>
          <p:nvPr/>
        </p:nvSpPr>
        <p:spPr>
          <a:xfrm>
            <a:off x="6118243" y="3223882"/>
            <a:ext cx="39690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3200" dirty="0">
                <a:latin typeface="方正兰亭粗黑简体" panose="02000000000000000000" pitchFamily="2" charset="-122"/>
                <a:ea typeface="方正兰亭粗黑简体" panose="02000000000000000000" pitchFamily="2" charset="-122"/>
              </a:rPr>
              <a:t>3/</a:t>
            </a:r>
            <a:r>
              <a:rPr lang="zh-CN" altLang="en-US" sz="3200" dirty="0">
                <a:latin typeface="方正兰亭粗黑简体" panose="02000000000000000000" pitchFamily="2" charset="-122"/>
                <a:ea typeface="方正兰亭粗黑简体" panose="02000000000000000000" pitchFamily="2" charset="-122"/>
              </a:rPr>
              <a:t>工训方面</a:t>
            </a:r>
            <a:endParaRPr lang="zh-CN" altLang="en-US" sz="3200" dirty="0">
              <a:latin typeface="造字工房悦黑体验版纤细体" pitchFamily="50" charset="-122"/>
              <a:ea typeface="造字工房悦黑体验版纤细体" pitchFamily="50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606520DD-23EC-46F9-B54B-8A01939EA88A}"/>
              </a:ext>
            </a:extLst>
          </p:cNvPr>
          <p:cNvSpPr txBox="1"/>
          <p:nvPr/>
        </p:nvSpPr>
        <p:spPr>
          <a:xfrm>
            <a:off x="6096000" y="4025611"/>
            <a:ext cx="3980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3200" dirty="0">
                <a:latin typeface="方正兰亭粗黑简体" panose="02000000000000000000" pitchFamily="2" charset="-122"/>
                <a:ea typeface="方正兰亭粗黑简体" panose="02000000000000000000" pitchFamily="2" charset="-122"/>
              </a:rPr>
              <a:t>4/</a:t>
            </a:r>
            <a:r>
              <a:rPr lang="zh-CN" altLang="en-US" sz="3200" dirty="0">
                <a:latin typeface="方正兰亭粗黑简体" panose="02000000000000000000" pitchFamily="2" charset="-122"/>
                <a:ea typeface="方正兰亭粗黑简体" panose="02000000000000000000" pitchFamily="2" charset="-122"/>
              </a:rPr>
              <a:t>其他方面</a:t>
            </a:r>
            <a:endParaRPr lang="zh-CN" altLang="en-US" sz="3200" dirty="0">
              <a:latin typeface="造字工房悦黑体验版纤细体" pitchFamily="50" charset="-122"/>
              <a:ea typeface="造字工房悦黑体验版纤细体" pitchFamily="50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575731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589" r="53519"/>
          <a:stretch>
            <a:fillRect/>
          </a:stretch>
        </p:blipFill>
        <p:spPr>
          <a:xfrm rot="18571216">
            <a:off x="-830670" y="-1570681"/>
            <a:ext cx="6555461" cy="4989057"/>
          </a:xfrm>
          <a:custGeom>
            <a:avLst/>
            <a:gdLst>
              <a:gd name="connsiteX0" fmla="*/ 1605325 w 4313260"/>
              <a:gd name="connsiteY0" fmla="*/ 0 h 3282622"/>
              <a:gd name="connsiteX1" fmla="*/ 4313260 w 4313260"/>
              <a:gd name="connsiteY1" fmla="*/ 3282622 h 3282622"/>
              <a:gd name="connsiteX2" fmla="*/ 0 w 4313260"/>
              <a:gd name="connsiteY2" fmla="*/ 3282622 h 3282622"/>
              <a:gd name="connsiteX3" fmla="*/ 0 w 4313260"/>
              <a:gd name="connsiteY3" fmla="*/ 1324281 h 3282622"/>
              <a:gd name="connsiteX4" fmla="*/ 1605325 w 4313260"/>
              <a:gd name="connsiteY4" fmla="*/ 0 h 32826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13260" h="3282622">
                <a:moveTo>
                  <a:pt x="1605325" y="0"/>
                </a:moveTo>
                <a:lnTo>
                  <a:pt x="4313260" y="3282622"/>
                </a:lnTo>
                <a:lnTo>
                  <a:pt x="0" y="3282622"/>
                </a:lnTo>
                <a:lnTo>
                  <a:pt x="0" y="1324281"/>
                </a:lnTo>
                <a:lnTo>
                  <a:pt x="1605325" y="0"/>
                </a:lnTo>
                <a:close/>
              </a:path>
            </a:pathLst>
          </a:cu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706" r="40353"/>
          <a:stretch>
            <a:fillRect/>
          </a:stretch>
        </p:blipFill>
        <p:spPr>
          <a:xfrm rot="8195221">
            <a:off x="6015934" y="3502426"/>
            <a:ext cx="7957079" cy="4585384"/>
          </a:xfrm>
          <a:custGeom>
            <a:avLst/>
            <a:gdLst>
              <a:gd name="connsiteX0" fmla="*/ 0 w 5125566"/>
              <a:gd name="connsiteY0" fmla="*/ 2953683 h 2953683"/>
              <a:gd name="connsiteX1" fmla="*/ 0 w 5125566"/>
              <a:gd name="connsiteY1" fmla="*/ 2117735 h 2953683"/>
              <a:gd name="connsiteX2" fmla="*/ 2003551 w 5125566"/>
              <a:gd name="connsiteY2" fmla="*/ 0 h 2953683"/>
              <a:gd name="connsiteX3" fmla="*/ 5125566 w 5125566"/>
              <a:gd name="connsiteY3" fmla="*/ 2953683 h 2953683"/>
              <a:gd name="connsiteX4" fmla="*/ 0 w 5125566"/>
              <a:gd name="connsiteY4" fmla="*/ 2953683 h 2953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25566" h="2953683">
                <a:moveTo>
                  <a:pt x="0" y="2953683"/>
                </a:moveTo>
                <a:lnTo>
                  <a:pt x="0" y="2117735"/>
                </a:lnTo>
                <a:lnTo>
                  <a:pt x="2003551" y="0"/>
                </a:lnTo>
                <a:lnTo>
                  <a:pt x="5125566" y="2953683"/>
                </a:lnTo>
                <a:lnTo>
                  <a:pt x="0" y="2953683"/>
                </a:lnTo>
                <a:close/>
              </a:path>
            </a:pathLst>
          </a:custGeom>
        </p:spPr>
      </p:pic>
      <p:sp>
        <p:nvSpPr>
          <p:cNvPr id="13" name="文本框 12"/>
          <p:cNvSpPr txBox="1"/>
          <p:nvPr/>
        </p:nvSpPr>
        <p:spPr>
          <a:xfrm>
            <a:off x="3913736" y="3373743"/>
            <a:ext cx="40501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>
                <a:solidFill>
                  <a:srgbClr val="00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造字工房悦黑体验版纤细体" pitchFamily="50" charset="-122"/>
                <a:ea typeface="造字工房悦黑体验版纤细体" pitchFamily="50" charset="-122"/>
              </a:rPr>
              <a:t>其他方面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4614142" y="4314598"/>
            <a:ext cx="13679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sz="1600" dirty="0">
                <a:solidFill>
                  <a:srgbClr val="00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华文细黑" panose="02010600040101010101" pitchFamily="2" charset="-122"/>
                <a:ea typeface="华文细黑" panose="02010600040101010101" pitchFamily="2" charset="-122"/>
              </a:rPr>
              <a:t>知识           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5118188" y="2138920"/>
            <a:ext cx="17686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0" b="1" dirty="0">
                <a:solidFill>
                  <a:srgbClr val="000000"/>
                </a:solidFill>
                <a:latin typeface="方正兰亭粗黑简体" panose="02000000000000000000" pitchFamily="2" charset="-122"/>
                <a:ea typeface="方正兰亭粗黑简体" panose="02000000000000000000" pitchFamily="2" charset="-122"/>
              </a:rPr>
              <a:t>04</a:t>
            </a:r>
            <a:endParaRPr lang="zh-CN" altLang="en-US" sz="8000" b="1" dirty="0">
              <a:solidFill>
                <a:srgbClr val="000000"/>
              </a:solidFill>
              <a:latin typeface="方正兰亭粗黑简体" panose="02000000000000000000" pitchFamily="2" charset="-122"/>
              <a:ea typeface="方正兰亭粗黑简体" panose="02000000000000000000" pitchFamily="2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995697" y="4314598"/>
            <a:ext cx="13679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sz="1600" dirty="0">
                <a:solidFill>
                  <a:srgbClr val="00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华文细黑" panose="02010600040101010101" pitchFamily="2" charset="-122"/>
                <a:ea typeface="华文细黑" panose="02010600040101010101" pitchFamily="2" charset="-122"/>
              </a:rPr>
              <a:t>能力           </a:t>
            </a:r>
          </a:p>
        </p:txBody>
      </p:sp>
    </p:spTree>
    <p:extLst>
      <p:ext uri="{BB962C8B-B14F-4D97-AF65-F5344CB8AC3E}">
        <p14:creationId xmlns:p14="http://schemas.microsoft.com/office/powerpoint/2010/main" val="32550731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组合 50"/>
          <p:cNvGrpSpPr/>
          <p:nvPr/>
        </p:nvGrpSpPr>
        <p:grpSpPr>
          <a:xfrm>
            <a:off x="-483871" y="-795874"/>
            <a:ext cx="4884403" cy="2080299"/>
            <a:chOff x="-483871" y="-795874"/>
            <a:chExt cx="4884403" cy="2080299"/>
          </a:xfrm>
        </p:grpSpPr>
        <p:pic>
          <p:nvPicPr>
            <p:cNvPr id="52" name="图片 5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16" t="79044" r="53519"/>
            <a:stretch>
              <a:fillRect/>
            </a:stretch>
          </p:blipFill>
          <p:spPr>
            <a:xfrm rot="20147618">
              <a:off x="-483871" y="-795874"/>
              <a:ext cx="4884403" cy="2080299"/>
            </a:xfrm>
            <a:custGeom>
              <a:avLst/>
              <a:gdLst>
                <a:gd name="connsiteX0" fmla="*/ 957211 w 6228785"/>
                <a:gd name="connsiteY0" fmla="*/ 0 h 2652880"/>
                <a:gd name="connsiteX1" fmla="*/ 5857672 w 6228785"/>
                <a:gd name="connsiteY1" fmla="*/ 2203009 h 2652880"/>
                <a:gd name="connsiteX2" fmla="*/ 6228785 w 6228785"/>
                <a:gd name="connsiteY2" fmla="*/ 2652880 h 2652880"/>
                <a:gd name="connsiteX3" fmla="*/ 1164771 w 6228785"/>
                <a:gd name="connsiteY3" fmla="*/ 2652880 h 2652880"/>
                <a:gd name="connsiteX4" fmla="*/ 0 w 6228785"/>
                <a:gd name="connsiteY4" fmla="*/ 2129256 h 2652880"/>
                <a:gd name="connsiteX5" fmla="*/ 957211 w 6228785"/>
                <a:gd name="connsiteY5" fmla="*/ 0 h 265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228785" h="2652880">
                  <a:moveTo>
                    <a:pt x="957211" y="0"/>
                  </a:moveTo>
                  <a:lnTo>
                    <a:pt x="5857672" y="2203009"/>
                  </a:lnTo>
                  <a:lnTo>
                    <a:pt x="6228785" y="2652880"/>
                  </a:lnTo>
                  <a:lnTo>
                    <a:pt x="1164771" y="2652880"/>
                  </a:lnTo>
                  <a:lnTo>
                    <a:pt x="0" y="2129256"/>
                  </a:lnTo>
                  <a:lnTo>
                    <a:pt x="957211" y="0"/>
                  </a:lnTo>
                  <a:close/>
                </a:path>
              </a:pathLst>
            </a:custGeom>
            <a:ln>
              <a:noFill/>
            </a:ln>
          </p:spPr>
        </p:pic>
        <p:sp>
          <p:nvSpPr>
            <p:cNvPr id="53" name="文本框 52"/>
            <p:cNvSpPr txBox="1"/>
            <p:nvPr/>
          </p:nvSpPr>
          <p:spPr>
            <a:xfrm>
              <a:off x="395786" y="436730"/>
              <a:ext cx="28660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>
                  <a:latin typeface="华文细黑" panose="02010600040101010101" pitchFamily="2" charset="-122"/>
                  <a:ea typeface="华文细黑" panose="02010600040101010101" pitchFamily="2" charset="-122"/>
                </a:rPr>
                <a:t>其他方面</a:t>
              </a:r>
            </a:p>
          </p:txBody>
        </p:sp>
      </p:grpSp>
      <p:sp>
        <p:nvSpPr>
          <p:cNvPr id="10" name="椭圆 9"/>
          <p:cNvSpPr/>
          <p:nvPr/>
        </p:nvSpPr>
        <p:spPr>
          <a:xfrm>
            <a:off x="4095872" y="559433"/>
            <a:ext cx="973116" cy="1026224"/>
          </a:xfrm>
          <a:prstGeom prst="ellipse">
            <a:avLst/>
          </a:prstGeom>
          <a:solidFill>
            <a:srgbClr val="559D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2" name="椭圆 11"/>
          <p:cNvSpPr/>
          <p:nvPr/>
        </p:nvSpPr>
        <p:spPr>
          <a:xfrm>
            <a:off x="4102304" y="2373117"/>
            <a:ext cx="973116" cy="1026224"/>
          </a:xfrm>
          <a:prstGeom prst="ellipse">
            <a:avLst/>
          </a:prstGeom>
          <a:solidFill>
            <a:srgbClr val="559D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2400"/>
          </a:p>
        </p:txBody>
      </p:sp>
      <p:sp>
        <p:nvSpPr>
          <p:cNvPr id="14" name="椭圆 13"/>
          <p:cNvSpPr/>
          <p:nvPr/>
        </p:nvSpPr>
        <p:spPr>
          <a:xfrm>
            <a:off x="4092722" y="4211714"/>
            <a:ext cx="973116" cy="1026224"/>
          </a:xfrm>
          <a:prstGeom prst="ellipse">
            <a:avLst/>
          </a:prstGeom>
          <a:solidFill>
            <a:srgbClr val="559D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2400"/>
          </a:p>
        </p:txBody>
      </p:sp>
      <p:grpSp>
        <p:nvGrpSpPr>
          <p:cNvPr id="18" name="组合 17"/>
          <p:cNvGrpSpPr/>
          <p:nvPr/>
        </p:nvGrpSpPr>
        <p:grpSpPr>
          <a:xfrm>
            <a:off x="-1337874" y="1566699"/>
            <a:ext cx="13529873" cy="5291301"/>
            <a:chOff x="-108520" y="1203599"/>
            <a:chExt cx="9252520" cy="3939901"/>
          </a:xfrm>
        </p:grpSpPr>
        <p:sp>
          <p:nvSpPr>
            <p:cNvPr id="17" name="矩形 16"/>
            <p:cNvSpPr/>
            <p:nvPr/>
          </p:nvSpPr>
          <p:spPr>
            <a:xfrm flipH="1">
              <a:off x="2292873" y="3025911"/>
              <a:ext cx="62123" cy="1680673"/>
            </a:xfrm>
            <a:prstGeom prst="rect">
              <a:avLst/>
            </a:prstGeom>
            <a:solidFill>
              <a:srgbClr val="559D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15" name="矩形 8"/>
            <p:cNvSpPr/>
            <p:nvPr/>
          </p:nvSpPr>
          <p:spPr>
            <a:xfrm>
              <a:off x="1625722" y="1635403"/>
              <a:ext cx="1384178" cy="1404888"/>
            </a:xfrm>
            <a:custGeom>
              <a:avLst/>
              <a:gdLst>
                <a:gd name="connsiteX0" fmla="*/ 0 w 1406565"/>
                <a:gd name="connsiteY0" fmla="*/ 11063 h 1246634"/>
                <a:gd name="connsiteX1" fmla="*/ 642262 w 1406565"/>
                <a:gd name="connsiteY1" fmla="*/ 0 h 1246634"/>
                <a:gd name="connsiteX2" fmla="*/ 1406565 w 1406565"/>
                <a:gd name="connsiteY2" fmla="*/ 11063 h 1246634"/>
                <a:gd name="connsiteX3" fmla="*/ 1406565 w 1406565"/>
                <a:gd name="connsiteY3" fmla="*/ 538295 h 1246634"/>
                <a:gd name="connsiteX4" fmla="*/ 1405971 w 1406565"/>
                <a:gd name="connsiteY4" fmla="*/ 538295 h 1246634"/>
                <a:gd name="connsiteX5" fmla="*/ 752192 w 1406565"/>
                <a:gd name="connsiteY5" fmla="*/ 1241033 h 1246634"/>
                <a:gd name="connsiteX6" fmla="*/ 756433 w 1406565"/>
                <a:gd name="connsiteY6" fmla="*/ 1241033 h 1246634"/>
                <a:gd name="connsiteX7" fmla="*/ 764461 w 1406565"/>
                <a:gd name="connsiteY7" fmla="*/ 1246634 h 1246634"/>
                <a:gd name="connsiteX8" fmla="*/ 655108 w 1406565"/>
                <a:gd name="connsiteY8" fmla="*/ 1246634 h 1246634"/>
                <a:gd name="connsiteX9" fmla="*/ 658602 w 1406565"/>
                <a:gd name="connsiteY9" fmla="*/ 1244205 h 1246634"/>
                <a:gd name="connsiteX10" fmla="*/ 657400 w 1406565"/>
                <a:gd name="connsiteY10" fmla="*/ 1244205 h 1246634"/>
                <a:gd name="connsiteX11" fmla="*/ 548 w 1406565"/>
                <a:gd name="connsiteY11" fmla="*/ 538295 h 1246634"/>
                <a:gd name="connsiteX12" fmla="*/ 0 w 1406565"/>
                <a:gd name="connsiteY12" fmla="*/ 538295 h 1246634"/>
                <a:gd name="connsiteX13" fmla="*/ 0 w 1406565"/>
                <a:gd name="connsiteY13" fmla="*/ 11063 h 1246634"/>
                <a:gd name="connsiteX0" fmla="*/ 0 w 1406565"/>
                <a:gd name="connsiteY0" fmla="*/ 192038 h 1427609"/>
                <a:gd name="connsiteX1" fmla="*/ 689887 w 1406565"/>
                <a:gd name="connsiteY1" fmla="*/ 0 h 1427609"/>
                <a:gd name="connsiteX2" fmla="*/ 1406565 w 1406565"/>
                <a:gd name="connsiteY2" fmla="*/ 192038 h 1427609"/>
                <a:gd name="connsiteX3" fmla="*/ 1406565 w 1406565"/>
                <a:gd name="connsiteY3" fmla="*/ 719270 h 1427609"/>
                <a:gd name="connsiteX4" fmla="*/ 1405971 w 1406565"/>
                <a:gd name="connsiteY4" fmla="*/ 719270 h 1427609"/>
                <a:gd name="connsiteX5" fmla="*/ 752192 w 1406565"/>
                <a:gd name="connsiteY5" fmla="*/ 1422008 h 1427609"/>
                <a:gd name="connsiteX6" fmla="*/ 756433 w 1406565"/>
                <a:gd name="connsiteY6" fmla="*/ 1422008 h 1427609"/>
                <a:gd name="connsiteX7" fmla="*/ 764461 w 1406565"/>
                <a:gd name="connsiteY7" fmla="*/ 1427609 h 1427609"/>
                <a:gd name="connsiteX8" fmla="*/ 655108 w 1406565"/>
                <a:gd name="connsiteY8" fmla="*/ 1427609 h 1427609"/>
                <a:gd name="connsiteX9" fmla="*/ 658602 w 1406565"/>
                <a:gd name="connsiteY9" fmla="*/ 1425180 h 1427609"/>
                <a:gd name="connsiteX10" fmla="*/ 657400 w 1406565"/>
                <a:gd name="connsiteY10" fmla="*/ 1425180 h 1427609"/>
                <a:gd name="connsiteX11" fmla="*/ 548 w 1406565"/>
                <a:gd name="connsiteY11" fmla="*/ 719270 h 1427609"/>
                <a:gd name="connsiteX12" fmla="*/ 0 w 1406565"/>
                <a:gd name="connsiteY12" fmla="*/ 719270 h 1427609"/>
                <a:gd name="connsiteX13" fmla="*/ 0 w 1406565"/>
                <a:gd name="connsiteY13" fmla="*/ 192038 h 1427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406565" h="1427609">
                  <a:moveTo>
                    <a:pt x="0" y="192038"/>
                  </a:moveTo>
                  <a:lnTo>
                    <a:pt x="689887" y="0"/>
                  </a:lnTo>
                  <a:lnTo>
                    <a:pt x="1406565" y="192038"/>
                  </a:lnTo>
                  <a:lnTo>
                    <a:pt x="1406565" y="719270"/>
                  </a:lnTo>
                  <a:lnTo>
                    <a:pt x="1405971" y="719270"/>
                  </a:lnTo>
                  <a:cubicBezTo>
                    <a:pt x="1408627" y="1045257"/>
                    <a:pt x="1034815" y="1215380"/>
                    <a:pt x="752192" y="1422008"/>
                  </a:cubicBezTo>
                  <a:lnTo>
                    <a:pt x="756433" y="1422008"/>
                  </a:lnTo>
                  <a:lnTo>
                    <a:pt x="764461" y="1427609"/>
                  </a:lnTo>
                  <a:lnTo>
                    <a:pt x="655108" y="1427609"/>
                  </a:lnTo>
                  <a:cubicBezTo>
                    <a:pt x="656310" y="1426849"/>
                    <a:pt x="657457" y="1426015"/>
                    <a:pt x="658602" y="1425180"/>
                  </a:cubicBezTo>
                  <a:lnTo>
                    <a:pt x="657400" y="1425180"/>
                  </a:lnTo>
                  <a:cubicBezTo>
                    <a:pt x="374077" y="1217410"/>
                    <a:pt x="-2884" y="1047096"/>
                    <a:pt x="548" y="719270"/>
                  </a:cubicBezTo>
                  <a:lnTo>
                    <a:pt x="0" y="719270"/>
                  </a:lnTo>
                  <a:lnTo>
                    <a:pt x="0" y="192038"/>
                  </a:lnTo>
                  <a:close/>
                </a:path>
              </a:pathLst>
            </a:custGeom>
            <a:solidFill>
              <a:srgbClr val="559D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9" name="矩形 8"/>
            <p:cNvSpPr/>
            <p:nvPr/>
          </p:nvSpPr>
          <p:spPr>
            <a:xfrm>
              <a:off x="-108520" y="1203599"/>
              <a:ext cx="9252520" cy="3939901"/>
            </a:xfrm>
            <a:custGeom>
              <a:avLst/>
              <a:gdLst/>
              <a:ahLst/>
              <a:cxnLst/>
              <a:rect l="l" t="t" r="r" b="b"/>
              <a:pathLst>
                <a:path w="9252520" h="3939901">
                  <a:moveTo>
                    <a:pt x="1551281" y="0"/>
                  </a:moveTo>
                  <a:lnTo>
                    <a:pt x="3307907" y="0"/>
                  </a:lnTo>
                  <a:cubicBezTo>
                    <a:pt x="3329509" y="0"/>
                    <a:pt x="3347020" y="17511"/>
                    <a:pt x="3347020" y="39113"/>
                  </a:cubicBezTo>
                  <a:lnTo>
                    <a:pt x="3347020" y="195563"/>
                  </a:lnTo>
                  <a:cubicBezTo>
                    <a:pt x="3347020" y="217165"/>
                    <a:pt x="3329509" y="234676"/>
                    <a:pt x="3307907" y="234676"/>
                  </a:cubicBezTo>
                  <a:lnTo>
                    <a:pt x="3130272" y="234676"/>
                  </a:lnTo>
                  <a:lnTo>
                    <a:pt x="3130272" y="1136330"/>
                  </a:lnTo>
                  <a:lnTo>
                    <a:pt x="3129678" y="1136330"/>
                  </a:lnTo>
                  <a:cubicBezTo>
                    <a:pt x="3132334" y="1462317"/>
                    <a:pt x="2758522" y="1632440"/>
                    <a:pt x="2475899" y="1839068"/>
                  </a:cubicBezTo>
                  <a:lnTo>
                    <a:pt x="2480140" y="1839068"/>
                  </a:lnTo>
                  <a:cubicBezTo>
                    <a:pt x="2763157" y="2046614"/>
                    <a:pt x="3139611" y="2216785"/>
                    <a:pt x="3136946" y="2543918"/>
                  </a:cubicBezTo>
                  <a:lnTo>
                    <a:pt x="3137540" y="2543918"/>
                  </a:lnTo>
                  <a:lnTo>
                    <a:pt x="3137540" y="3473176"/>
                  </a:lnTo>
                  <a:lnTo>
                    <a:pt x="9252520" y="3473176"/>
                  </a:lnTo>
                  <a:lnTo>
                    <a:pt x="9252520" y="3939901"/>
                  </a:lnTo>
                  <a:lnTo>
                    <a:pt x="0" y="3939901"/>
                  </a:lnTo>
                  <a:lnTo>
                    <a:pt x="0" y="3473176"/>
                  </a:lnTo>
                  <a:lnTo>
                    <a:pt x="1730975" y="3473176"/>
                  </a:lnTo>
                  <a:lnTo>
                    <a:pt x="1730975" y="2543918"/>
                  </a:lnTo>
                  <a:lnTo>
                    <a:pt x="1731523" y="2543918"/>
                  </a:lnTo>
                  <a:cubicBezTo>
                    <a:pt x="1728115" y="2218390"/>
                    <a:pt x="2099787" y="2048173"/>
                    <a:pt x="2382309" y="1842240"/>
                  </a:cubicBezTo>
                  <a:lnTo>
                    <a:pt x="2381107" y="1842240"/>
                  </a:lnTo>
                  <a:cubicBezTo>
                    <a:pt x="2097784" y="1634470"/>
                    <a:pt x="1720823" y="1464156"/>
                    <a:pt x="1724255" y="1136330"/>
                  </a:cubicBezTo>
                  <a:lnTo>
                    <a:pt x="1723707" y="1136330"/>
                  </a:lnTo>
                  <a:lnTo>
                    <a:pt x="1723707" y="234676"/>
                  </a:lnTo>
                  <a:lnTo>
                    <a:pt x="1551281" y="234676"/>
                  </a:lnTo>
                  <a:cubicBezTo>
                    <a:pt x="1529679" y="234676"/>
                    <a:pt x="1512168" y="217165"/>
                    <a:pt x="1512168" y="195563"/>
                  </a:cubicBezTo>
                  <a:lnTo>
                    <a:pt x="1512168" y="39113"/>
                  </a:lnTo>
                  <a:cubicBezTo>
                    <a:pt x="1512168" y="17511"/>
                    <a:pt x="1529679" y="0"/>
                    <a:pt x="1551281" y="0"/>
                  </a:cubicBezTo>
                  <a:close/>
                </a:path>
              </a:pathLst>
            </a:custGeom>
            <a:noFill/>
            <a:ln w="63500">
              <a:solidFill>
                <a:srgbClr val="232B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4317922" y="800371"/>
            <a:ext cx="522716" cy="544348"/>
            <a:chOff x="9071432" y="2401956"/>
            <a:chExt cx="1073666" cy="1060237"/>
          </a:xfrm>
        </p:grpSpPr>
        <p:sp>
          <p:nvSpPr>
            <p:cNvPr id="29" name="任意多边形 28"/>
            <p:cNvSpPr/>
            <p:nvPr/>
          </p:nvSpPr>
          <p:spPr>
            <a:xfrm>
              <a:off x="9071432" y="2401956"/>
              <a:ext cx="1073666" cy="955209"/>
            </a:xfrm>
            <a:custGeom>
              <a:avLst/>
              <a:gdLst/>
              <a:ahLst/>
              <a:cxnLst/>
              <a:rect l="l" t="t" r="r" b="b"/>
              <a:pathLst>
                <a:path w="1073666" h="955209">
                  <a:moveTo>
                    <a:pt x="536833" y="0"/>
                  </a:moveTo>
                  <a:cubicBezTo>
                    <a:pt x="833318" y="0"/>
                    <a:pt x="1073666" y="178783"/>
                    <a:pt x="1073666" y="399322"/>
                  </a:cubicBezTo>
                  <a:cubicBezTo>
                    <a:pt x="1073666" y="619861"/>
                    <a:pt x="833318" y="798644"/>
                    <a:pt x="536833" y="798644"/>
                  </a:cubicBezTo>
                  <a:lnTo>
                    <a:pt x="451632" y="792255"/>
                  </a:lnTo>
                  <a:cubicBezTo>
                    <a:pt x="374779" y="857533"/>
                    <a:pt x="285584" y="927104"/>
                    <a:pt x="149741" y="955209"/>
                  </a:cubicBezTo>
                  <a:cubicBezTo>
                    <a:pt x="178308" y="906865"/>
                    <a:pt x="243377" y="835707"/>
                    <a:pt x="248758" y="735321"/>
                  </a:cubicBezTo>
                  <a:cubicBezTo>
                    <a:pt x="99027" y="665239"/>
                    <a:pt x="0" y="540882"/>
                    <a:pt x="0" y="399322"/>
                  </a:cubicBezTo>
                  <a:cubicBezTo>
                    <a:pt x="0" y="178783"/>
                    <a:pt x="240348" y="0"/>
                    <a:pt x="536833" y="0"/>
                  </a:cubicBezTo>
                  <a:close/>
                </a:path>
              </a:pathLst>
            </a:custGeom>
            <a:noFill/>
            <a:ln w="158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30" name="弧形 29"/>
            <p:cNvSpPr/>
            <p:nvPr/>
          </p:nvSpPr>
          <p:spPr>
            <a:xfrm rot="18074005">
              <a:off x="9166664" y="2559941"/>
              <a:ext cx="902252" cy="902252"/>
            </a:xfrm>
            <a:prstGeom prst="arc">
              <a:avLst>
                <a:gd name="adj1" fmla="val 16200000"/>
                <a:gd name="adj2" fmla="val 19357459"/>
              </a:avLst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4299841" y="4451722"/>
            <a:ext cx="469573" cy="491583"/>
            <a:chOff x="3914408" y="1848112"/>
            <a:chExt cx="805721" cy="799838"/>
          </a:xfrm>
        </p:grpSpPr>
        <p:cxnSp>
          <p:nvCxnSpPr>
            <p:cNvPr id="32" name="直接连接符 31"/>
            <p:cNvCxnSpPr/>
            <p:nvPr/>
          </p:nvCxnSpPr>
          <p:spPr>
            <a:xfrm flipH="1">
              <a:off x="3914409" y="1848112"/>
              <a:ext cx="805720" cy="507614"/>
            </a:xfrm>
            <a:prstGeom prst="line">
              <a:avLst/>
            </a:prstGeom>
            <a:ln w="15875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>
              <a:off x="3914408" y="2355726"/>
              <a:ext cx="228967" cy="92199"/>
            </a:xfrm>
            <a:prstGeom prst="line">
              <a:avLst/>
            </a:prstGeom>
            <a:ln w="15875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>
              <a:off x="4143375" y="2447925"/>
              <a:ext cx="104775" cy="171450"/>
            </a:xfrm>
            <a:prstGeom prst="line">
              <a:avLst/>
            </a:prstGeom>
            <a:ln w="15875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连接符 34"/>
            <p:cNvCxnSpPr/>
            <p:nvPr/>
          </p:nvCxnSpPr>
          <p:spPr>
            <a:xfrm flipV="1">
              <a:off x="4248150" y="2533650"/>
              <a:ext cx="69118" cy="95235"/>
            </a:xfrm>
            <a:prstGeom prst="line">
              <a:avLst/>
            </a:prstGeom>
            <a:ln w="15875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/>
            <p:cNvCxnSpPr/>
            <p:nvPr/>
          </p:nvCxnSpPr>
          <p:spPr>
            <a:xfrm>
              <a:off x="4317268" y="2533650"/>
              <a:ext cx="254732" cy="95235"/>
            </a:xfrm>
            <a:prstGeom prst="line">
              <a:avLst/>
            </a:prstGeom>
            <a:ln w="15875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/>
            <p:cNvCxnSpPr/>
            <p:nvPr/>
          </p:nvCxnSpPr>
          <p:spPr>
            <a:xfrm flipH="1">
              <a:off x="4600575" y="1848112"/>
              <a:ext cx="119554" cy="799838"/>
            </a:xfrm>
            <a:prstGeom prst="line">
              <a:avLst/>
            </a:prstGeom>
            <a:ln w="15875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 flipH="1">
              <a:off x="4143377" y="1892551"/>
              <a:ext cx="548820" cy="555373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/>
            <p:cNvCxnSpPr/>
            <p:nvPr/>
          </p:nvCxnSpPr>
          <p:spPr>
            <a:xfrm flipH="1">
              <a:off x="4301145" y="1912866"/>
              <a:ext cx="396133" cy="62466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组合 39"/>
          <p:cNvGrpSpPr/>
          <p:nvPr/>
        </p:nvGrpSpPr>
        <p:grpSpPr>
          <a:xfrm>
            <a:off x="4425562" y="2620430"/>
            <a:ext cx="357081" cy="712908"/>
            <a:chOff x="5130721" y="-266700"/>
            <a:chExt cx="990600" cy="1875362"/>
          </a:xfrm>
        </p:grpSpPr>
        <p:sp>
          <p:nvSpPr>
            <p:cNvPr id="41" name="椭圆 111"/>
            <p:cNvSpPr/>
            <p:nvPr/>
          </p:nvSpPr>
          <p:spPr>
            <a:xfrm>
              <a:off x="5130721" y="-266700"/>
              <a:ext cx="990600" cy="1501925"/>
            </a:xfrm>
            <a:custGeom>
              <a:avLst/>
              <a:gdLst/>
              <a:ahLst/>
              <a:cxnLst/>
              <a:rect l="l" t="t" r="r" b="b"/>
              <a:pathLst>
                <a:path w="990600" h="1501925">
                  <a:moveTo>
                    <a:pt x="495300" y="0"/>
                  </a:moveTo>
                  <a:cubicBezTo>
                    <a:pt x="768847" y="0"/>
                    <a:pt x="990600" y="221753"/>
                    <a:pt x="990600" y="495300"/>
                  </a:cubicBezTo>
                  <a:cubicBezTo>
                    <a:pt x="990600" y="624140"/>
                    <a:pt x="941407" y="741489"/>
                    <a:pt x="859584" y="828497"/>
                  </a:cubicBezTo>
                  <a:lnTo>
                    <a:pt x="610953" y="1438275"/>
                  </a:lnTo>
                  <a:lnTo>
                    <a:pt x="602238" y="1438275"/>
                  </a:lnTo>
                  <a:cubicBezTo>
                    <a:pt x="581653" y="1476862"/>
                    <a:pt x="540649" y="1501925"/>
                    <a:pt x="493791" y="1501925"/>
                  </a:cubicBezTo>
                  <a:cubicBezTo>
                    <a:pt x="432195" y="1501925"/>
                    <a:pt x="380714" y="1458615"/>
                    <a:pt x="370636" y="1400244"/>
                  </a:cubicBezTo>
                  <a:lnTo>
                    <a:pt x="143857" y="844060"/>
                  </a:lnTo>
                  <a:cubicBezTo>
                    <a:pt x="54886" y="754662"/>
                    <a:pt x="0" y="631391"/>
                    <a:pt x="0" y="495300"/>
                  </a:cubicBezTo>
                  <a:cubicBezTo>
                    <a:pt x="0" y="221753"/>
                    <a:pt x="221753" y="0"/>
                    <a:pt x="495300" y="0"/>
                  </a:cubicBezTo>
                  <a:close/>
                </a:path>
              </a:pathLst>
            </a:custGeom>
            <a:noFill/>
            <a:ln w="158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42" name="弧形 41"/>
            <p:cNvSpPr/>
            <p:nvPr/>
          </p:nvSpPr>
          <p:spPr>
            <a:xfrm rot="16200000">
              <a:off x="5353051" y="-23585"/>
              <a:ext cx="569126" cy="569126"/>
            </a:xfrm>
            <a:prstGeom prst="arc">
              <a:avLst>
                <a:gd name="adj1" fmla="val 16200000"/>
                <a:gd name="adj2" fmla="val 21549875"/>
              </a:avLst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cxnSp>
          <p:nvCxnSpPr>
            <p:cNvPr id="43" name="直接连接符 42"/>
            <p:cNvCxnSpPr/>
            <p:nvPr/>
          </p:nvCxnSpPr>
          <p:spPr>
            <a:xfrm>
              <a:off x="5345033" y="739816"/>
              <a:ext cx="561975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44" name="弧形 43"/>
            <p:cNvSpPr/>
            <p:nvPr/>
          </p:nvSpPr>
          <p:spPr>
            <a:xfrm rot="18538541">
              <a:off x="5325301" y="899887"/>
              <a:ext cx="654615" cy="654614"/>
            </a:xfrm>
            <a:prstGeom prst="arc">
              <a:avLst>
                <a:gd name="adj1" fmla="val 16825339"/>
                <a:gd name="adj2" fmla="val 21059724"/>
              </a:avLst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45" name="弧形 44"/>
            <p:cNvSpPr/>
            <p:nvPr/>
          </p:nvSpPr>
          <p:spPr>
            <a:xfrm rot="18000000">
              <a:off x="5378228" y="1039535"/>
              <a:ext cx="569127" cy="569127"/>
            </a:xfrm>
            <a:prstGeom prst="arc">
              <a:avLst>
                <a:gd name="adj1" fmla="val 17524474"/>
                <a:gd name="adj2" fmla="val 21013263"/>
              </a:avLst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2115943" y="8100394"/>
            <a:ext cx="297118" cy="611290"/>
            <a:chOff x="-367646" y="2940431"/>
            <a:chExt cx="217031" cy="423407"/>
          </a:xfrm>
        </p:grpSpPr>
        <p:sp>
          <p:nvSpPr>
            <p:cNvPr id="47" name="圆角矩形 46"/>
            <p:cNvSpPr/>
            <p:nvPr/>
          </p:nvSpPr>
          <p:spPr>
            <a:xfrm>
              <a:off x="-367646" y="3003286"/>
              <a:ext cx="217031" cy="360552"/>
            </a:xfrm>
            <a:prstGeom prst="roundRect">
              <a:avLst>
                <a:gd name="adj" fmla="val 50000"/>
              </a:avLst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48" name="圆角矩形 47"/>
            <p:cNvSpPr/>
            <p:nvPr/>
          </p:nvSpPr>
          <p:spPr>
            <a:xfrm>
              <a:off x="-294117" y="3069102"/>
              <a:ext cx="57751" cy="97061"/>
            </a:xfrm>
            <a:prstGeom prst="roundRect">
              <a:avLst>
                <a:gd name="adj" fmla="val 50000"/>
              </a:avLst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49" name="弧形 48"/>
            <p:cNvSpPr/>
            <p:nvPr/>
          </p:nvSpPr>
          <p:spPr>
            <a:xfrm>
              <a:off x="-358219" y="2940431"/>
              <a:ext cx="103698" cy="103698"/>
            </a:xfrm>
            <a:prstGeom prst="arc">
              <a:avLst>
                <a:gd name="adj1" fmla="val 16200000"/>
                <a:gd name="adj2" fmla="val 21210112"/>
              </a:avLst>
            </a:prstGeom>
            <a:noFill/>
            <a:ln w="1905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3E6BC6BD-60DB-417F-868A-DB388653FE55}"/>
              </a:ext>
            </a:extLst>
          </p:cNvPr>
          <p:cNvSpPr txBox="1"/>
          <p:nvPr/>
        </p:nvSpPr>
        <p:spPr>
          <a:xfrm>
            <a:off x="5249135" y="299850"/>
            <a:ext cx="60551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1800" b="1" kern="100" dirty="0">
                <a:solidFill>
                  <a:schemeClr val="bg1"/>
                </a:solidFill>
                <a:effectLst/>
                <a:highlight>
                  <a:srgbClr val="559DE2"/>
                </a:highlight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自主学习的能力</a:t>
            </a:r>
            <a:endParaRPr lang="en-US" altLang="zh-CN" b="1" kern="100" dirty="0">
              <a:solidFill>
                <a:schemeClr val="bg1"/>
              </a:solidFill>
              <a:highlight>
                <a:srgbClr val="559DE2"/>
              </a:highlight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我通过</a:t>
            </a:r>
            <a:r>
              <a:rPr lang="en-US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MOOC</a:t>
            </a:r>
            <a:r>
              <a:rPr lang="zh-CN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学习了工程材料与机械制造基础和创新创业基础两门课程，自主进行课程预习复习。在这个过程中，我摸索出了独属于自己的一套自主学习方法，帮助我较好的学习知识并完成课业。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39E70EB-0FD9-4897-9B4C-A872A49B2232}"/>
              </a:ext>
            </a:extLst>
          </p:cNvPr>
          <p:cNvSpPr txBox="1"/>
          <p:nvPr/>
        </p:nvSpPr>
        <p:spPr>
          <a:xfrm>
            <a:off x="5249135" y="2063004"/>
            <a:ext cx="60551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800" b="1" kern="100" dirty="0">
                <a:solidFill>
                  <a:schemeClr val="bg1"/>
                </a:solidFill>
                <a:effectLst/>
                <a:highlight>
                  <a:srgbClr val="559DE2"/>
                </a:highlight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独立展示</a:t>
            </a:r>
            <a:r>
              <a:rPr lang="zh-CN" altLang="zh-CN" sz="1800" b="1" kern="100" dirty="0">
                <a:solidFill>
                  <a:schemeClr val="bg1"/>
                </a:solidFill>
                <a:effectLst/>
                <a:highlight>
                  <a:srgbClr val="559DE2"/>
                </a:highlight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的能力</a:t>
            </a:r>
            <a:endParaRPr lang="en-US" altLang="zh-CN" b="1" kern="100" dirty="0">
              <a:solidFill>
                <a:schemeClr val="bg1"/>
              </a:solidFill>
              <a:highlight>
                <a:srgbClr val="559DE2"/>
              </a:highlight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我班上为大家讲解“材料的分类与牌号”</a:t>
            </a:r>
            <a:r>
              <a:rPr lang="zh-CN" altLang="en-US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和“</a:t>
            </a:r>
            <a:r>
              <a:rPr lang="en-US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3D</a:t>
            </a:r>
            <a:r>
              <a:rPr lang="zh-CN" altLang="en-US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打印的结构工艺性”</a:t>
            </a:r>
            <a:r>
              <a:rPr lang="zh-CN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，准备时，我重新回顾这部分内容，查阅相关文献资料，整理归纳相关知识点，制作</a:t>
            </a:r>
            <a:r>
              <a:rPr lang="en-US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PPT</a:t>
            </a:r>
            <a:r>
              <a:rPr lang="zh-CN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准备演讲稿，最终在课堂上</a:t>
            </a:r>
            <a:r>
              <a:rPr lang="zh-CN" altLang="en-US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展示</a:t>
            </a:r>
            <a:r>
              <a:rPr lang="zh-CN" altLang="zh-CN" sz="1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。在翻转课堂展示的经历让我更加具有自信，能更好的进行独立展示。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969EA475-4F75-452B-8532-D605D44F154B}"/>
              </a:ext>
            </a:extLst>
          </p:cNvPr>
          <p:cNvSpPr txBox="1"/>
          <p:nvPr/>
        </p:nvSpPr>
        <p:spPr>
          <a:xfrm>
            <a:off x="5290100" y="4120704"/>
            <a:ext cx="60551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800" b="1" kern="100" dirty="0">
                <a:solidFill>
                  <a:schemeClr val="bg1"/>
                </a:solidFill>
                <a:effectLst/>
                <a:highlight>
                  <a:srgbClr val="559DE2"/>
                </a:highlight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动手实践</a:t>
            </a:r>
            <a:r>
              <a:rPr lang="zh-CN" altLang="zh-CN" sz="1800" b="1" kern="100" dirty="0">
                <a:solidFill>
                  <a:schemeClr val="bg1"/>
                </a:solidFill>
                <a:effectLst/>
                <a:highlight>
                  <a:srgbClr val="559DE2"/>
                </a:highlight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的能力</a:t>
            </a:r>
            <a:endParaRPr lang="en-US" altLang="zh-CN" b="1" kern="100" dirty="0">
              <a:solidFill>
                <a:schemeClr val="bg1"/>
              </a:solidFill>
              <a:highlight>
                <a:srgbClr val="559DE2"/>
              </a:highlight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800" dirty="0">
                <a:effectLst/>
                <a:ea typeface="等线" panose="02010600030101010101" pitchFamily="2" charset="-122"/>
                <a:cs typeface="Times New Roman" panose="02020603050405020304" pitchFamily="18" charset="0"/>
              </a:rPr>
              <a:t>我</a:t>
            </a:r>
            <a:r>
              <a:rPr lang="zh-CN" altLang="zh-CN" sz="1800" dirty="0">
                <a:effectLst/>
                <a:ea typeface="等线" panose="02010600030101010101" pitchFamily="2" charset="-122"/>
                <a:cs typeface="Times New Roman" panose="02020603050405020304" pitchFamily="18" charset="0"/>
              </a:rPr>
              <a:t>对无碳小车原型机进行了拆装，了解了无碳小车的结构及工作原理，第一次进行机械工件的拆解与装配工作，锻炼了我们的动手能力</a:t>
            </a:r>
            <a:r>
              <a:rPr lang="zh-CN" altLang="en-US" sz="1800" dirty="0">
                <a:effectLst/>
                <a:ea typeface="等线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966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32" t="62621" r="26693" b="10296"/>
          <a:stretch/>
        </p:blipFill>
        <p:spPr>
          <a:xfrm rot="10800000">
            <a:off x="-4" y="-8192"/>
            <a:ext cx="12192003" cy="6880705"/>
          </a:xfrm>
          <a:custGeom>
            <a:avLst/>
            <a:gdLst>
              <a:gd name="connsiteX0" fmla="*/ 0 w 12192000"/>
              <a:gd name="connsiteY0" fmla="*/ 0 h 6088666"/>
              <a:gd name="connsiteX1" fmla="*/ 12192000 w 12192000"/>
              <a:gd name="connsiteY1" fmla="*/ 0 h 6088666"/>
              <a:gd name="connsiteX2" fmla="*/ 12192000 w 12192000"/>
              <a:gd name="connsiteY2" fmla="*/ 6088666 h 6088666"/>
              <a:gd name="connsiteX3" fmla="*/ 0 w 12192000"/>
              <a:gd name="connsiteY3" fmla="*/ 6088666 h 6088666"/>
              <a:gd name="connsiteX4" fmla="*/ 0 w 12192000"/>
              <a:gd name="connsiteY4" fmla="*/ 0 h 6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088666">
                <a:moveTo>
                  <a:pt x="0" y="0"/>
                </a:moveTo>
                <a:lnTo>
                  <a:pt x="12192000" y="0"/>
                </a:lnTo>
                <a:lnTo>
                  <a:pt x="12192000" y="6088666"/>
                </a:lnTo>
                <a:lnTo>
                  <a:pt x="0" y="6088666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7" name="文本框 6"/>
          <p:cNvSpPr txBox="1"/>
          <p:nvPr/>
        </p:nvSpPr>
        <p:spPr>
          <a:xfrm>
            <a:off x="3964809" y="2105561"/>
            <a:ext cx="42623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8000" dirty="0">
                <a:solidFill>
                  <a:schemeClr val="bg1"/>
                </a:solidFill>
                <a:latin typeface="方正兰亭粗黑简体" panose="02000000000000000000" pitchFamily="2" charset="-122"/>
                <a:ea typeface="方正兰亭粗黑简体" panose="02000000000000000000" pitchFamily="2" charset="-122"/>
              </a:rPr>
              <a:t>感谢聆听</a:t>
            </a:r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8FAEFC48-2185-4C19-83AD-7AACE0718B4C}"/>
              </a:ext>
            </a:extLst>
          </p:cNvPr>
          <p:cNvCxnSpPr>
            <a:cxnSpLocks/>
          </p:cNvCxnSpPr>
          <p:nvPr/>
        </p:nvCxnSpPr>
        <p:spPr>
          <a:xfrm>
            <a:off x="2993901" y="2767280"/>
            <a:ext cx="97090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BC272DD4-6642-48B9-97FF-6CB0B3258182}"/>
              </a:ext>
            </a:extLst>
          </p:cNvPr>
          <p:cNvCxnSpPr>
            <a:cxnSpLocks/>
          </p:cNvCxnSpPr>
          <p:nvPr/>
        </p:nvCxnSpPr>
        <p:spPr>
          <a:xfrm>
            <a:off x="8227184" y="2781951"/>
            <a:ext cx="97090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>
            <a:extLst>
              <a:ext uri="{FF2B5EF4-FFF2-40B4-BE49-F238E27FC236}">
                <a16:creationId xmlns:a16="http://schemas.microsoft.com/office/drawing/2014/main" id="{50789374-9B3A-44EA-82D7-4991D24CD60A}"/>
              </a:ext>
            </a:extLst>
          </p:cNvPr>
          <p:cNvSpPr txBox="1"/>
          <p:nvPr/>
        </p:nvSpPr>
        <p:spPr>
          <a:xfrm>
            <a:off x="3964809" y="3874557"/>
            <a:ext cx="4420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</a:rPr>
              <a:t>无碳小车一组：罗皓麒</a:t>
            </a:r>
          </a:p>
        </p:txBody>
      </p:sp>
    </p:spTree>
    <p:extLst>
      <p:ext uri="{BB962C8B-B14F-4D97-AF65-F5344CB8AC3E}">
        <p14:creationId xmlns:p14="http://schemas.microsoft.com/office/powerpoint/2010/main" val="2024727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椭圆 5"/>
          <p:cNvSpPr/>
          <p:nvPr/>
        </p:nvSpPr>
        <p:spPr>
          <a:xfrm>
            <a:off x="3124325" y="4568924"/>
            <a:ext cx="1219200" cy="1219200"/>
          </a:xfrm>
          <a:prstGeom prst="ellipse">
            <a:avLst/>
          </a:prstGeom>
          <a:solidFill>
            <a:srgbClr val="559D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8" name="椭圆 7"/>
          <p:cNvSpPr/>
          <p:nvPr/>
        </p:nvSpPr>
        <p:spPr>
          <a:xfrm>
            <a:off x="3761309" y="2992239"/>
            <a:ext cx="1219200" cy="1219200"/>
          </a:xfrm>
          <a:prstGeom prst="ellipse">
            <a:avLst/>
          </a:prstGeom>
          <a:solidFill>
            <a:srgbClr val="559D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2400"/>
          </a:p>
        </p:txBody>
      </p:sp>
      <p:sp>
        <p:nvSpPr>
          <p:cNvPr id="9" name="椭圆 8"/>
          <p:cNvSpPr/>
          <p:nvPr/>
        </p:nvSpPr>
        <p:spPr>
          <a:xfrm>
            <a:off x="5486400" y="2209800"/>
            <a:ext cx="1219200" cy="1219200"/>
          </a:xfrm>
          <a:prstGeom prst="ellipse">
            <a:avLst/>
          </a:prstGeom>
          <a:solidFill>
            <a:srgbClr val="559D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2400"/>
          </a:p>
        </p:txBody>
      </p:sp>
      <p:sp>
        <p:nvSpPr>
          <p:cNvPr id="10" name="椭圆 9"/>
          <p:cNvSpPr/>
          <p:nvPr/>
        </p:nvSpPr>
        <p:spPr>
          <a:xfrm>
            <a:off x="7212666" y="2992107"/>
            <a:ext cx="1219200" cy="1219200"/>
          </a:xfrm>
          <a:prstGeom prst="ellipse">
            <a:avLst/>
          </a:prstGeom>
          <a:solidFill>
            <a:srgbClr val="559D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2400"/>
          </a:p>
        </p:txBody>
      </p:sp>
      <p:sp>
        <p:nvSpPr>
          <p:cNvPr id="11" name="椭圆 10"/>
          <p:cNvSpPr/>
          <p:nvPr/>
        </p:nvSpPr>
        <p:spPr>
          <a:xfrm>
            <a:off x="7869461" y="4568800"/>
            <a:ext cx="1219200" cy="1219200"/>
          </a:xfrm>
          <a:prstGeom prst="ellipse">
            <a:avLst/>
          </a:prstGeom>
          <a:solidFill>
            <a:srgbClr val="559D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2400"/>
          </a:p>
        </p:txBody>
      </p:sp>
      <p:sp>
        <p:nvSpPr>
          <p:cNvPr id="7" name="圆角矩形 6"/>
          <p:cNvSpPr/>
          <p:nvPr/>
        </p:nvSpPr>
        <p:spPr>
          <a:xfrm>
            <a:off x="5605885" y="5896372"/>
            <a:ext cx="960107" cy="127637"/>
          </a:xfrm>
          <a:prstGeom prst="roundRect">
            <a:avLst>
              <a:gd name="adj" fmla="val 50000"/>
            </a:avLst>
          </a:prstGeom>
          <a:solidFill>
            <a:srgbClr val="559D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2400"/>
          </a:p>
        </p:txBody>
      </p:sp>
      <p:sp>
        <p:nvSpPr>
          <p:cNvPr id="13" name="圆角矩形 12"/>
          <p:cNvSpPr/>
          <p:nvPr/>
        </p:nvSpPr>
        <p:spPr>
          <a:xfrm>
            <a:off x="5609720" y="6107718"/>
            <a:ext cx="960107" cy="127637"/>
          </a:xfrm>
          <a:prstGeom prst="roundRect">
            <a:avLst>
              <a:gd name="adj" fmla="val 50000"/>
            </a:avLst>
          </a:prstGeom>
          <a:solidFill>
            <a:srgbClr val="559D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2400"/>
          </a:p>
        </p:txBody>
      </p:sp>
      <p:sp>
        <p:nvSpPr>
          <p:cNvPr id="14" name="圆角矩形 13"/>
          <p:cNvSpPr/>
          <p:nvPr/>
        </p:nvSpPr>
        <p:spPr>
          <a:xfrm>
            <a:off x="5602233" y="6312859"/>
            <a:ext cx="960107" cy="127637"/>
          </a:xfrm>
          <a:prstGeom prst="roundRect">
            <a:avLst>
              <a:gd name="adj" fmla="val 50000"/>
            </a:avLst>
          </a:prstGeom>
          <a:solidFill>
            <a:srgbClr val="559D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2400"/>
          </a:p>
        </p:txBody>
      </p:sp>
      <p:sp>
        <p:nvSpPr>
          <p:cNvPr id="12" name="同侧圆角矩形 11"/>
          <p:cNvSpPr/>
          <p:nvPr/>
        </p:nvSpPr>
        <p:spPr>
          <a:xfrm rot="10800000">
            <a:off x="5807966" y="6505004"/>
            <a:ext cx="547695" cy="20317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559D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2400"/>
          </a:p>
        </p:txBody>
      </p:sp>
      <p:sp>
        <p:nvSpPr>
          <p:cNvPr id="19" name="椭圆 18"/>
          <p:cNvSpPr/>
          <p:nvPr/>
        </p:nvSpPr>
        <p:spPr>
          <a:xfrm>
            <a:off x="5130894" y="4149823"/>
            <a:ext cx="1917729" cy="1671948"/>
          </a:xfrm>
          <a:custGeom>
            <a:avLst/>
            <a:gdLst/>
            <a:ahLst/>
            <a:cxnLst/>
            <a:rect l="l" t="t" r="r" b="b"/>
            <a:pathLst>
              <a:path w="1438297" h="1253961">
                <a:moveTo>
                  <a:pt x="709345" y="67"/>
                </a:moveTo>
                <a:cubicBezTo>
                  <a:pt x="1001692" y="-3923"/>
                  <a:pt x="1267354" y="169479"/>
                  <a:pt x="1381366" y="438707"/>
                </a:cubicBezTo>
                <a:cubicBezTo>
                  <a:pt x="1493979" y="704629"/>
                  <a:pt x="1436500" y="1011747"/>
                  <a:pt x="1235753" y="1218380"/>
                </a:cubicBezTo>
                <a:cubicBezTo>
                  <a:pt x="1228463" y="1236727"/>
                  <a:pt x="1210520" y="1249627"/>
                  <a:pt x="1189563" y="1249627"/>
                </a:cubicBezTo>
                <a:cubicBezTo>
                  <a:pt x="1161965" y="1249627"/>
                  <a:pt x="1139593" y="1227255"/>
                  <a:pt x="1139593" y="1199657"/>
                </a:cubicBezTo>
                <a:cubicBezTo>
                  <a:pt x="1139593" y="1182741"/>
                  <a:pt x="1147999" y="1167788"/>
                  <a:pt x="1161387" y="1159497"/>
                </a:cubicBezTo>
                <a:lnTo>
                  <a:pt x="1160988" y="1159099"/>
                </a:lnTo>
                <a:cubicBezTo>
                  <a:pt x="1339859" y="979468"/>
                  <a:pt x="1392172" y="709424"/>
                  <a:pt x="1293318" y="475993"/>
                </a:cubicBezTo>
                <a:cubicBezTo>
                  <a:pt x="1194465" y="242562"/>
                  <a:pt x="964125" y="92215"/>
                  <a:pt x="710649" y="95675"/>
                </a:cubicBezTo>
                <a:cubicBezTo>
                  <a:pt x="457173" y="99135"/>
                  <a:pt x="231023" y="255712"/>
                  <a:pt x="138577" y="491754"/>
                </a:cubicBezTo>
                <a:cubicBezTo>
                  <a:pt x="48191" y="722536"/>
                  <a:pt x="103211" y="984362"/>
                  <a:pt x="278147" y="1158443"/>
                </a:cubicBezTo>
                <a:cubicBezTo>
                  <a:pt x="295721" y="1166064"/>
                  <a:pt x="307932" y="1183602"/>
                  <a:pt x="307932" y="1203991"/>
                </a:cubicBezTo>
                <a:cubicBezTo>
                  <a:pt x="307932" y="1231589"/>
                  <a:pt x="285560" y="1253961"/>
                  <a:pt x="257962" y="1253961"/>
                </a:cubicBezTo>
                <a:cubicBezTo>
                  <a:pt x="244659" y="1253961"/>
                  <a:pt x="232570" y="1248763"/>
                  <a:pt x="223786" y="1240106"/>
                </a:cubicBezTo>
                <a:lnTo>
                  <a:pt x="223615" y="1240286"/>
                </a:lnTo>
                <a:lnTo>
                  <a:pt x="222931" y="1239529"/>
                </a:lnTo>
                <a:cubicBezTo>
                  <a:pt x="222653" y="1239352"/>
                  <a:pt x="222426" y="1239124"/>
                  <a:pt x="222283" y="1238813"/>
                </a:cubicBezTo>
                <a:cubicBezTo>
                  <a:pt x="11426" y="1037418"/>
                  <a:pt x="-56835" y="728509"/>
                  <a:pt x="49546" y="456885"/>
                </a:cubicBezTo>
                <a:cubicBezTo>
                  <a:pt x="156168" y="184646"/>
                  <a:pt x="416999" y="4058"/>
                  <a:pt x="709345" y="67"/>
                </a:cubicBezTo>
                <a:close/>
              </a:path>
            </a:pathLst>
          </a:custGeom>
          <a:solidFill>
            <a:srgbClr val="559D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2400"/>
          </a:p>
        </p:txBody>
      </p:sp>
      <p:sp>
        <p:nvSpPr>
          <p:cNvPr id="20" name="圆角矩形 19"/>
          <p:cNvSpPr/>
          <p:nvPr/>
        </p:nvSpPr>
        <p:spPr>
          <a:xfrm>
            <a:off x="4485178" y="5138899"/>
            <a:ext cx="469404" cy="127637"/>
          </a:xfrm>
          <a:prstGeom prst="roundRect">
            <a:avLst>
              <a:gd name="adj" fmla="val 50000"/>
            </a:avLst>
          </a:prstGeom>
          <a:solidFill>
            <a:srgbClr val="559D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21" name="圆角矩形 20"/>
          <p:cNvSpPr/>
          <p:nvPr/>
        </p:nvSpPr>
        <p:spPr>
          <a:xfrm rot="2700000">
            <a:off x="4835152" y="4212982"/>
            <a:ext cx="469404" cy="127637"/>
          </a:xfrm>
          <a:prstGeom prst="roundRect">
            <a:avLst>
              <a:gd name="adj" fmla="val 50000"/>
            </a:avLst>
          </a:prstGeom>
          <a:solidFill>
            <a:srgbClr val="559D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2400"/>
          </a:p>
        </p:txBody>
      </p:sp>
      <p:sp>
        <p:nvSpPr>
          <p:cNvPr id="22" name="圆角矩形 21"/>
          <p:cNvSpPr/>
          <p:nvPr/>
        </p:nvSpPr>
        <p:spPr>
          <a:xfrm rot="18900000" flipH="1">
            <a:off x="6858171" y="4191402"/>
            <a:ext cx="469404" cy="127637"/>
          </a:xfrm>
          <a:prstGeom prst="roundRect">
            <a:avLst>
              <a:gd name="adj" fmla="val 50000"/>
            </a:avLst>
          </a:prstGeom>
          <a:solidFill>
            <a:srgbClr val="559D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2400"/>
          </a:p>
        </p:txBody>
      </p:sp>
      <p:sp>
        <p:nvSpPr>
          <p:cNvPr id="23" name="圆角矩形 22"/>
          <p:cNvSpPr/>
          <p:nvPr/>
        </p:nvSpPr>
        <p:spPr>
          <a:xfrm>
            <a:off x="7225499" y="5152939"/>
            <a:ext cx="469404" cy="127637"/>
          </a:xfrm>
          <a:prstGeom prst="roundRect">
            <a:avLst>
              <a:gd name="adj" fmla="val 50000"/>
            </a:avLst>
          </a:prstGeom>
          <a:solidFill>
            <a:srgbClr val="559D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2400"/>
          </a:p>
        </p:txBody>
      </p:sp>
      <p:sp>
        <p:nvSpPr>
          <p:cNvPr id="24" name="圆角矩形 23"/>
          <p:cNvSpPr/>
          <p:nvPr/>
        </p:nvSpPr>
        <p:spPr>
          <a:xfrm rot="5400000">
            <a:off x="5861298" y="3713798"/>
            <a:ext cx="469404" cy="127637"/>
          </a:xfrm>
          <a:prstGeom prst="roundRect">
            <a:avLst>
              <a:gd name="adj" fmla="val 50000"/>
            </a:avLst>
          </a:prstGeom>
          <a:solidFill>
            <a:srgbClr val="559D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2400"/>
          </a:p>
        </p:txBody>
      </p:sp>
      <p:sp>
        <p:nvSpPr>
          <p:cNvPr id="25" name="TextBox 24"/>
          <p:cNvSpPr txBox="1"/>
          <p:nvPr/>
        </p:nvSpPr>
        <p:spPr>
          <a:xfrm>
            <a:off x="5436231" y="4454882"/>
            <a:ext cx="1277914" cy="1405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CN" altLang="en-US" sz="4267" dirty="0">
                <a:solidFill>
                  <a:srgbClr val="000000"/>
                </a:solidFill>
                <a:latin typeface="Arial Rounded MT Bold" pitchFamily="34" charset="0"/>
              </a:rPr>
              <a:t>制造</a:t>
            </a:r>
            <a:endParaRPr lang="en-US" altLang="zh-CN" sz="4267" dirty="0">
              <a:solidFill>
                <a:srgbClr val="000000"/>
              </a:solidFill>
              <a:latin typeface="Arial Rounded MT Bold" pitchFamily="34" charset="0"/>
            </a:endParaRPr>
          </a:p>
          <a:p>
            <a:pPr algn="r"/>
            <a:r>
              <a:rPr lang="zh-CN" altLang="en-US" sz="4267" dirty="0">
                <a:solidFill>
                  <a:srgbClr val="000000"/>
                </a:solidFill>
                <a:latin typeface="Arial Rounded MT Bold" pitchFamily="34" charset="0"/>
              </a:rPr>
              <a:t>技术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092778" y="4718740"/>
            <a:ext cx="12283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</a:rPr>
              <a:t>材料与</a:t>
            </a:r>
            <a:endParaRPr lang="en-US" altLang="zh-CN" sz="2000" dirty="0">
              <a:solidFill>
                <a:schemeClr val="bg1"/>
              </a:solidFill>
            </a:endParaRPr>
          </a:p>
          <a:p>
            <a:pPr algn="ctr"/>
            <a:r>
              <a:rPr lang="zh-CN" altLang="en-US" sz="2000" dirty="0">
                <a:solidFill>
                  <a:schemeClr val="bg1"/>
                </a:solidFill>
              </a:rPr>
              <a:t>制造技术</a:t>
            </a:r>
            <a:endParaRPr lang="en-US" altLang="zh-CN" sz="2000" dirty="0">
              <a:solidFill>
                <a:schemeClr val="bg1"/>
              </a:solidFill>
            </a:endParaRPr>
          </a:p>
          <a:p>
            <a:pPr algn="ctr"/>
            <a:r>
              <a:rPr lang="zh-CN" altLang="en-US" sz="2000" dirty="0">
                <a:solidFill>
                  <a:schemeClr val="bg1"/>
                </a:solidFill>
              </a:rPr>
              <a:t>简论</a:t>
            </a:r>
            <a:endParaRPr lang="zh-CN" altLang="en-US" sz="2000" dirty="0">
              <a:solidFill>
                <a:schemeClr val="bg1"/>
              </a:solidFill>
              <a:latin typeface="Arial Rounded MT Bold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841816" y="3194504"/>
            <a:ext cx="11079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  <a:latin typeface="Arial Rounded MT Bold" pitchFamily="34" charset="0"/>
                <a:cs typeface="Arial" pitchFamily="34" charset="0"/>
              </a:rPr>
              <a:t>机械制</a:t>
            </a:r>
            <a:endParaRPr lang="en-US" altLang="zh-CN" sz="2400" dirty="0">
              <a:solidFill>
                <a:schemeClr val="bg1"/>
              </a:solidFill>
              <a:latin typeface="Arial Rounded MT Bold" pitchFamily="34" charset="0"/>
              <a:cs typeface="Arial" pitchFamily="34" charset="0"/>
            </a:endParaRPr>
          </a:p>
          <a:p>
            <a:pPr algn="ctr"/>
            <a:r>
              <a:rPr lang="zh-CN" altLang="en-US" sz="2400" dirty="0">
                <a:solidFill>
                  <a:schemeClr val="bg1"/>
                </a:solidFill>
                <a:latin typeface="Arial Rounded MT Bold" pitchFamily="34" charset="0"/>
                <a:cs typeface="Arial" pitchFamily="34" charset="0"/>
              </a:rPr>
              <a:t>造工艺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363053" y="2591997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latin typeface="Arial Rounded MT Bold" pitchFamily="34" charset="0"/>
                <a:cs typeface="Arial" pitchFamily="34" charset="0"/>
              </a:rPr>
              <a:t>材料的改性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129202" y="3375602"/>
            <a:ext cx="14157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  <a:latin typeface="Arial Rounded MT Bold" pitchFamily="34" charset="0"/>
                <a:cs typeface="Arial" pitchFamily="34" charset="0"/>
              </a:rPr>
              <a:t>材料成形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771175" y="4971884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  <a:latin typeface="Arial Rounded MT Bold" pitchFamily="34" charset="0"/>
                <a:cs typeface="Arial" pitchFamily="34" charset="0"/>
              </a:rPr>
              <a:t>工程材料</a:t>
            </a:r>
          </a:p>
        </p:txBody>
      </p:sp>
      <p:pic>
        <p:nvPicPr>
          <p:cNvPr id="38" name="图片 37">
            <a:extLst>
              <a:ext uri="{FF2B5EF4-FFF2-40B4-BE49-F238E27FC236}">
                <a16:creationId xmlns:a16="http://schemas.microsoft.com/office/drawing/2014/main" id="{8BC4EF49-5676-40C7-B7B4-EC260CDA1A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6" t="79044" r="53519"/>
          <a:stretch>
            <a:fillRect/>
          </a:stretch>
        </p:blipFill>
        <p:spPr>
          <a:xfrm rot="20147618">
            <a:off x="-483871" y="-795874"/>
            <a:ext cx="4884403" cy="2080299"/>
          </a:xfrm>
          <a:custGeom>
            <a:avLst/>
            <a:gdLst>
              <a:gd name="connsiteX0" fmla="*/ 957211 w 6228785"/>
              <a:gd name="connsiteY0" fmla="*/ 0 h 2652880"/>
              <a:gd name="connsiteX1" fmla="*/ 5857672 w 6228785"/>
              <a:gd name="connsiteY1" fmla="*/ 2203009 h 2652880"/>
              <a:gd name="connsiteX2" fmla="*/ 6228785 w 6228785"/>
              <a:gd name="connsiteY2" fmla="*/ 2652880 h 2652880"/>
              <a:gd name="connsiteX3" fmla="*/ 1164771 w 6228785"/>
              <a:gd name="connsiteY3" fmla="*/ 2652880 h 2652880"/>
              <a:gd name="connsiteX4" fmla="*/ 0 w 6228785"/>
              <a:gd name="connsiteY4" fmla="*/ 2129256 h 2652880"/>
              <a:gd name="connsiteX5" fmla="*/ 957211 w 6228785"/>
              <a:gd name="connsiteY5" fmla="*/ 0 h 2652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28785" h="2652880">
                <a:moveTo>
                  <a:pt x="957211" y="0"/>
                </a:moveTo>
                <a:lnTo>
                  <a:pt x="5857672" y="2203009"/>
                </a:lnTo>
                <a:lnTo>
                  <a:pt x="6228785" y="2652880"/>
                </a:lnTo>
                <a:lnTo>
                  <a:pt x="1164771" y="2652880"/>
                </a:lnTo>
                <a:lnTo>
                  <a:pt x="0" y="2129256"/>
                </a:lnTo>
                <a:lnTo>
                  <a:pt x="957211" y="0"/>
                </a:lnTo>
                <a:close/>
              </a:path>
            </a:pathLst>
          </a:custGeom>
          <a:ln>
            <a:noFill/>
          </a:ln>
        </p:spPr>
      </p:pic>
      <p:sp>
        <p:nvSpPr>
          <p:cNvPr id="2" name="文本框 1">
            <a:extLst>
              <a:ext uri="{FF2B5EF4-FFF2-40B4-BE49-F238E27FC236}">
                <a16:creationId xmlns:a16="http://schemas.microsoft.com/office/drawing/2014/main" id="{04190590-12AF-40C3-B73A-3DB5F087BD05}"/>
              </a:ext>
            </a:extLst>
          </p:cNvPr>
          <p:cNvSpPr txBox="1"/>
          <p:nvPr/>
        </p:nvSpPr>
        <p:spPr>
          <a:xfrm>
            <a:off x="9478847" y="4696043"/>
            <a:ext cx="2315271" cy="1200329"/>
          </a:xfrm>
          <a:prstGeom prst="rect">
            <a:avLst/>
          </a:prstGeom>
          <a:noFill/>
          <a:ln w="57150">
            <a:solidFill>
              <a:srgbClr val="559DE2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1.</a:t>
            </a:r>
            <a:r>
              <a:rPr lang="zh-CN" altLang="en-US" dirty="0"/>
              <a:t>工程材料的性能</a:t>
            </a:r>
            <a:endParaRPr lang="en-US" altLang="zh-CN" dirty="0"/>
          </a:p>
          <a:p>
            <a:r>
              <a:rPr lang="en-US" altLang="zh-CN" dirty="0"/>
              <a:t>2.</a:t>
            </a:r>
            <a:r>
              <a:rPr lang="zh-CN" altLang="en-US" dirty="0"/>
              <a:t>金属材料学基础</a:t>
            </a:r>
            <a:endParaRPr lang="en-US" altLang="zh-CN" dirty="0"/>
          </a:p>
          <a:p>
            <a:r>
              <a:rPr lang="en-US" altLang="zh-CN" dirty="0"/>
              <a:t>3.</a:t>
            </a:r>
            <a:r>
              <a:rPr lang="zh-CN" altLang="en-US" dirty="0"/>
              <a:t>非金属材料学基础</a:t>
            </a:r>
            <a:endParaRPr lang="en-US" altLang="zh-CN" dirty="0"/>
          </a:p>
          <a:p>
            <a:r>
              <a:rPr lang="en-US" altLang="zh-CN" dirty="0"/>
              <a:t>4.</a:t>
            </a:r>
            <a:r>
              <a:rPr lang="zh-CN" altLang="en-US" dirty="0"/>
              <a:t>材料选择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BC0C2A6B-F35D-4720-AFE7-500A5AE7F86F}"/>
              </a:ext>
            </a:extLst>
          </p:cNvPr>
          <p:cNvSpPr txBox="1"/>
          <p:nvPr/>
        </p:nvSpPr>
        <p:spPr>
          <a:xfrm>
            <a:off x="5002183" y="1111115"/>
            <a:ext cx="2315271" cy="646331"/>
          </a:xfrm>
          <a:prstGeom prst="rect">
            <a:avLst/>
          </a:prstGeom>
          <a:noFill/>
          <a:ln w="57150">
            <a:solidFill>
              <a:srgbClr val="559DE2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1.</a:t>
            </a:r>
            <a:r>
              <a:rPr lang="zh-CN" altLang="en-US" dirty="0"/>
              <a:t>材料热处理</a:t>
            </a:r>
            <a:endParaRPr lang="en-US" altLang="zh-CN" dirty="0"/>
          </a:p>
          <a:p>
            <a:r>
              <a:rPr lang="en-US" altLang="zh-CN" dirty="0"/>
              <a:t>2.</a:t>
            </a:r>
            <a:r>
              <a:rPr lang="zh-CN" altLang="en-US" dirty="0"/>
              <a:t>材料表面工程技术</a:t>
            </a:r>
            <a:endParaRPr lang="en-US" altLang="zh-CN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F20FC3E2-A6F5-4D2E-9FC8-005782DD8463}"/>
              </a:ext>
            </a:extLst>
          </p:cNvPr>
          <p:cNvSpPr txBox="1"/>
          <p:nvPr/>
        </p:nvSpPr>
        <p:spPr>
          <a:xfrm>
            <a:off x="8968577" y="2104888"/>
            <a:ext cx="2315270" cy="2031325"/>
          </a:xfrm>
          <a:prstGeom prst="rect">
            <a:avLst/>
          </a:prstGeom>
          <a:noFill/>
          <a:ln w="57150">
            <a:solidFill>
              <a:srgbClr val="559DE2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1.</a:t>
            </a:r>
            <a:r>
              <a:rPr lang="zh-CN" altLang="en-US" dirty="0"/>
              <a:t>材料液态成形</a:t>
            </a:r>
            <a:endParaRPr lang="en-US" altLang="zh-CN" dirty="0"/>
          </a:p>
          <a:p>
            <a:r>
              <a:rPr lang="en-US" altLang="zh-CN" dirty="0"/>
              <a:t>2.</a:t>
            </a:r>
            <a:r>
              <a:rPr lang="zh-CN" altLang="en-US" dirty="0"/>
              <a:t>材料塑性成形</a:t>
            </a:r>
            <a:endParaRPr lang="en-US" altLang="zh-CN" dirty="0"/>
          </a:p>
          <a:p>
            <a:r>
              <a:rPr lang="en-US" altLang="zh-CN" dirty="0"/>
              <a:t>3.</a:t>
            </a:r>
            <a:r>
              <a:rPr lang="zh-CN" altLang="en-US" dirty="0"/>
              <a:t>材料连接成形</a:t>
            </a:r>
            <a:endParaRPr lang="en-US" altLang="zh-CN" dirty="0"/>
          </a:p>
          <a:p>
            <a:r>
              <a:rPr lang="en-US" altLang="zh-CN" dirty="0"/>
              <a:t>4.</a:t>
            </a:r>
            <a:r>
              <a:rPr lang="zh-CN" altLang="en-US" dirty="0"/>
              <a:t>粉体材料成形</a:t>
            </a:r>
            <a:endParaRPr lang="en-US" altLang="zh-CN" dirty="0"/>
          </a:p>
          <a:p>
            <a:r>
              <a:rPr lang="en-US" altLang="zh-CN" dirty="0"/>
              <a:t>5.</a:t>
            </a:r>
            <a:r>
              <a:rPr lang="zh-CN" altLang="en-US" dirty="0"/>
              <a:t>高分子材料成形</a:t>
            </a:r>
            <a:endParaRPr lang="en-US" altLang="zh-CN" dirty="0"/>
          </a:p>
          <a:p>
            <a:r>
              <a:rPr lang="en-US" altLang="zh-CN" dirty="0"/>
              <a:t>6.</a:t>
            </a:r>
            <a:r>
              <a:rPr lang="zh-CN" altLang="en-US" dirty="0"/>
              <a:t>复合材料成形</a:t>
            </a:r>
            <a:endParaRPr lang="en-US" altLang="zh-CN" dirty="0"/>
          </a:p>
          <a:p>
            <a:r>
              <a:rPr lang="en-US" altLang="zh-CN" dirty="0"/>
              <a:t>7.</a:t>
            </a:r>
            <a:r>
              <a:rPr lang="zh-CN" altLang="en-US" dirty="0"/>
              <a:t>增材制造技术</a:t>
            </a:r>
            <a:endParaRPr lang="en-US" altLang="zh-CN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A0A18C1E-A0A8-4B71-BDE0-D1107D75C55B}"/>
              </a:ext>
            </a:extLst>
          </p:cNvPr>
          <p:cNvSpPr txBox="1"/>
          <p:nvPr/>
        </p:nvSpPr>
        <p:spPr>
          <a:xfrm>
            <a:off x="571469" y="1951997"/>
            <a:ext cx="2315271" cy="3416320"/>
          </a:xfrm>
          <a:prstGeom prst="rect">
            <a:avLst/>
          </a:prstGeom>
          <a:noFill/>
          <a:ln w="57150">
            <a:solidFill>
              <a:srgbClr val="559DE2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1.</a:t>
            </a:r>
            <a:r>
              <a:rPr lang="zh-CN" altLang="en-US" dirty="0"/>
              <a:t>切削加工工艺</a:t>
            </a:r>
            <a:endParaRPr lang="en-US" altLang="zh-CN" dirty="0"/>
          </a:p>
          <a:p>
            <a:r>
              <a:rPr lang="en-US" altLang="zh-CN" dirty="0"/>
              <a:t>2.</a:t>
            </a:r>
            <a:r>
              <a:rPr lang="zh-CN" altLang="en-US" dirty="0"/>
              <a:t>特种加工工艺</a:t>
            </a:r>
            <a:endParaRPr lang="en-US" altLang="zh-CN" dirty="0"/>
          </a:p>
          <a:p>
            <a:r>
              <a:rPr lang="en-US" altLang="zh-CN" dirty="0"/>
              <a:t>3.</a:t>
            </a:r>
            <a:r>
              <a:rPr lang="zh-CN" altLang="en-US" dirty="0"/>
              <a:t>常见表面加工方案的选择</a:t>
            </a:r>
            <a:endParaRPr lang="en-US" altLang="zh-CN" dirty="0"/>
          </a:p>
          <a:p>
            <a:r>
              <a:rPr lang="en-US" altLang="zh-CN" dirty="0"/>
              <a:t>4.</a:t>
            </a:r>
            <a:r>
              <a:rPr lang="zh-CN" altLang="en-US" dirty="0"/>
              <a:t>数控加工技术</a:t>
            </a:r>
            <a:endParaRPr lang="en-US" altLang="zh-CN" dirty="0"/>
          </a:p>
          <a:p>
            <a:r>
              <a:rPr lang="en-US" altLang="zh-CN" dirty="0"/>
              <a:t>5.</a:t>
            </a:r>
            <a:r>
              <a:rPr lang="zh-CN" altLang="en-US" dirty="0"/>
              <a:t>零件的结构工艺性</a:t>
            </a:r>
            <a:endParaRPr lang="en-US" altLang="zh-CN" dirty="0"/>
          </a:p>
          <a:p>
            <a:r>
              <a:rPr lang="en-US" altLang="zh-CN" dirty="0"/>
              <a:t>6.</a:t>
            </a:r>
            <a:r>
              <a:rPr lang="zh-CN" altLang="en-US" dirty="0"/>
              <a:t>零件制造工艺过程</a:t>
            </a:r>
            <a:endParaRPr lang="en-US" altLang="zh-CN" dirty="0"/>
          </a:p>
          <a:p>
            <a:r>
              <a:rPr lang="en-US" altLang="zh-CN" dirty="0"/>
              <a:t>7.</a:t>
            </a:r>
            <a:r>
              <a:rPr lang="zh-CN" altLang="en-US" dirty="0"/>
              <a:t>先进制造技术</a:t>
            </a:r>
            <a:endParaRPr lang="en-US" altLang="zh-CN" dirty="0"/>
          </a:p>
          <a:p>
            <a:r>
              <a:rPr lang="en-US" altLang="zh-CN" dirty="0"/>
              <a:t>8.</a:t>
            </a:r>
            <a:r>
              <a:rPr lang="zh-CN" altLang="en-US" dirty="0"/>
              <a:t>机械制造经济性与管理</a:t>
            </a:r>
            <a:endParaRPr lang="en-US" altLang="zh-CN" dirty="0"/>
          </a:p>
          <a:p>
            <a:r>
              <a:rPr lang="en-US" altLang="zh-CN" dirty="0"/>
              <a:t>9.</a:t>
            </a:r>
            <a:r>
              <a:rPr lang="zh-CN" altLang="en-US" dirty="0"/>
              <a:t>机械制造业的环境保护</a:t>
            </a:r>
          </a:p>
        </p:txBody>
      </p:sp>
    </p:spTree>
    <p:extLst>
      <p:ext uri="{BB962C8B-B14F-4D97-AF65-F5344CB8AC3E}">
        <p14:creationId xmlns:p14="http://schemas.microsoft.com/office/powerpoint/2010/main" val="2091340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589" r="53519"/>
          <a:stretch>
            <a:fillRect/>
          </a:stretch>
        </p:blipFill>
        <p:spPr>
          <a:xfrm rot="18571216">
            <a:off x="-830670" y="-1570681"/>
            <a:ext cx="6555461" cy="4989057"/>
          </a:xfrm>
          <a:custGeom>
            <a:avLst/>
            <a:gdLst>
              <a:gd name="connsiteX0" fmla="*/ 1605325 w 4313260"/>
              <a:gd name="connsiteY0" fmla="*/ 0 h 3282622"/>
              <a:gd name="connsiteX1" fmla="*/ 4313260 w 4313260"/>
              <a:gd name="connsiteY1" fmla="*/ 3282622 h 3282622"/>
              <a:gd name="connsiteX2" fmla="*/ 0 w 4313260"/>
              <a:gd name="connsiteY2" fmla="*/ 3282622 h 3282622"/>
              <a:gd name="connsiteX3" fmla="*/ 0 w 4313260"/>
              <a:gd name="connsiteY3" fmla="*/ 1324281 h 3282622"/>
              <a:gd name="connsiteX4" fmla="*/ 1605325 w 4313260"/>
              <a:gd name="connsiteY4" fmla="*/ 0 h 32826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13260" h="3282622">
                <a:moveTo>
                  <a:pt x="1605325" y="0"/>
                </a:moveTo>
                <a:lnTo>
                  <a:pt x="4313260" y="3282622"/>
                </a:lnTo>
                <a:lnTo>
                  <a:pt x="0" y="3282622"/>
                </a:lnTo>
                <a:lnTo>
                  <a:pt x="0" y="1324281"/>
                </a:lnTo>
                <a:lnTo>
                  <a:pt x="1605325" y="0"/>
                </a:lnTo>
                <a:close/>
              </a:path>
            </a:pathLst>
          </a:cu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706" r="40353"/>
          <a:stretch>
            <a:fillRect/>
          </a:stretch>
        </p:blipFill>
        <p:spPr>
          <a:xfrm rot="8195221">
            <a:off x="6015934" y="3502426"/>
            <a:ext cx="7957079" cy="4585384"/>
          </a:xfrm>
          <a:custGeom>
            <a:avLst/>
            <a:gdLst>
              <a:gd name="connsiteX0" fmla="*/ 0 w 5125566"/>
              <a:gd name="connsiteY0" fmla="*/ 2953683 h 2953683"/>
              <a:gd name="connsiteX1" fmla="*/ 0 w 5125566"/>
              <a:gd name="connsiteY1" fmla="*/ 2117735 h 2953683"/>
              <a:gd name="connsiteX2" fmla="*/ 2003551 w 5125566"/>
              <a:gd name="connsiteY2" fmla="*/ 0 h 2953683"/>
              <a:gd name="connsiteX3" fmla="*/ 5125566 w 5125566"/>
              <a:gd name="connsiteY3" fmla="*/ 2953683 h 2953683"/>
              <a:gd name="connsiteX4" fmla="*/ 0 w 5125566"/>
              <a:gd name="connsiteY4" fmla="*/ 2953683 h 2953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25566" h="2953683">
                <a:moveTo>
                  <a:pt x="0" y="2953683"/>
                </a:moveTo>
                <a:lnTo>
                  <a:pt x="0" y="2117735"/>
                </a:lnTo>
                <a:lnTo>
                  <a:pt x="2003551" y="0"/>
                </a:lnTo>
                <a:lnTo>
                  <a:pt x="5125566" y="2953683"/>
                </a:lnTo>
                <a:lnTo>
                  <a:pt x="0" y="2953683"/>
                </a:lnTo>
                <a:close/>
              </a:path>
            </a:pathLst>
          </a:custGeom>
        </p:spPr>
      </p:pic>
      <p:sp>
        <p:nvSpPr>
          <p:cNvPr id="13" name="文本框 12"/>
          <p:cNvSpPr txBox="1"/>
          <p:nvPr/>
        </p:nvSpPr>
        <p:spPr>
          <a:xfrm>
            <a:off x="3913736" y="3373743"/>
            <a:ext cx="40501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>
                <a:solidFill>
                  <a:srgbClr val="00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造字工房悦黑体验版纤细体" pitchFamily="50" charset="-122"/>
                <a:ea typeface="造字工房悦黑体验版纤细体" pitchFamily="50" charset="-122"/>
              </a:rPr>
              <a:t>制造技术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4614142" y="4314598"/>
            <a:ext cx="13679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sz="1600" dirty="0">
                <a:solidFill>
                  <a:srgbClr val="00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华文细黑" panose="02010600040101010101" pitchFamily="2" charset="-122"/>
                <a:ea typeface="华文细黑" panose="02010600040101010101" pitchFamily="2" charset="-122"/>
              </a:rPr>
              <a:t>知识           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5118188" y="2138920"/>
            <a:ext cx="17686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0" b="1" dirty="0">
                <a:solidFill>
                  <a:srgbClr val="000000"/>
                </a:solidFill>
                <a:latin typeface="方正兰亭粗黑简体" panose="02000000000000000000" pitchFamily="2" charset="-122"/>
                <a:ea typeface="方正兰亭粗黑简体" panose="02000000000000000000" pitchFamily="2" charset="-122"/>
              </a:rPr>
              <a:t>01</a:t>
            </a:r>
            <a:endParaRPr lang="zh-CN" altLang="en-US" sz="8000" b="1" dirty="0">
              <a:solidFill>
                <a:srgbClr val="000000"/>
              </a:solidFill>
              <a:latin typeface="方正兰亭粗黑简体" panose="02000000000000000000" pitchFamily="2" charset="-122"/>
              <a:ea typeface="方正兰亭粗黑简体" panose="02000000000000000000" pitchFamily="2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995697" y="4314598"/>
            <a:ext cx="13679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sz="1600" dirty="0">
                <a:solidFill>
                  <a:srgbClr val="00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华文细黑" panose="02010600040101010101" pitchFamily="2" charset="-122"/>
                <a:ea typeface="华文细黑" panose="02010600040101010101" pitchFamily="2" charset="-122"/>
              </a:rPr>
              <a:t>能力           </a:t>
            </a:r>
          </a:p>
        </p:txBody>
      </p:sp>
    </p:spTree>
    <p:extLst>
      <p:ext uri="{BB962C8B-B14F-4D97-AF65-F5344CB8AC3E}">
        <p14:creationId xmlns:p14="http://schemas.microsoft.com/office/powerpoint/2010/main" val="3269931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-483871" y="-795874"/>
            <a:ext cx="4884403" cy="2080299"/>
            <a:chOff x="-483871" y="-795874"/>
            <a:chExt cx="4884403" cy="2080299"/>
          </a:xfrm>
        </p:grpSpPr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16" t="79044" r="53519"/>
            <a:stretch>
              <a:fillRect/>
            </a:stretch>
          </p:blipFill>
          <p:spPr>
            <a:xfrm rot="20147618">
              <a:off x="-483871" y="-795874"/>
              <a:ext cx="4884403" cy="2080299"/>
            </a:xfrm>
            <a:custGeom>
              <a:avLst/>
              <a:gdLst>
                <a:gd name="connsiteX0" fmla="*/ 957211 w 6228785"/>
                <a:gd name="connsiteY0" fmla="*/ 0 h 2652880"/>
                <a:gd name="connsiteX1" fmla="*/ 5857672 w 6228785"/>
                <a:gd name="connsiteY1" fmla="*/ 2203009 h 2652880"/>
                <a:gd name="connsiteX2" fmla="*/ 6228785 w 6228785"/>
                <a:gd name="connsiteY2" fmla="*/ 2652880 h 2652880"/>
                <a:gd name="connsiteX3" fmla="*/ 1164771 w 6228785"/>
                <a:gd name="connsiteY3" fmla="*/ 2652880 h 2652880"/>
                <a:gd name="connsiteX4" fmla="*/ 0 w 6228785"/>
                <a:gd name="connsiteY4" fmla="*/ 2129256 h 2652880"/>
                <a:gd name="connsiteX5" fmla="*/ 957211 w 6228785"/>
                <a:gd name="connsiteY5" fmla="*/ 0 h 265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228785" h="2652880">
                  <a:moveTo>
                    <a:pt x="957211" y="0"/>
                  </a:moveTo>
                  <a:lnTo>
                    <a:pt x="5857672" y="2203009"/>
                  </a:lnTo>
                  <a:lnTo>
                    <a:pt x="6228785" y="2652880"/>
                  </a:lnTo>
                  <a:lnTo>
                    <a:pt x="1164771" y="2652880"/>
                  </a:lnTo>
                  <a:lnTo>
                    <a:pt x="0" y="2129256"/>
                  </a:lnTo>
                  <a:lnTo>
                    <a:pt x="957211" y="0"/>
                  </a:lnTo>
                  <a:close/>
                </a:path>
              </a:pathLst>
            </a:custGeom>
            <a:ln>
              <a:noFill/>
            </a:ln>
          </p:spPr>
        </p:pic>
        <p:sp>
          <p:nvSpPr>
            <p:cNvPr id="19" name="文本框 18"/>
            <p:cNvSpPr txBox="1"/>
            <p:nvPr/>
          </p:nvSpPr>
          <p:spPr>
            <a:xfrm>
              <a:off x="220687" y="336208"/>
              <a:ext cx="394275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dirty="0">
                  <a:latin typeface="华文细黑" panose="02010600040101010101" pitchFamily="2" charset="-122"/>
                  <a:ea typeface="华文细黑" panose="02010600040101010101" pitchFamily="2" charset="-122"/>
                </a:rPr>
                <a:t>材料与制造技术简论</a:t>
              </a:r>
            </a:p>
          </p:txBody>
        </p:sp>
      </p:grpSp>
      <p:sp>
        <p:nvSpPr>
          <p:cNvPr id="6" name="文本框 5">
            <a:extLst>
              <a:ext uri="{FF2B5EF4-FFF2-40B4-BE49-F238E27FC236}">
                <a16:creationId xmlns:a16="http://schemas.microsoft.com/office/drawing/2014/main" id="{08B15A05-058E-4E7E-BF72-7407FFE0D2F5}"/>
              </a:ext>
            </a:extLst>
          </p:cNvPr>
          <p:cNvSpPr txBox="1"/>
          <p:nvPr/>
        </p:nvSpPr>
        <p:spPr>
          <a:xfrm>
            <a:off x="7875358" y="1277809"/>
            <a:ext cx="3511685" cy="5197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</a:rPr>
              <a:t>对应能力</a:t>
            </a:r>
            <a:r>
              <a:rPr lang="zh-CN" altLang="en-US" sz="2800" dirty="0">
                <a:solidFill>
                  <a:schemeClr val="bg1"/>
                </a:solidFill>
              </a:rPr>
              <a:t>通过学习这一部分知识，我掌握了材料的常见分类，先进制造技术在实际生产中的应用；了解了本课程的知识体系以较好的规划安排课程的学习</a:t>
            </a:r>
            <a:endParaRPr lang="en-US" altLang="zh-CN" sz="2800" dirty="0">
              <a:solidFill>
                <a:schemeClr val="bg1"/>
              </a:solidFill>
            </a:endParaRPr>
          </a:p>
        </p:txBody>
      </p:sp>
      <p:sp>
        <p:nvSpPr>
          <p:cNvPr id="40" name="Chevron 42">
            <a:extLst>
              <a:ext uri="{FF2B5EF4-FFF2-40B4-BE49-F238E27FC236}">
                <a16:creationId xmlns:a16="http://schemas.microsoft.com/office/drawing/2014/main" id="{16680495-2395-42FB-8CE8-6C5E20A65030}"/>
              </a:ext>
            </a:extLst>
          </p:cNvPr>
          <p:cNvSpPr/>
          <p:nvPr/>
        </p:nvSpPr>
        <p:spPr>
          <a:xfrm>
            <a:off x="428321" y="1195810"/>
            <a:ext cx="3443288" cy="865389"/>
          </a:xfrm>
          <a:prstGeom prst="chevron">
            <a:avLst/>
          </a:prstGeom>
          <a:solidFill>
            <a:srgbClr val="559DE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262626"/>
              </a:solidFill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1310F19-F107-4C0B-AB83-0EC2C287E800}"/>
              </a:ext>
            </a:extLst>
          </p:cNvPr>
          <p:cNvSpPr txBox="1"/>
          <p:nvPr/>
        </p:nvSpPr>
        <p:spPr>
          <a:xfrm>
            <a:off x="933855" y="1406643"/>
            <a:ext cx="2928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</a:rPr>
              <a:t>一级核心知识点（</a:t>
            </a:r>
            <a:r>
              <a:rPr lang="en-US" altLang="zh-CN" sz="2400" b="1" dirty="0">
                <a:solidFill>
                  <a:schemeClr val="bg1"/>
                </a:solidFill>
              </a:rPr>
              <a:t>4</a:t>
            </a:r>
            <a:r>
              <a:rPr lang="zh-CN" altLang="en-US" sz="2400" b="1" dirty="0">
                <a:solidFill>
                  <a:schemeClr val="bg1"/>
                </a:solidFill>
              </a:rPr>
              <a:t>）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BE91C7E-3395-4DF5-9155-4092189BB3B0}"/>
              </a:ext>
            </a:extLst>
          </p:cNvPr>
          <p:cNvSpPr txBox="1"/>
          <p:nvPr/>
        </p:nvSpPr>
        <p:spPr>
          <a:xfrm>
            <a:off x="933855" y="2079141"/>
            <a:ext cx="10710154" cy="4103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200" dirty="0"/>
              <a:t>1</a:t>
            </a:r>
            <a:r>
              <a:rPr lang="zh-CN" altLang="en-US" sz="2200" dirty="0"/>
              <a:t>）与材料、新材料、材料分类有关的概念；新材料现状和发展趋势；典型先进材料简介；</a:t>
            </a:r>
            <a:endParaRPr lang="en-US" altLang="zh-CN" sz="2200" dirty="0"/>
          </a:p>
          <a:p>
            <a:pPr>
              <a:lnSpc>
                <a:spcPct val="150000"/>
              </a:lnSpc>
            </a:pPr>
            <a:r>
              <a:rPr lang="en-US" altLang="zh-CN" sz="2200" dirty="0"/>
              <a:t>2</a:t>
            </a:r>
            <a:r>
              <a:rPr lang="zh-CN" altLang="en-US" sz="2200" dirty="0"/>
              <a:t>）与制造、制造业、先进制造、机械制造有关的概念；制造技术的发展现状和趋势； </a:t>
            </a:r>
            <a:endParaRPr lang="en-US" altLang="zh-CN" sz="2200" dirty="0"/>
          </a:p>
          <a:p>
            <a:pPr>
              <a:lnSpc>
                <a:spcPct val="150000"/>
              </a:lnSpc>
            </a:pPr>
            <a:r>
              <a:rPr lang="en-US" altLang="zh-CN" sz="2200" dirty="0"/>
              <a:t>3</a:t>
            </a:r>
            <a:r>
              <a:rPr lang="zh-CN" altLang="en-US" sz="2200" dirty="0"/>
              <a:t>）典型先进制造技术简介</a:t>
            </a:r>
            <a:endParaRPr lang="en-US" altLang="zh-CN" sz="2200" dirty="0"/>
          </a:p>
          <a:p>
            <a:pPr>
              <a:lnSpc>
                <a:spcPct val="150000"/>
              </a:lnSpc>
            </a:pPr>
            <a:r>
              <a:rPr lang="en-US" altLang="zh-CN" sz="2200" dirty="0"/>
              <a:t>--</a:t>
            </a:r>
            <a:r>
              <a:rPr lang="zh-CN" altLang="en-US" sz="2200" dirty="0"/>
              <a:t>智能制造及其三个发展阶段：自动化、数 字化以及智能化；大数据分析方法与精益生产在制造技术中的应用； 物联网；机器人与机器学习；传感器及其应用；生产管理系统*等；</a:t>
            </a:r>
            <a:endParaRPr lang="en-US" altLang="zh-CN" sz="2200" dirty="0"/>
          </a:p>
          <a:p>
            <a:pPr>
              <a:lnSpc>
                <a:spcPct val="150000"/>
              </a:lnSpc>
            </a:pPr>
            <a:r>
              <a:rPr lang="en-US" altLang="zh-CN" sz="2200" dirty="0"/>
              <a:t>4</a:t>
            </a:r>
            <a:r>
              <a:rPr lang="zh-CN" altLang="en-US" sz="2200" dirty="0"/>
              <a:t>）产品制造过程与本课程知识体系。</a:t>
            </a:r>
            <a:endParaRPr lang="en-US" altLang="zh-CN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15686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-483871" y="-795874"/>
            <a:ext cx="4884403" cy="2080299"/>
            <a:chOff x="-483871" y="-795874"/>
            <a:chExt cx="4884403" cy="2080299"/>
          </a:xfrm>
        </p:grpSpPr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16" t="79044" r="53519"/>
            <a:stretch>
              <a:fillRect/>
            </a:stretch>
          </p:blipFill>
          <p:spPr>
            <a:xfrm rot="20147618">
              <a:off x="-483871" y="-795874"/>
              <a:ext cx="4884403" cy="2080299"/>
            </a:xfrm>
            <a:custGeom>
              <a:avLst/>
              <a:gdLst>
                <a:gd name="connsiteX0" fmla="*/ 957211 w 6228785"/>
                <a:gd name="connsiteY0" fmla="*/ 0 h 2652880"/>
                <a:gd name="connsiteX1" fmla="*/ 5857672 w 6228785"/>
                <a:gd name="connsiteY1" fmla="*/ 2203009 h 2652880"/>
                <a:gd name="connsiteX2" fmla="*/ 6228785 w 6228785"/>
                <a:gd name="connsiteY2" fmla="*/ 2652880 h 2652880"/>
                <a:gd name="connsiteX3" fmla="*/ 1164771 w 6228785"/>
                <a:gd name="connsiteY3" fmla="*/ 2652880 h 2652880"/>
                <a:gd name="connsiteX4" fmla="*/ 0 w 6228785"/>
                <a:gd name="connsiteY4" fmla="*/ 2129256 h 2652880"/>
                <a:gd name="connsiteX5" fmla="*/ 957211 w 6228785"/>
                <a:gd name="connsiteY5" fmla="*/ 0 h 265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228785" h="2652880">
                  <a:moveTo>
                    <a:pt x="957211" y="0"/>
                  </a:moveTo>
                  <a:lnTo>
                    <a:pt x="5857672" y="2203009"/>
                  </a:lnTo>
                  <a:lnTo>
                    <a:pt x="6228785" y="2652880"/>
                  </a:lnTo>
                  <a:lnTo>
                    <a:pt x="1164771" y="2652880"/>
                  </a:lnTo>
                  <a:lnTo>
                    <a:pt x="0" y="2129256"/>
                  </a:lnTo>
                  <a:lnTo>
                    <a:pt x="957211" y="0"/>
                  </a:lnTo>
                  <a:close/>
                </a:path>
              </a:pathLst>
            </a:custGeom>
            <a:ln>
              <a:noFill/>
            </a:ln>
          </p:spPr>
        </p:pic>
        <p:sp>
          <p:nvSpPr>
            <p:cNvPr id="19" name="文本框 18"/>
            <p:cNvSpPr txBox="1"/>
            <p:nvPr/>
          </p:nvSpPr>
          <p:spPr>
            <a:xfrm>
              <a:off x="220687" y="336208"/>
              <a:ext cx="394275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dirty="0">
                  <a:latin typeface="华文细黑" panose="02010600040101010101" pitchFamily="2" charset="-122"/>
                  <a:ea typeface="华文细黑" panose="02010600040101010101" pitchFamily="2" charset="-122"/>
                </a:rPr>
                <a:t>材料与制造技术简论</a:t>
              </a:r>
            </a:p>
          </p:txBody>
        </p:sp>
      </p:grp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ADC7798E-8C6B-42A9-A707-449B27EB9058}"/>
              </a:ext>
            </a:extLst>
          </p:cNvPr>
          <p:cNvGrpSpPr/>
          <p:nvPr/>
        </p:nvGrpSpPr>
        <p:grpSpPr>
          <a:xfrm>
            <a:off x="395786" y="1254635"/>
            <a:ext cx="1344000" cy="1344000"/>
            <a:chOff x="1673133" y="888723"/>
            <a:chExt cx="720000" cy="720000"/>
          </a:xfrm>
        </p:grpSpPr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5FDD9B13-67E7-4B85-A1BD-F02C846B0607}"/>
                </a:ext>
              </a:extLst>
            </p:cNvPr>
            <p:cNvGrpSpPr/>
            <p:nvPr/>
          </p:nvGrpSpPr>
          <p:grpSpPr>
            <a:xfrm>
              <a:off x="1771197" y="988752"/>
              <a:ext cx="523875" cy="523875"/>
              <a:chOff x="1162498" y="2336853"/>
              <a:chExt cx="523875" cy="523875"/>
            </a:xfrm>
          </p:grpSpPr>
          <p:sp>
            <p:nvSpPr>
              <p:cNvPr id="23" name="椭圆 22">
                <a:extLst>
                  <a:ext uri="{FF2B5EF4-FFF2-40B4-BE49-F238E27FC236}">
                    <a16:creationId xmlns:a16="http://schemas.microsoft.com/office/drawing/2014/main" id="{1C173740-1309-43AF-AEE1-1EC5D8D30AE0}"/>
                  </a:ext>
                </a:extLst>
              </p:cNvPr>
              <p:cNvSpPr/>
              <p:nvPr/>
            </p:nvSpPr>
            <p:spPr>
              <a:xfrm>
                <a:off x="1162498" y="2336853"/>
                <a:ext cx="523875" cy="523875"/>
              </a:xfrm>
              <a:prstGeom prst="ellipse">
                <a:avLst/>
              </a:prstGeom>
              <a:solidFill>
                <a:srgbClr val="559DE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/>
              </a:p>
            </p:txBody>
          </p:sp>
          <p:grpSp>
            <p:nvGrpSpPr>
              <p:cNvPr id="24" name="组合 23">
                <a:extLst>
                  <a:ext uri="{FF2B5EF4-FFF2-40B4-BE49-F238E27FC236}">
                    <a16:creationId xmlns:a16="http://schemas.microsoft.com/office/drawing/2014/main" id="{2F9004DC-F784-4AB5-9DE0-8CA4F33DC6FC}"/>
                  </a:ext>
                </a:extLst>
              </p:cNvPr>
              <p:cNvGrpSpPr/>
              <p:nvPr/>
            </p:nvGrpSpPr>
            <p:grpSpPr>
              <a:xfrm>
                <a:off x="1334360" y="2460255"/>
                <a:ext cx="180149" cy="341052"/>
                <a:chOff x="5130721" y="-266700"/>
                <a:chExt cx="990600" cy="1875362"/>
              </a:xfrm>
            </p:grpSpPr>
            <p:sp>
              <p:nvSpPr>
                <p:cNvPr id="25" name="椭圆 111">
                  <a:extLst>
                    <a:ext uri="{FF2B5EF4-FFF2-40B4-BE49-F238E27FC236}">
                      <a16:creationId xmlns:a16="http://schemas.microsoft.com/office/drawing/2014/main" id="{5D70BA98-28EE-4E12-A458-DFEB1C3ADC59}"/>
                    </a:ext>
                  </a:extLst>
                </p:cNvPr>
                <p:cNvSpPr/>
                <p:nvPr/>
              </p:nvSpPr>
              <p:spPr>
                <a:xfrm>
                  <a:off x="5130721" y="-266700"/>
                  <a:ext cx="990600" cy="1501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0600" h="1501925">
                      <a:moveTo>
                        <a:pt x="495300" y="0"/>
                      </a:moveTo>
                      <a:cubicBezTo>
                        <a:pt x="768847" y="0"/>
                        <a:pt x="990600" y="221753"/>
                        <a:pt x="990600" y="495300"/>
                      </a:cubicBezTo>
                      <a:cubicBezTo>
                        <a:pt x="990600" y="624140"/>
                        <a:pt x="941407" y="741489"/>
                        <a:pt x="859584" y="828497"/>
                      </a:cubicBezTo>
                      <a:lnTo>
                        <a:pt x="610953" y="1438275"/>
                      </a:lnTo>
                      <a:lnTo>
                        <a:pt x="602238" y="1438275"/>
                      </a:lnTo>
                      <a:cubicBezTo>
                        <a:pt x="581653" y="1476862"/>
                        <a:pt x="540649" y="1501925"/>
                        <a:pt x="493791" y="1501925"/>
                      </a:cubicBezTo>
                      <a:cubicBezTo>
                        <a:pt x="432195" y="1501925"/>
                        <a:pt x="380714" y="1458615"/>
                        <a:pt x="370636" y="1400244"/>
                      </a:cubicBezTo>
                      <a:lnTo>
                        <a:pt x="143857" y="844060"/>
                      </a:lnTo>
                      <a:cubicBezTo>
                        <a:pt x="54886" y="754662"/>
                        <a:pt x="0" y="631391"/>
                        <a:pt x="0" y="495300"/>
                      </a:cubicBezTo>
                      <a:cubicBezTo>
                        <a:pt x="0" y="221753"/>
                        <a:pt x="221753" y="0"/>
                        <a:pt x="495300" y="0"/>
                      </a:cubicBezTo>
                      <a:close/>
                    </a:path>
                  </a:pathLst>
                </a:custGeom>
                <a:noFill/>
                <a:ln w="158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/>
                </a:p>
              </p:txBody>
            </p:sp>
            <p:sp>
              <p:nvSpPr>
                <p:cNvPr id="26" name="弧形 25">
                  <a:extLst>
                    <a:ext uri="{FF2B5EF4-FFF2-40B4-BE49-F238E27FC236}">
                      <a16:creationId xmlns:a16="http://schemas.microsoft.com/office/drawing/2014/main" id="{0FF0B486-06BD-46FB-A058-C8EBC72C637B}"/>
                    </a:ext>
                  </a:extLst>
                </p:cNvPr>
                <p:cNvSpPr/>
                <p:nvPr/>
              </p:nvSpPr>
              <p:spPr>
                <a:xfrm rot="16200000">
                  <a:off x="5353051" y="-23585"/>
                  <a:ext cx="569126" cy="569126"/>
                </a:xfrm>
                <a:prstGeom prst="arc">
                  <a:avLst>
                    <a:gd name="adj1" fmla="val 16200000"/>
                    <a:gd name="adj2" fmla="val 21549875"/>
                  </a:avLst>
                </a:prstGeom>
                <a:ln w="127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/>
                </a:p>
              </p:txBody>
            </p:sp>
            <p:cxnSp>
              <p:nvCxnSpPr>
                <p:cNvPr id="27" name="直接连接符 26">
                  <a:extLst>
                    <a:ext uri="{FF2B5EF4-FFF2-40B4-BE49-F238E27FC236}">
                      <a16:creationId xmlns:a16="http://schemas.microsoft.com/office/drawing/2014/main" id="{4FB27628-7907-4BE2-853F-974818269E11}"/>
                    </a:ext>
                  </a:extLst>
                </p:cNvPr>
                <p:cNvCxnSpPr/>
                <p:nvPr/>
              </p:nvCxnSpPr>
              <p:spPr>
                <a:xfrm>
                  <a:off x="5345033" y="739816"/>
                  <a:ext cx="561975" cy="0"/>
                </a:xfrm>
                <a:prstGeom prst="line">
                  <a:avLst/>
                </a:prstGeom>
                <a:noFill/>
                <a:ln w="158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28" name="弧形 27">
                  <a:extLst>
                    <a:ext uri="{FF2B5EF4-FFF2-40B4-BE49-F238E27FC236}">
                      <a16:creationId xmlns:a16="http://schemas.microsoft.com/office/drawing/2014/main" id="{50C1D47E-F088-4E2E-9807-1B919D363455}"/>
                    </a:ext>
                  </a:extLst>
                </p:cNvPr>
                <p:cNvSpPr/>
                <p:nvPr/>
              </p:nvSpPr>
              <p:spPr>
                <a:xfrm rot="18538541">
                  <a:off x="5325301" y="899887"/>
                  <a:ext cx="654615" cy="654614"/>
                </a:xfrm>
                <a:prstGeom prst="arc">
                  <a:avLst>
                    <a:gd name="adj1" fmla="val 16825339"/>
                    <a:gd name="adj2" fmla="val 21059724"/>
                  </a:avLst>
                </a:prstGeom>
                <a:ln w="127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/>
                </a:p>
              </p:txBody>
            </p:sp>
            <p:sp>
              <p:nvSpPr>
                <p:cNvPr id="29" name="弧形 28">
                  <a:extLst>
                    <a:ext uri="{FF2B5EF4-FFF2-40B4-BE49-F238E27FC236}">
                      <a16:creationId xmlns:a16="http://schemas.microsoft.com/office/drawing/2014/main" id="{2C277F29-F320-40CD-8300-127C12E05C23}"/>
                    </a:ext>
                  </a:extLst>
                </p:cNvPr>
                <p:cNvSpPr/>
                <p:nvPr/>
              </p:nvSpPr>
              <p:spPr>
                <a:xfrm rot="18000000">
                  <a:off x="5378228" y="1039535"/>
                  <a:ext cx="569127" cy="569127"/>
                </a:xfrm>
                <a:prstGeom prst="arc">
                  <a:avLst>
                    <a:gd name="adj1" fmla="val 17524474"/>
                    <a:gd name="adj2" fmla="val 21013263"/>
                  </a:avLst>
                </a:prstGeom>
                <a:ln w="127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/>
                </a:p>
              </p:txBody>
            </p:sp>
          </p:grpSp>
        </p:grpSp>
        <p:sp>
          <p:nvSpPr>
            <p:cNvPr id="22" name="椭圆 21">
              <a:extLst>
                <a:ext uri="{FF2B5EF4-FFF2-40B4-BE49-F238E27FC236}">
                  <a16:creationId xmlns:a16="http://schemas.microsoft.com/office/drawing/2014/main" id="{7B56224B-A352-451D-BFF3-8D0D34964AA4}"/>
                </a:ext>
              </a:extLst>
            </p:cNvPr>
            <p:cNvSpPr/>
            <p:nvPr/>
          </p:nvSpPr>
          <p:spPr>
            <a:xfrm>
              <a:off x="1673133" y="888723"/>
              <a:ext cx="720000" cy="720000"/>
            </a:xfrm>
            <a:prstGeom prst="ellips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</p:grp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D663E8A0-8F6E-44AC-9E53-592DDA1F351A}"/>
              </a:ext>
            </a:extLst>
          </p:cNvPr>
          <p:cNvGrpSpPr/>
          <p:nvPr/>
        </p:nvGrpSpPr>
        <p:grpSpPr>
          <a:xfrm>
            <a:off x="6096000" y="1254635"/>
            <a:ext cx="1344000" cy="1344000"/>
            <a:chOff x="4123814" y="2079192"/>
            <a:chExt cx="900000" cy="900000"/>
          </a:xfrm>
        </p:grpSpPr>
        <p:grpSp>
          <p:nvGrpSpPr>
            <p:cNvPr id="31" name="组合 30">
              <a:extLst>
                <a:ext uri="{FF2B5EF4-FFF2-40B4-BE49-F238E27FC236}">
                  <a16:creationId xmlns:a16="http://schemas.microsoft.com/office/drawing/2014/main" id="{AD9C59B9-22B0-463F-8AE1-8AA0968F60DC}"/>
                </a:ext>
              </a:extLst>
            </p:cNvPr>
            <p:cNvGrpSpPr/>
            <p:nvPr/>
          </p:nvGrpSpPr>
          <p:grpSpPr>
            <a:xfrm>
              <a:off x="4247045" y="2205192"/>
              <a:ext cx="648000" cy="648000"/>
              <a:chOff x="7393286" y="2370038"/>
              <a:chExt cx="523875" cy="523875"/>
            </a:xfrm>
          </p:grpSpPr>
          <p:sp>
            <p:nvSpPr>
              <p:cNvPr id="33" name="椭圆 32">
                <a:extLst>
                  <a:ext uri="{FF2B5EF4-FFF2-40B4-BE49-F238E27FC236}">
                    <a16:creationId xmlns:a16="http://schemas.microsoft.com/office/drawing/2014/main" id="{6278EA69-AD44-42AA-9368-68F3FD4B61CA}"/>
                  </a:ext>
                </a:extLst>
              </p:cNvPr>
              <p:cNvSpPr/>
              <p:nvPr/>
            </p:nvSpPr>
            <p:spPr>
              <a:xfrm>
                <a:off x="7393286" y="2370038"/>
                <a:ext cx="523875" cy="523875"/>
              </a:xfrm>
              <a:prstGeom prst="ellipse">
                <a:avLst/>
              </a:prstGeom>
              <a:solidFill>
                <a:srgbClr val="559DE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en-US" sz="2400"/>
              </a:p>
            </p:txBody>
          </p:sp>
          <p:grpSp>
            <p:nvGrpSpPr>
              <p:cNvPr id="34" name="组合 33">
                <a:extLst>
                  <a:ext uri="{FF2B5EF4-FFF2-40B4-BE49-F238E27FC236}">
                    <a16:creationId xmlns:a16="http://schemas.microsoft.com/office/drawing/2014/main" id="{6D532507-9AAB-4EEC-8D04-1D82548D75F2}"/>
                  </a:ext>
                </a:extLst>
              </p:cNvPr>
              <p:cNvGrpSpPr/>
              <p:nvPr/>
            </p:nvGrpSpPr>
            <p:grpSpPr>
              <a:xfrm>
                <a:off x="7531982" y="2495071"/>
                <a:ext cx="258725" cy="261143"/>
                <a:chOff x="-445562" y="2906128"/>
                <a:chExt cx="355785" cy="359110"/>
              </a:xfrm>
            </p:grpSpPr>
            <p:sp>
              <p:nvSpPr>
                <p:cNvPr id="35" name="椭圆 104">
                  <a:extLst>
                    <a:ext uri="{FF2B5EF4-FFF2-40B4-BE49-F238E27FC236}">
                      <a16:creationId xmlns:a16="http://schemas.microsoft.com/office/drawing/2014/main" id="{AFAB7FDE-3BB8-4D5F-A9B9-D7F703541146}"/>
                    </a:ext>
                  </a:extLst>
                </p:cNvPr>
                <p:cNvSpPr/>
                <p:nvPr/>
              </p:nvSpPr>
              <p:spPr>
                <a:xfrm>
                  <a:off x="-445562" y="2906128"/>
                  <a:ext cx="355785" cy="3591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5785" h="359110">
                      <a:moveTo>
                        <a:pt x="252707" y="0"/>
                      </a:moveTo>
                      <a:cubicBezTo>
                        <a:pt x="309635" y="0"/>
                        <a:pt x="355785" y="46150"/>
                        <a:pt x="355785" y="103078"/>
                      </a:cubicBezTo>
                      <a:cubicBezTo>
                        <a:pt x="355785" y="160006"/>
                        <a:pt x="309635" y="206156"/>
                        <a:pt x="252707" y="206156"/>
                      </a:cubicBezTo>
                      <a:lnTo>
                        <a:pt x="213975" y="198336"/>
                      </a:lnTo>
                      <a:lnTo>
                        <a:pt x="179555" y="232757"/>
                      </a:lnTo>
                      <a:lnTo>
                        <a:pt x="172905" y="282633"/>
                      </a:lnTo>
                      <a:lnTo>
                        <a:pt x="129678" y="279308"/>
                      </a:lnTo>
                      <a:lnTo>
                        <a:pt x="119703" y="329184"/>
                      </a:lnTo>
                      <a:lnTo>
                        <a:pt x="83127" y="329184"/>
                      </a:lnTo>
                      <a:lnTo>
                        <a:pt x="46551" y="359110"/>
                      </a:lnTo>
                      <a:lnTo>
                        <a:pt x="0" y="349135"/>
                      </a:lnTo>
                      <a:lnTo>
                        <a:pt x="0" y="299259"/>
                      </a:lnTo>
                      <a:lnTo>
                        <a:pt x="156279" y="142979"/>
                      </a:lnTo>
                      <a:lnTo>
                        <a:pt x="158337" y="144102"/>
                      </a:lnTo>
                      <a:cubicBezTo>
                        <a:pt x="152669" y="131590"/>
                        <a:pt x="149629" y="117689"/>
                        <a:pt x="149629" y="103078"/>
                      </a:cubicBezTo>
                      <a:cubicBezTo>
                        <a:pt x="149629" y="46150"/>
                        <a:pt x="195779" y="0"/>
                        <a:pt x="252707" y="0"/>
                      </a:cubicBezTo>
                      <a:close/>
                    </a:path>
                  </a:pathLst>
                </a:custGeom>
                <a:ln w="15875" cap="rnd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/>
                </a:p>
              </p:txBody>
            </p:sp>
            <p:sp>
              <p:nvSpPr>
                <p:cNvPr id="36" name="圆角矩形 112">
                  <a:extLst>
                    <a:ext uri="{FF2B5EF4-FFF2-40B4-BE49-F238E27FC236}">
                      <a16:creationId xmlns:a16="http://schemas.microsoft.com/office/drawing/2014/main" id="{27446357-8A86-4D45-B827-EC44065A901E}"/>
                    </a:ext>
                  </a:extLst>
                </p:cNvPr>
                <p:cNvSpPr/>
                <p:nvPr/>
              </p:nvSpPr>
              <p:spPr>
                <a:xfrm rot="3230190">
                  <a:off x="-203817" y="2964703"/>
                  <a:ext cx="67501" cy="45719"/>
                </a:xfrm>
                <a:prstGeom prst="roundRect">
                  <a:avLst/>
                </a:prstGeom>
                <a:ln w="12700" cap="rnd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/>
                </a:p>
              </p:txBody>
            </p:sp>
          </p:grpSp>
        </p:grpSp>
        <p:sp>
          <p:nvSpPr>
            <p:cNvPr id="32" name="椭圆 31">
              <a:extLst>
                <a:ext uri="{FF2B5EF4-FFF2-40B4-BE49-F238E27FC236}">
                  <a16:creationId xmlns:a16="http://schemas.microsoft.com/office/drawing/2014/main" id="{93E5EDB7-CE36-458F-BCD3-DA17D50DCB88}"/>
                </a:ext>
              </a:extLst>
            </p:cNvPr>
            <p:cNvSpPr/>
            <p:nvPr/>
          </p:nvSpPr>
          <p:spPr>
            <a:xfrm>
              <a:off x="4123814" y="2079192"/>
              <a:ext cx="900000" cy="900000"/>
            </a:xfrm>
            <a:prstGeom prst="ellips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</p:grpSp>
      <p:sp>
        <p:nvSpPr>
          <p:cNvPr id="2" name="Folded Corner 15">
            <a:extLst>
              <a:ext uri="{FF2B5EF4-FFF2-40B4-BE49-F238E27FC236}">
                <a16:creationId xmlns:a16="http://schemas.microsoft.com/office/drawing/2014/main" id="{63E90D03-1C9C-4988-9ED7-CE0A5AD6EDA2}"/>
              </a:ext>
            </a:extLst>
          </p:cNvPr>
          <p:cNvSpPr/>
          <p:nvPr/>
        </p:nvSpPr>
        <p:spPr>
          <a:xfrm>
            <a:off x="1958330" y="1277809"/>
            <a:ext cx="3745371" cy="5143461"/>
          </a:xfrm>
          <a:prstGeom prst="foldedCorner">
            <a:avLst/>
          </a:prstGeom>
          <a:solidFill>
            <a:srgbClr val="559DE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prstClr val="white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3" name="Folded Corner 15">
            <a:extLst>
              <a:ext uri="{FF2B5EF4-FFF2-40B4-BE49-F238E27FC236}">
                <a16:creationId xmlns:a16="http://schemas.microsoft.com/office/drawing/2014/main" id="{E736DF25-F549-4487-B84E-C29BEC076183}"/>
              </a:ext>
            </a:extLst>
          </p:cNvPr>
          <p:cNvSpPr/>
          <p:nvPr/>
        </p:nvSpPr>
        <p:spPr>
          <a:xfrm>
            <a:off x="7758516" y="1277809"/>
            <a:ext cx="3745371" cy="5143461"/>
          </a:xfrm>
          <a:prstGeom prst="foldedCorner">
            <a:avLst/>
          </a:prstGeom>
          <a:solidFill>
            <a:srgbClr val="559DE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prstClr val="white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BE91C7E-3395-4DF5-9155-4092189BB3B0}"/>
              </a:ext>
            </a:extLst>
          </p:cNvPr>
          <p:cNvSpPr txBox="1"/>
          <p:nvPr/>
        </p:nvSpPr>
        <p:spPr>
          <a:xfrm>
            <a:off x="2091447" y="1546698"/>
            <a:ext cx="3511685" cy="3904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</a:rPr>
              <a:t>相关知识</a:t>
            </a:r>
            <a:endParaRPr lang="en-US" altLang="zh-CN" sz="2800" b="1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bg1"/>
                </a:solidFill>
              </a:rPr>
              <a:t>1.</a:t>
            </a:r>
            <a:r>
              <a:rPr lang="zh-CN" altLang="en-US" sz="2800" dirty="0">
                <a:solidFill>
                  <a:schemeClr val="bg1"/>
                </a:solidFill>
              </a:rPr>
              <a:t>材料分类相关概念</a:t>
            </a:r>
            <a:endParaRPr lang="en-US" altLang="zh-CN" sz="28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bg1"/>
                </a:solidFill>
              </a:rPr>
              <a:t>2.</a:t>
            </a:r>
            <a:r>
              <a:rPr lang="zh-CN" altLang="en-US" sz="2800" dirty="0">
                <a:solidFill>
                  <a:schemeClr val="bg1"/>
                </a:solidFill>
              </a:rPr>
              <a:t>新材料现状与趋势</a:t>
            </a:r>
            <a:endParaRPr lang="en-US" altLang="zh-CN" sz="28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bg1"/>
                </a:solidFill>
              </a:rPr>
              <a:t>3.</a:t>
            </a:r>
            <a:r>
              <a:rPr lang="zh-CN" altLang="en-US" sz="2800" dirty="0">
                <a:solidFill>
                  <a:schemeClr val="bg1"/>
                </a:solidFill>
              </a:rPr>
              <a:t>制造业相关概念</a:t>
            </a:r>
            <a:endParaRPr lang="en-US" altLang="zh-CN" sz="28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bg1"/>
                </a:solidFill>
              </a:rPr>
              <a:t>4.</a:t>
            </a:r>
            <a:r>
              <a:rPr lang="zh-CN" altLang="en-US" sz="2800" dirty="0">
                <a:solidFill>
                  <a:schemeClr val="bg1"/>
                </a:solidFill>
              </a:rPr>
              <a:t>典型先进制造技术</a:t>
            </a:r>
            <a:endParaRPr lang="en-US" altLang="zh-CN" sz="28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bg1"/>
                </a:solidFill>
              </a:rPr>
              <a:t>5.</a:t>
            </a:r>
            <a:r>
              <a:rPr lang="zh-CN" altLang="en-US" sz="2800" dirty="0">
                <a:solidFill>
                  <a:schemeClr val="bg1"/>
                </a:solidFill>
              </a:rPr>
              <a:t>产品制造过程</a:t>
            </a:r>
            <a:endParaRPr lang="en-US" altLang="zh-CN" sz="2800" dirty="0">
              <a:solidFill>
                <a:schemeClr val="bg1"/>
              </a:solidFill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08B15A05-058E-4E7E-BF72-7407FFE0D2F5}"/>
              </a:ext>
            </a:extLst>
          </p:cNvPr>
          <p:cNvSpPr txBox="1"/>
          <p:nvPr/>
        </p:nvSpPr>
        <p:spPr>
          <a:xfrm>
            <a:off x="7875358" y="1277809"/>
            <a:ext cx="3511685" cy="5197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</a:rPr>
              <a:t>对应能力</a:t>
            </a:r>
            <a:endParaRPr lang="en-US" altLang="zh-CN" sz="2800" b="1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chemeClr val="bg1"/>
                </a:solidFill>
              </a:rPr>
              <a:t>通过学习这一部分知识，我掌握了材料的常见分类，先进制造技术在实际生产中的应用；了解了本课程的知识体系以较好的规划安排课程的学习</a:t>
            </a:r>
            <a:endParaRPr lang="en-US" altLang="zh-CN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99822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-483871" y="-795874"/>
            <a:ext cx="4884403" cy="2080299"/>
            <a:chOff x="-483871" y="-795874"/>
            <a:chExt cx="4884403" cy="2080299"/>
          </a:xfrm>
        </p:grpSpPr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16" t="79044" r="53519"/>
            <a:stretch>
              <a:fillRect/>
            </a:stretch>
          </p:blipFill>
          <p:spPr>
            <a:xfrm rot="20147618">
              <a:off x="-483871" y="-795874"/>
              <a:ext cx="4884403" cy="2080299"/>
            </a:xfrm>
            <a:custGeom>
              <a:avLst/>
              <a:gdLst>
                <a:gd name="connsiteX0" fmla="*/ 957211 w 6228785"/>
                <a:gd name="connsiteY0" fmla="*/ 0 h 2652880"/>
                <a:gd name="connsiteX1" fmla="*/ 5857672 w 6228785"/>
                <a:gd name="connsiteY1" fmla="*/ 2203009 h 2652880"/>
                <a:gd name="connsiteX2" fmla="*/ 6228785 w 6228785"/>
                <a:gd name="connsiteY2" fmla="*/ 2652880 h 2652880"/>
                <a:gd name="connsiteX3" fmla="*/ 1164771 w 6228785"/>
                <a:gd name="connsiteY3" fmla="*/ 2652880 h 2652880"/>
                <a:gd name="connsiteX4" fmla="*/ 0 w 6228785"/>
                <a:gd name="connsiteY4" fmla="*/ 2129256 h 2652880"/>
                <a:gd name="connsiteX5" fmla="*/ 957211 w 6228785"/>
                <a:gd name="connsiteY5" fmla="*/ 0 h 265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228785" h="2652880">
                  <a:moveTo>
                    <a:pt x="957211" y="0"/>
                  </a:moveTo>
                  <a:lnTo>
                    <a:pt x="5857672" y="2203009"/>
                  </a:lnTo>
                  <a:lnTo>
                    <a:pt x="6228785" y="2652880"/>
                  </a:lnTo>
                  <a:lnTo>
                    <a:pt x="1164771" y="2652880"/>
                  </a:lnTo>
                  <a:lnTo>
                    <a:pt x="0" y="2129256"/>
                  </a:lnTo>
                  <a:lnTo>
                    <a:pt x="957211" y="0"/>
                  </a:lnTo>
                  <a:close/>
                </a:path>
              </a:pathLst>
            </a:custGeom>
            <a:ln>
              <a:noFill/>
            </a:ln>
          </p:spPr>
        </p:pic>
        <p:sp>
          <p:nvSpPr>
            <p:cNvPr id="19" name="文本框 18"/>
            <p:cNvSpPr txBox="1"/>
            <p:nvPr/>
          </p:nvSpPr>
          <p:spPr>
            <a:xfrm>
              <a:off x="220687" y="336208"/>
              <a:ext cx="394275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dirty="0">
                  <a:latin typeface="华文细黑" panose="02010600040101010101" pitchFamily="2" charset="-122"/>
                  <a:ea typeface="华文细黑" panose="02010600040101010101" pitchFamily="2" charset="-122"/>
                </a:rPr>
                <a:t>工程材料</a:t>
              </a:r>
            </a:p>
          </p:txBody>
        </p:sp>
      </p:grpSp>
      <p:sp>
        <p:nvSpPr>
          <p:cNvPr id="6" name="文本框 5">
            <a:extLst>
              <a:ext uri="{FF2B5EF4-FFF2-40B4-BE49-F238E27FC236}">
                <a16:creationId xmlns:a16="http://schemas.microsoft.com/office/drawing/2014/main" id="{08B15A05-058E-4E7E-BF72-7407FFE0D2F5}"/>
              </a:ext>
            </a:extLst>
          </p:cNvPr>
          <p:cNvSpPr txBox="1"/>
          <p:nvPr/>
        </p:nvSpPr>
        <p:spPr>
          <a:xfrm>
            <a:off x="7875358" y="1277809"/>
            <a:ext cx="3511685" cy="5197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</a:rPr>
              <a:t>对应能力</a:t>
            </a:r>
            <a:r>
              <a:rPr lang="zh-CN" altLang="en-US" sz="2800" dirty="0">
                <a:solidFill>
                  <a:schemeClr val="bg1"/>
                </a:solidFill>
              </a:rPr>
              <a:t>通过学习这一部分知识，我掌握了材料的常见分类，先进制造技术在实际生产中的应用；了解了本课程的知识体系以较好的规划安排课程的学习</a:t>
            </a:r>
            <a:endParaRPr lang="en-US" altLang="zh-CN" sz="2800" dirty="0">
              <a:solidFill>
                <a:schemeClr val="bg1"/>
              </a:solidFill>
            </a:endParaRPr>
          </a:p>
        </p:txBody>
      </p:sp>
      <p:sp>
        <p:nvSpPr>
          <p:cNvPr id="40" name="Chevron 42">
            <a:extLst>
              <a:ext uri="{FF2B5EF4-FFF2-40B4-BE49-F238E27FC236}">
                <a16:creationId xmlns:a16="http://schemas.microsoft.com/office/drawing/2014/main" id="{16680495-2395-42FB-8CE8-6C5E20A65030}"/>
              </a:ext>
            </a:extLst>
          </p:cNvPr>
          <p:cNvSpPr/>
          <p:nvPr/>
        </p:nvSpPr>
        <p:spPr>
          <a:xfrm>
            <a:off x="350500" y="1102062"/>
            <a:ext cx="3443288" cy="865389"/>
          </a:xfrm>
          <a:prstGeom prst="chevron">
            <a:avLst/>
          </a:prstGeom>
          <a:solidFill>
            <a:srgbClr val="559DE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262626"/>
              </a:solidFill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1310F19-F107-4C0B-AB83-0EC2C287E800}"/>
              </a:ext>
            </a:extLst>
          </p:cNvPr>
          <p:cNvSpPr txBox="1"/>
          <p:nvPr/>
        </p:nvSpPr>
        <p:spPr>
          <a:xfrm>
            <a:off x="707278" y="1318378"/>
            <a:ext cx="31323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</a:rPr>
              <a:t>一级核心知识点（</a:t>
            </a:r>
            <a:r>
              <a:rPr lang="en-US" altLang="zh-CN" sz="2400" b="1" dirty="0">
                <a:solidFill>
                  <a:schemeClr val="bg1"/>
                </a:solidFill>
              </a:rPr>
              <a:t>11</a:t>
            </a:r>
            <a:r>
              <a:rPr lang="zh-CN" altLang="en-US" sz="2400" b="1" dirty="0">
                <a:solidFill>
                  <a:schemeClr val="bg1"/>
                </a:solidFill>
              </a:rPr>
              <a:t>）</a:t>
            </a:r>
          </a:p>
        </p:txBody>
      </p: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9E862C44-C23E-4B47-8B12-6F1F73CD23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899275"/>
              </p:ext>
            </p:extLst>
          </p:nvPr>
        </p:nvGraphicFramePr>
        <p:xfrm>
          <a:off x="545974" y="1870583"/>
          <a:ext cx="10932664" cy="49874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6332">
                  <a:extLst>
                    <a:ext uri="{9D8B030D-6E8A-4147-A177-3AD203B41FA5}">
                      <a16:colId xmlns:a16="http://schemas.microsoft.com/office/drawing/2014/main" val="868804724"/>
                    </a:ext>
                  </a:extLst>
                </a:gridCol>
                <a:gridCol w="5466332">
                  <a:extLst>
                    <a:ext uri="{9D8B030D-6E8A-4147-A177-3AD203B41FA5}">
                      <a16:colId xmlns:a16="http://schemas.microsoft.com/office/drawing/2014/main" val="1106452141"/>
                    </a:ext>
                  </a:extLst>
                </a:gridCol>
              </a:tblGrid>
              <a:tr h="42497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800" b="1" dirty="0"/>
                        <a:t>1.</a:t>
                      </a:r>
                      <a:r>
                        <a:rPr lang="zh-CN" altLang="en-US" b="1" dirty="0"/>
                        <a:t>工程材料的性能</a:t>
                      </a:r>
                      <a:endParaRPr lang="en-US" altLang="zh-CN" sz="1800" b="1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800" dirty="0"/>
                        <a:t>1</a:t>
                      </a:r>
                      <a:r>
                        <a:rPr lang="zh-CN" altLang="en-US" sz="1800" dirty="0"/>
                        <a:t>）材料的基本力学性能</a:t>
                      </a:r>
                      <a:endParaRPr lang="en-US" altLang="zh-CN" sz="18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1800" dirty="0"/>
                        <a:t>（强度；塑性；冲击韧性；疲劳强度；硬度；断裂韧性）</a:t>
                      </a:r>
                      <a:endParaRPr lang="en-US" altLang="zh-CN" sz="18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800" dirty="0"/>
                        <a:t>2</a:t>
                      </a:r>
                      <a:r>
                        <a:rPr lang="zh-CN" altLang="en-US" sz="1800" dirty="0"/>
                        <a:t>）材料的物理、化学和工艺性能</a:t>
                      </a:r>
                      <a:endParaRPr lang="en-US" altLang="zh-CN" sz="1800" dirty="0">
                        <a:solidFill>
                          <a:schemeClr val="bg1"/>
                        </a:solidFill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endParaRPr lang="en-US" altLang="zh-CN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endParaRPr lang="en-US" altLang="zh-CN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lang="zh-CN" alt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非金属材料学基础</a:t>
                      </a:r>
                      <a:endParaRPr lang="en-US" altLang="zh-CN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zh-CN" alt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）陶瓷材料的键合特点（强结合）、结构特点和特性及用途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zh-CN" alt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）高分子材料的键合特点（弱结合）、结构特点和特性及用途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zh-CN" alt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金属材料学基础 </a:t>
                      </a:r>
                      <a:endParaRPr lang="en-US" altLang="zh-CN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zh-CN" alt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）材料的结构（三种典型晶体结构）</a:t>
                      </a:r>
                      <a:endParaRPr lang="en-US" altLang="zh-CN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zh-CN" alt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）纯金属材料结构的变化</a:t>
                      </a:r>
                      <a:endParaRPr lang="en-US" altLang="zh-CN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zh-CN" alt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（液固结晶、固态同素异构转变、材料的缺陷）</a:t>
                      </a:r>
                      <a:endParaRPr lang="en-US" altLang="zh-CN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zh-CN" alt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）合金的相及相结构、组织</a:t>
                      </a:r>
                      <a:endParaRPr lang="en-US" altLang="zh-CN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zh-CN" alt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）二元合金相图</a:t>
                      </a:r>
                      <a:endParaRPr lang="en-US" altLang="zh-CN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zh-CN" alt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）铁炭合金相图及应用</a:t>
                      </a:r>
                      <a:endParaRPr lang="en-US" altLang="zh-CN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r>
                        <a:rPr lang="zh-CN" alt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材料选择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zh-CN" alt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）材料的分类、编排与用途*；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CN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zh-CN" alt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）选材原则。</a:t>
                      </a:r>
                    </a:p>
                    <a:p>
                      <a:endParaRPr lang="zh-CN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184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500657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-483871" y="-795874"/>
            <a:ext cx="4884403" cy="2080299"/>
            <a:chOff x="-483871" y="-795874"/>
            <a:chExt cx="4884403" cy="2080299"/>
          </a:xfrm>
        </p:grpSpPr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16" t="79044" r="53519"/>
            <a:stretch>
              <a:fillRect/>
            </a:stretch>
          </p:blipFill>
          <p:spPr>
            <a:xfrm rot="20147618">
              <a:off x="-483871" y="-795874"/>
              <a:ext cx="4884403" cy="2080299"/>
            </a:xfrm>
            <a:custGeom>
              <a:avLst/>
              <a:gdLst>
                <a:gd name="connsiteX0" fmla="*/ 957211 w 6228785"/>
                <a:gd name="connsiteY0" fmla="*/ 0 h 2652880"/>
                <a:gd name="connsiteX1" fmla="*/ 5857672 w 6228785"/>
                <a:gd name="connsiteY1" fmla="*/ 2203009 h 2652880"/>
                <a:gd name="connsiteX2" fmla="*/ 6228785 w 6228785"/>
                <a:gd name="connsiteY2" fmla="*/ 2652880 h 2652880"/>
                <a:gd name="connsiteX3" fmla="*/ 1164771 w 6228785"/>
                <a:gd name="connsiteY3" fmla="*/ 2652880 h 2652880"/>
                <a:gd name="connsiteX4" fmla="*/ 0 w 6228785"/>
                <a:gd name="connsiteY4" fmla="*/ 2129256 h 2652880"/>
                <a:gd name="connsiteX5" fmla="*/ 957211 w 6228785"/>
                <a:gd name="connsiteY5" fmla="*/ 0 h 265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228785" h="2652880">
                  <a:moveTo>
                    <a:pt x="957211" y="0"/>
                  </a:moveTo>
                  <a:lnTo>
                    <a:pt x="5857672" y="2203009"/>
                  </a:lnTo>
                  <a:lnTo>
                    <a:pt x="6228785" y="2652880"/>
                  </a:lnTo>
                  <a:lnTo>
                    <a:pt x="1164771" y="2652880"/>
                  </a:lnTo>
                  <a:lnTo>
                    <a:pt x="0" y="2129256"/>
                  </a:lnTo>
                  <a:lnTo>
                    <a:pt x="957211" y="0"/>
                  </a:lnTo>
                  <a:close/>
                </a:path>
              </a:pathLst>
            </a:custGeom>
            <a:ln>
              <a:noFill/>
            </a:ln>
          </p:spPr>
        </p:pic>
        <p:sp>
          <p:nvSpPr>
            <p:cNvPr id="19" name="文本框 18"/>
            <p:cNvSpPr txBox="1"/>
            <p:nvPr/>
          </p:nvSpPr>
          <p:spPr>
            <a:xfrm>
              <a:off x="220687" y="336208"/>
              <a:ext cx="394275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dirty="0">
                  <a:latin typeface="华文细黑" panose="02010600040101010101" pitchFamily="2" charset="-122"/>
                  <a:ea typeface="华文细黑" panose="02010600040101010101" pitchFamily="2" charset="-122"/>
                </a:rPr>
                <a:t>工程材料</a:t>
              </a:r>
            </a:p>
          </p:txBody>
        </p:sp>
      </p:grp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ADC7798E-8C6B-42A9-A707-449B27EB9058}"/>
              </a:ext>
            </a:extLst>
          </p:cNvPr>
          <p:cNvGrpSpPr/>
          <p:nvPr/>
        </p:nvGrpSpPr>
        <p:grpSpPr>
          <a:xfrm>
            <a:off x="316408" y="920983"/>
            <a:ext cx="1344000" cy="1344000"/>
            <a:chOff x="1673133" y="888723"/>
            <a:chExt cx="720000" cy="720000"/>
          </a:xfrm>
        </p:grpSpPr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5FDD9B13-67E7-4B85-A1BD-F02C846B0607}"/>
                </a:ext>
              </a:extLst>
            </p:cNvPr>
            <p:cNvGrpSpPr/>
            <p:nvPr/>
          </p:nvGrpSpPr>
          <p:grpSpPr>
            <a:xfrm>
              <a:off x="1771197" y="988752"/>
              <a:ext cx="523875" cy="523875"/>
              <a:chOff x="1162498" y="2336853"/>
              <a:chExt cx="523875" cy="523875"/>
            </a:xfrm>
          </p:grpSpPr>
          <p:sp>
            <p:nvSpPr>
              <p:cNvPr id="23" name="椭圆 22">
                <a:extLst>
                  <a:ext uri="{FF2B5EF4-FFF2-40B4-BE49-F238E27FC236}">
                    <a16:creationId xmlns:a16="http://schemas.microsoft.com/office/drawing/2014/main" id="{1C173740-1309-43AF-AEE1-1EC5D8D30AE0}"/>
                  </a:ext>
                </a:extLst>
              </p:cNvPr>
              <p:cNvSpPr/>
              <p:nvPr/>
            </p:nvSpPr>
            <p:spPr>
              <a:xfrm>
                <a:off x="1162498" y="2336853"/>
                <a:ext cx="523875" cy="523875"/>
              </a:xfrm>
              <a:prstGeom prst="ellipse">
                <a:avLst/>
              </a:prstGeom>
              <a:solidFill>
                <a:srgbClr val="559DE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/>
              </a:p>
            </p:txBody>
          </p:sp>
          <p:grpSp>
            <p:nvGrpSpPr>
              <p:cNvPr id="24" name="组合 23">
                <a:extLst>
                  <a:ext uri="{FF2B5EF4-FFF2-40B4-BE49-F238E27FC236}">
                    <a16:creationId xmlns:a16="http://schemas.microsoft.com/office/drawing/2014/main" id="{2F9004DC-F784-4AB5-9DE0-8CA4F33DC6FC}"/>
                  </a:ext>
                </a:extLst>
              </p:cNvPr>
              <p:cNvGrpSpPr/>
              <p:nvPr/>
            </p:nvGrpSpPr>
            <p:grpSpPr>
              <a:xfrm>
                <a:off x="1334360" y="2460255"/>
                <a:ext cx="180149" cy="341052"/>
                <a:chOff x="5130721" y="-266700"/>
                <a:chExt cx="990600" cy="1875362"/>
              </a:xfrm>
            </p:grpSpPr>
            <p:sp>
              <p:nvSpPr>
                <p:cNvPr id="25" name="椭圆 111">
                  <a:extLst>
                    <a:ext uri="{FF2B5EF4-FFF2-40B4-BE49-F238E27FC236}">
                      <a16:creationId xmlns:a16="http://schemas.microsoft.com/office/drawing/2014/main" id="{5D70BA98-28EE-4E12-A458-DFEB1C3ADC59}"/>
                    </a:ext>
                  </a:extLst>
                </p:cNvPr>
                <p:cNvSpPr/>
                <p:nvPr/>
              </p:nvSpPr>
              <p:spPr>
                <a:xfrm>
                  <a:off x="5130721" y="-266700"/>
                  <a:ext cx="990600" cy="1501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0600" h="1501925">
                      <a:moveTo>
                        <a:pt x="495300" y="0"/>
                      </a:moveTo>
                      <a:cubicBezTo>
                        <a:pt x="768847" y="0"/>
                        <a:pt x="990600" y="221753"/>
                        <a:pt x="990600" y="495300"/>
                      </a:cubicBezTo>
                      <a:cubicBezTo>
                        <a:pt x="990600" y="624140"/>
                        <a:pt x="941407" y="741489"/>
                        <a:pt x="859584" y="828497"/>
                      </a:cubicBezTo>
                      <a:lnTo>
                        <a:pt x="610953" y="1438275"/>
                      </a:lnTo>
                      <a:lnTo>
                        <a:pt x="602238" y="1438275"/>
                      </a:lnTo>
                      <a:cubicBezTo>
                        <a:pt x="581653" y="1476862"/>
                        <a:pt x="540649" y="1501925"/>
                        <a:pt x="493791" y="1501925"/>
                      </a:cubicBezTo>
                      <a:cubicBezTo>
                        <a:pt x="432195" y="1501925"/>
                        <a:pt x="380714" y="1458615"/>
                        <a:pt x="370636" y="1400244"/>
                      </a:cubicBezTo>
                      <a:lnTo>
                        <a:pt x="143857" y="844060"/>
                      </a:lnTo>
                      <a:cubicBezTo>
                        <a:pt x="54886" y="754662"/>
                        <a:pt x="0" y="631391"/>
                        <a:pt x="0" y="495300"/>
                      </a:cubicBezTo>
                      <a:cubicBezTo>
                        <a:pt x="0" y="221753"/>
                        <a:pt x="221753" y="0"/>
                        <a:pt x="495300" y="0"/>
                      </a:cubicBezTo>
                      <a:close/>
                    </a:path>
                  </a:pathLst>
                </a:custGeom>
                <a:noFill/>
                <a:ln w="158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/>
                </a:p>
              </p:txBody>
            </p:sp>
            <p:sp>
              <p:nvSpPr>
                <p:cNvPr id="26" name="弧形 25">
                  <a:extLst>
                    <a:ext uri="{FF2B5EF4-FFF2-40B4-BE49-F238E27FC236}">
                      <a16:creationId xmlns:a16="http://schemas.microsoft.com/office/drawing/2014/main" id="{0FF0B486-06BD-46FB-A058-C8EBC72C637B}"/>
                    </a:ext>
                  </a:extLst>
                </p:cNvPr>
                <p:cNvSpPr/>
                <p:nvPr/>
              </p:nvSpPr>
              <p:spPr>
                <a:xfrm rot="16200000">
                  <a:off x="5353051" y="-23585"/>
                  <a:ext cx="569126" cy="569126"/>
                </a:xfrm>
                <a:prstGeom prst="arc">
                  <a:avLst>
                    <a:gd name="adj1" fmla="val 16200000"/>
                    <a:gd name="adj2" fmla="val 21549875"/>
                  </a:avLst>
                </a:prstGeom>
                <a:ln w="127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/>
                </a:p>
              </p:txBody>
            </p:sp>
            <p:cxnSp>
              <p:nvCxnSpPr>
                <p:cNvPr id="27" name="直接连接符 26">
                  <a:extLst>
                    <a:ext uri="{FF2B5EF4-FFF2-40B4-BE49-F238E27FC236}">
                      <a16:creationId xmlns:a16="http://schemas.microsoft.com/office/drawing/2014/main" id="{4FB27628-7907-4BE2-853F-974818269E11}"/>
                    </a:ext>
                  </a:extLst>
                </p:cNvPr>
                <p:cNvCxnSpPr/>
                <p:nvPr/>
              </p:nvCxnSpPr>
              <p:spPr>
                <a:xfrm>
                  <a:off x="5345033" y="739816"/>
                  <a:ext cx="561975" cy="0"/>
                </a:xfrm>
                <a:prstGeom prst="line">
                  <a:avLst/>
                </a:prstGeom>
                <a:noFill/>
                <a:ln w="158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28" name="弧形 27">
                  <a:extLst>
                    <a:ext uri="{FF2B5EF4-FFF2-40B4-BE49-F238E27FC236}">
                      <a16:creationId xmlns:a16="http://schemas.microsoft.com/office/drawing/2014/main" id="{50C1D47E-F088-4E2E-9807-1B919D363455}"/>
                    </a:ext>
                  </a:extLst>
                </p:cNvPr>
                <p:cNvSpPr/>
                <p:nvPr/>
              </p:nvSpPr>
              <p:spPr>
                <a:xfrm rot="18538541">
                  <a:off x="5325301" y="899887"/>
                  <a:ext cx="654615" cy="654614"/>
                </a:xfrm>
                <a:prstGeom prst="arc">
                  <a:avLst>
                    <a:gd name="adj1" fmla="val 16825339"/>
                    <a:gd name="adj2" fmla="val 21059724"/>
                  </a:avLst>
                </a:prstGeom>
                <a:ln w="127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/>
                </a:p>
              </p:txBody>
            </p:sp>
            <p:sp>
              <p:nvSpPr>
                <p:cNvPr id="29" name="弧形 28">
                  <a:extLst>
                    <a:ext uri="{FF2B5EF4-FFF2-40B4-BE49-F238E27FC236}">
                      <a16:creationId xmlns:a16="http://schemas.microsoft.com/office/drawing/2014/main" id="{2C277F29-F320-40CD-8300-127C12E05C23}"/>
                    </a:ext>
                  </a:extLst>
                </p:cNvPr>
                <p:cNvSpPr/>
                <p:nvPr/>
              </p:nvSpPr>
              <p:spPr>
                <a:xfrm rot="18000000">
                  <a:off x="5378228" y="1039535"/>
                  <a:ext cx="569127" cy="569127"/>
                </a:xfrm>
                <a:prstGeom prst="arc">
                  <a:avLst>
                    <a:gd name="adj1" fmla="val 17524474"/>
                    <a:gd name="adj2" fmla="val 21013263"/>
                  </a:avLst>
                </a:prstGeom>
                <a:ln w="127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/>
                </a:p>
              </p:txBody>
            </p:sp>
          </p:grpSp>
        </p:grpSp>
        <p:sp>
          <p:nvSpPr>
            <p:cNvPr id="22" name="椭圆 21">
              <a:extLst>
                <a:ext uri="{FF2B5EF4-FFF2-40B4-BE49-F238E27FC236}">
                  <a16:creationId xmlns:a16="http://schemas.microsoft.com/office/drawing/2014/main" id="{7B56224B-A352-451D-BFF3-8D0D34964AA4}"/>
                </a:ext>
              </a:extLst>
            </p:cNvPr>
            <p:cNvSpPr/>
            <p:nvPr/>
          </p:nvSpPr>
          <p:spPr>
            <a:xfrm>
              <a:off x="1673133" y="888723"/>
              <a:ext cx="720000" cy="720000"/>
            </a:xfrm>
            <a:prstGeom prst="ellips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</p:grpSp>
      <p:sp>
        <p:nvSpPr>
          <p:cNvPr id="2" name="Folded Corner 15">
            <a:extLst>
              <a:ext uri="{FF2B5EF4-FFF2-40B4-BE49-F238E27FC236}">
                <a16:creationId xmlns:a16="http://schemas.microsoft.com/office/drawing/2014/main" id="{63E90D03-1C9C-4988-9ED7-CE0A5AD6EDA2}"/>
              </a:ext>
            </a:extLst>
          </p:cNvPr>
          <p:cNvSpPr/>
          <p:nvPr/>
        </p:nvSpPr>
        <p:spPr>
          <a:xfrm>
            <a:off x="1958330" y="920983"/>
            <a:ext cx="9802410" cy="5518728"/>
          </a:xfrm>
          <a:prstGeom prst="foldedCorner">
            <a:avLst/>
          </a:prstGeom>
          <a:solidFill>
            <a:srgbClr val="559DE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prstClr val="white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BE91C7E-3395-4DF5-9155-4092189BB3B0}"/>
              </a:ext>
            </a:extLst>
          </p:cNvPr>
          <p:cNvSpPr txBox="1"/>
          <p:nvPr/>
        </p:nvSpPr>
        <p:spPr>
          <a:xfrm>
            <a:off x="2037708" y="920983"/>
            <a:ext cx="9837884" cy="5197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</a:rPr>
              <a:t>对应能力</a:t>
            </a:r>
            <a:endParaRPr lang="en-US" altLang="zh-CN" sz="2800" b="1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chemeClr val="bg1"/>
                </a:solidFill>
              </a:rPr>
              <a:t>--</a:t>
            </a:r>
            <a:r>
              <a:rPr lang="zh-CN" altLang="en-US" sz="2800" dirty="0">
                <a:solidFill>
                  <a:schemeClr val="bg1"/>
                </a:solidFill>
              </a:rPr>
              <a:t>通过学习这一部分知识，我掌握了材料的基本力学性能，学习了相关计算公式，了解了材料性能、组织结构、制造方法对材料工艺性能的影响。同时我了解了合金的相结构，学会了二元合金相图，尤其是铁碳合金相图的绘制分析与应用。在非金属材料方面，我知道了陶瓷材料的强结合特点和其结构特性，高分子材料的弱结合特点和其结构特性。同时，通过翻转课堂的展示，我较深入的了解了材料的分类与牌号和选材原则。</a:t>
            </a:r>
            <a:endParaRPr lang="en-US" altLang="zh-CN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265388"/>
      </p:ext>
    </p:extLst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-483871" y="-795874"/>
            <a:ext cx="4884403" cy="2080299"/>
            <a:chOff x="-483871" y="-795874"/>
            <a:chExt cx="4884403" cy="2080299"/>
          </a:xfrm>
        </p:grpSpPr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16" t="79044" r="53519"/>
            <a:stretch>
              <a:fillRect/>
            </a:stretch>
          </p:blipFill>
          <p:spPr>
            <a:xfrm rot="20147618">
              <a:off x="-483871" y="-795874"/>
              <a:ext cx="4884403" cy="2080299"/>
            </a:xfrm>
            <a:custGeom>
              <a:avLst/>
              <a:gdLst>
                <a:gd name="connsiteX0" fmla="*/ 957211 w 6228785"/>
                <a:gd name="connsiteY0" fmla="*/ 0 h 2652880"/>
                <a:gd name="connsiteX1" fmla="*/ 5857672 w 6228785"/>
                <a:gd name="connsiteY1" fmla="*/ 2203009 h 2652880"/>
                <a:gd name="connsiteX2" fmla="*/ 6228785 w 6228785"/>
                <a:gd name="connsiteY2" fmla="*/ 2652880 h 2652880"/>
                <a:gd name="connsiteX3" fmla="*/ 1164771 w 6228785"/>
                <a:gd name="connsiteY3" fmla="*/ 2652880 h 2652880"/>
                <a:gd name="connsiteX4" fmla="*/ 0 w 6228785"/>
                <a:gd name="connsiteY4" fmla="*/ 2129256 h 2652880"/>
                <a:gd name="connsiteX5" fmla="*/ 957211 w 6228785"/>
                <a:gd name="connsiteY5" fmla="*/ 0 h 265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228785" h="2652880">
                  <a:moveTo>
                    <a:pt x="957211" y="0"/>
                  </a:moveTo>
                  <a:lnTo>
                    <a:pt x="5857672" y="2203009"/>
                  </a:lnTo>
                  <a:lnTo>
                    <a:pt x="6228785" y="2652880"/>
                  </a:lnTo>
                  <a:lnTo>
                    <a:pt x="1164771" y="2652880"/>
                  </a:lnTo>
                  <a:lnTo>
                    <a:pt x="0" y="2129256"/>
                  </a:lnTo>
                  <a:lnTo>
                    <a:pt x="957211" y="0"/>
                  </a:lnTo>
                  <a:close/>
                </a:path>
              </a:pathLst>
            </a:custGeom>
            <a:ln>
              <a:noFill/>
            </a:ln>
          </p:spPr>
        </p:pic>
        <p:sp>
          <p:nvSpPr>
            <p:cNvPr id="19" name="文本框 18"/>
            <p:cNvSpPr txBox="1"/>
            <p:nvPr/>
          </p:nvSpPr>
          <p:spPr>
            <a:xfrm>
              <a:off x="220687" y="336208"/>
              <a:ext cx="394275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dirty="0">
                  <a:latin typeface="华文细黑" panose="02010600040101010101" pitchFamily="2" charset="-122"/>
                  <a:ea typeface="华文细黑" panose="02010600040101010101" pitchFamily="2" charset="-122"/>
                </a:rPr>
                <a:t>材料的改性</a:t>
              </a:r>
            </a:p>
          </p:txBody>
        </p:sp>
      </p:grpSp>
      <p:sp>
        <p:nvSpPr>
          <p:cNvPr id="40" name="Chevron 42">
            <a:extLst>
              <a:ext uri="{FF2B5EF4-FFF2-40B4-BE49-F238E27FC236}">
                <a16:creationId xmlns:a16="http://schemas.microsoft.com/office/drawing/2014/main" id="{16680495-2395-42FB-8CE8-6C5E20A65030}"/>
              </a:ext>
            </a:extLst>
          </p:cNvPr>
          <p:cNvSpPr/>
          <p:nvPr/>
        </p:nvSpPr>
        <p:spPr>
          <a:xfrm>
            <a:off x="350500" y="1102062"/>
            <a:ext cx="3443288" cy="865389"/>
          </a:xfrm>
          <a:prstGeom prst="chevron">
            <a:avLst/>
          </a:prstGeom>
          <a:solidFill>
            <a:srgbClr val="559DE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262626"/>
              </a:solidFill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1310F19-F107-4C0B-AB83-0EC2C287E800}"/>
              </a:ext>
            </a:extLst>
          </p:cNvPr>
          <p:cNvSpPr txBox="1"/>
          <p:nvPr/>
        </p:nvSpPr>
        <p:spPr>
          <a:xfrm>
            <a:off x="728049" y="1318378"/>
            <a:ext cx="2928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</a:rPr>
              <a:t>一级核心知识点（</a:t>
            </a:r>
            <a:r>
              <a:rPr lang="en-US" altLang="zh-CN" sz="2400" b="1" dirty="0">
                <a:solidFill>
                  <a:schemeClr val="bg1"/>
                </a:solidFill>
              </a:rPr>
              <a:t>6</a:t>
            </a:r>
            <a:r>
              <a:rPr lang="zh-CN" altLang="en-US" sz="2400" b="1" dirty="0">
                <a:solidFill>
                  <a:schemeClr val="bg1"/>
                </a:solidFill>
              </a:rPr>
              <a:t>）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7FEC26E6-2483-4441-BC63-3E6F7FA9FE69}"/>
              </a:ext>
            </a:extLst>
          </p:cNvPr>
          <p:cNvSpPr txBox="1"/>
          <p:nvPr/>
        </p:nvSpPr>
        <p:spPr>
          <a:xfrm>
            <a:off x="220687" y="2194332"/>
            <a:ext cx="6150930" cy="4662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/>
              <a:t>1.</a:t>
            </a:r>
            <a:r>
              <a:rPr lang="zh-CN" altLang="en-US" sz="2000" b="1" dirty="0"/>
              <a:t>材料热处理</a:t>
            </a:r>
            <a:endParaRPr lang="en-US" altLang="zh-CN" sz="2000" b="1" dirty="0"/>
          </a:p>
          <a:p>
            <a:pPr>
              <a:lnSpc>
                <a:spcPct val="150000"/>
              </a:lnSpc>
            </a:pPr>
            <a:r>
              <a:rPr lang="en-US" altLang="zh-CN" sz="2000" dirty="0"/>
              <a:t>1</a:t>
            </a:r>
            <a:r>
              <a:rPr lang="zh-CN" altLang="en-US" sz="2000" dirty="0"/>
              <a:t>）钢在加热和冷却时的组织及性能转变；</a:t>
            </a:r>
          </a:p>
          <a:p>
            <a:pPr>
              <a:lnSpc>
                <a:spcPct val="150000"/>
              </a:lnSpc>
            </a:pPr>
            <a:r>
              <a:rPr lang="en-US" altLang="zh-CN" sz="2000" dirty="0"/>
              <a:t>2</a:t>
            </a:r>
            <a:r>
              <a:rPr lang="zh-CN" altLang="en-US" sz="2000" dirty="0"/>
              <a:t>）退火、正火、淬火、回火工艺*；</a:t>
            </a:r>
          </a:p>
          <a:p>
            <a:pPr>
              <a:lnSpc>
                <a:spcPct val="150000"/>
              </a:lnSpc>
            </a:pPr>
            <a:r>
              <a:rPr lang="en-US" altLang="zh-CN" sz="2000" dirty="0"/>
              <a:t>3</a:t>
            </a:r>
            <a:r>
              <a:rPr lang="zh-CN" altLang="en-US" sz="2000" dirty="0"/>
              <a:t>）表面热处理与化学热处理*；</a:t>
            </a:r>
          </a:p>
          <a:p>
            <a:pPr>
              <a:lnSpc>
                <a:spcPct val="150000"/>
              </a:lnSpc>
            </a:pPr>
            <a:r>
              <a:rPr lang="en-US" altLang="zh-CN" sz="2000" dirty="0"/>
              <a:t>4</a:t>
            </a:r>
            <a:r>
              <a:rPr lang="zh-CN" altLang="en-US" sz="2000" dirty="0"/>
              <a:t>）非金属材料热处理简介。</a:t>
            </a:r>
            <a:endParaRPr lang="en-US" altLang="zh-CN" sz="2000" dirty="0"/>
          </a:p>
          <a:p>
            <a:pPr>
              <a:lnSpc>
                <a:spcPct val="150000"/>
              </a:lnSpc>
            </a:pPr>
            <a:endParaRPr lang="en-US" altLang="zh-CN" sz="2000" dirty="0"/>
          </a:p>
          <a:p>
            <a:pPr marL="0" algn="l" defTabSz="914400" rtl="0" eaLnBrk="1" latinLnBrk="0" hangingPunct="1">
              <a:lnSpc>
                <a:spcPct val="150000"/>
              </a:lnSpc>
            </a:pPr>
            <a:r>
              <a:rPr lang="en-US" altLang="zh-CN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</a:t>
            </a:r>
            <a:r>
              <a:rPr lang="zh-CN" alt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材料表面工程技术</a:t>
            </a:r>
            <a:endParaRPr lang="en-US" altLang="zh-CN" sz="20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algn="l" defTabSz="914400" rtl="0" eaLnBrk="1" latinLnBrk="0" hangingPunct="1">
              <a:lnSpc>
                <a:spcPct val="150000"/>
              </a:lnSpc>
            </a:pPr>
            <a:r>
              <a:rPr lang="en-US" altLang="zh-CN" sz="20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</a:t>
            </a:r>
            <a:r>
              <a:rPr lang="zh-CN" altLang="en-US" sz="20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）表面工程技术原理和常用工艺的方法及用途</a:t>
            </a:r>
            <a:endParaRPr lang="en-US" altLang="zh-CN" sz="2000" b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algn="l" defTabSz="914400" rtl="0" eaLnBrk="1" latinLnBrk="0" hangingPunct="1">
              <a:lnSpc>
                <a:spcPct val="150000"/>
              </a:lnSpc>
            </a:pPr>
            <a:r>
              <a:rPr lang="zh-CN" altLang="en-US" sz="20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（热喷涂、电镀、热浸镀、涂装、化学镀、离子溅射）</a:t>
            </a:r>
            <a:endParaRPr lang="en-US" altLang="zh-CN" sz="2000" b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algn="l" defTabSz="914400" rtl="0" eaLnBrk="1" latinLnBrk="0" hangingPunct="1">
              <a:lnSpc>
                <a:spcPct val="150000"/>
              </a:lnSpc>
            </a:pPr>
            <a:r>
              <a:rPr lang="en-US" altLang="zh-CN" sz="20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zh-CN" altLang="en-US" sz="20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）热喷涂工艺。</a:t>
            </a:r>
            <a:endParaRPr lang="en-US" altLang="zh-CN" sz="2000" b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" name="Folded Corner 15">
            <a:extLst>
              <a:ext uri="{FF2B5EF4-FFF2-40B4-BE49-F238E27FC236}">
                <a16:creationId xmlns:a16="http://schemas.microsoft.com/office/drawing/2014/main" id="{94B7BC46-C06D-402B-A139-F537E90381B5}"/>
              </a:ext>
            </a:extLst>
          </p:cNvPr>
          <p:cNvSpPr/>
          <p:nvPr/>
        </p:nvSpPr>
        <p:spPr>
          <a:xfrm>
            <a:off x="6648931" y="1131217"/>
            <a:ext cx="5322382" cy="5143461"/>
          </a:xfrm>
          <a:prstGeom prst="foldedCorner">
            <a:avLst/>
          </a:prstGeom>
          <a:solidFill>
            <a:srgbClr val="559DE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prstClr val="white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D5F95102-5135-4539-9CCD-B31FBDF26385}"/>
              </a:ext>
            </a:extLst>
          </p:cNvPr>
          <p:cNvSpPr txBox="1"/>
          <p:nvPr/>
        </p:nvSpPr>
        <p:spPr>
          <a:xfrm>
            <a:off x="6765773" y="1131217"/>
            <a:ext cx="5322382" cy="4550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</a:rPr>
              <a:t>对应能力</a:t>
            </a:r>
            <a:endParaRPr lang="en-US" altLang="zh-CN" sz="2800" b="1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chemeClr val="bg1"/>
                </a:solidFill>
              </a:rPr>
              <a:t>通过学习这一部分知识，我掌握了钢在加热冷却时组织性能发生的转变，了解了四种热处理工艺的原理与操作。了解了表面工程技术的作用与用途，几种常用的表面工程技术。</a:t>
            </a:r>
            <a:endParaRPr lang="en-US" altLang="zh-CN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58765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2612</Words>
  <Application>Microsoft Office PowerPoint</Application>
  <PresentationFormat>宽屏</PresentationFormat>
  <Paragraphs>274</Paragraphs>
  <Slides>22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3" baseType="lpstr">
      <vt:lpstr>Dotum</vt:lpstr>
      <vt:lpstr>Haettenschweiler</vt:lpstr>
      <vt:lpstr>等线</vt:lpstr>
      <vt:lpstr>等线 Light</vt:lpstr>
      <vt:lpstr>方正兰亭粗黑简体</vt:lpstr>
      <vt:lpstr>华文细黑</vt:lpstr>
      <vt:lpstr>造字工房悦黑体验版纤细体</vt:lpstr>
      <vt:lpstr>Arial</vt:lpstr>
      <vt:lpstr>Arial Rounded MT Bold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时 雨</dc:creator>
  <cp:lastModifiedBy>时 雨</cp:lastModifiedBy>
  <cp:revision>26</cp:revision>
  <dcterms:created xsi:type="dcterms:W3CDTF">2020-11-12T08:44:26Z</dcterms:created>
  <dcterms:modified xsi:type="dcterms:W3CDTF">2020-11-16T03:19:45Z</dcterms:modified>
</cp:coreProperties>
</file>