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63" d="100"/>
          <a:sy n="63" d="100"/>
        </p:scale>
        <p:origin x="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578F5E-365F-4838-B614-2DA36FA158B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837F7F6-E8C4-438E-947D-40E77F6543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1EC58EF-84B0-42F3-BEAA-1BB8547F6759}"/>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5" name="页脚占位符 4">
            <a:extLst>
              <a:ext uri="{FF2B5EF4-FFF2-40B4-BE49-F238E27FC236}">
                <a16:creationId xmlns:a16="http://schemas.microsoft.com/office/drawing/2014/main" id="{08ABBB64-9283-47A5-920E-2CCD46230A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581FFE-7B80-4A4C-88DF-936C5B69046D}"/>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411215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3AADAD-BF08-4C18-BEE4-0E8D592A0C9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AC98D8B-5F89-41F1-AD40-9C4D653CB4A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C5A580-53CB-40C9-BB0C-67FB5295C68E}"/>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5" name="页脚占位符 4">
            <a:extLst>
              <a:ext uri="{FF2B5EF4-FFF2-40B4-BE49-F238E27FC236}">
                <a16:creationId xmlns:a16="http://schemas.microsoft.com/office/drawing/2014/main" id="{AA9E1086-8542-4518-9B9A-25FCA1F757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5E9E-3FC8-4BF4-92EC-BAB6B1238394}"/>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335568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8DFA700-451D-4380-8B0A-9233BF81E33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57B928-AD3C-4DF9-96FB-2A93F6EEF01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3D8B85-0F0A-42D8-84DD-C84E491EC30C}"/>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5" name="页脚占位符 4">
            <a:extLst>
              <a:ext uri="{FF2B5EF4-FFF2-40B4-BE49-F238E27FC236}">
                <a16:creationId xmlns:a16="http://schemas.microsoft.com/office/drawing/2014/main" id="{0FDBB477-02E4-49FA-A012-61B5C67F05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20FA2B-F959-48EE-B1A2-EDD1AEAAC05F}"/>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124641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4E8F5C-D971-452C-B99B-73099714B9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722A054-E36D-4E62-AF3F-79F4765BDA2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950418-DAA8-4EE5-BF36-F4330B837C44}"/>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5" name="页脚占位符 4">
            <a:extLst>
              <a:ext uri="{FF2B5EF4-FFF2-40B4-BE49-F238E27FC236}">
                <a16:creationId xmlns:a16="http://schemas.microsoft.com/office/drawing/2014/main" id="{15F177EC-77E4-4DA9-9B97-09F7BEFBAD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166C21-22E3-4017-AC87-FF5841D02E99}"/>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199638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92564A-0B45-4DB0-94A7-21DCAF2001C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D2D693D-36B5-4FF8-985F-630BE10D98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FD9B45F-A647-46F4-87A1-E0182A54A46A}"/>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5" name="页脚占位符 4">
            <a:extLst>
              <a:ext uri="{FF2B5EF4-FFF2-40B4-BE49-F238E27FC236}">
                <a16:creationId xmlns:a16="http://schemas.microsoft.com/office/drawing/2014/main" id="{4D2ADFD4-3685-4E38-8570-CFF091D72F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564B0E-52FF-40DF-9935-EB75594AC9C0}"/>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255679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843D9E-E29B-496E-A4CF-D9F16EF8A30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FE60393-DC4C-4BE3-8FA4-0EC758FE324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1C509B9-64C4-4277-995B-BD752AA6DA3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95FB9E-D192-4FB9-B61E-1FFD219146A7}"/>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6" name="页脚占位符 5">
            <a:extLst>
              <a:ext uri="{FF2B5EF4-FFF2-40B4-BE49-F238E27FC236}">
                <a16:creationId xmlns:a16="http://schemas.microsoft.com/office/drawing/2014/main" id="{95E17336-F1D1-4403-A80F-D212B93B7C6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F3AC0F-C1AF-43E2-9B18-260CE8A04F36}"/>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329040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79767A-3D30-4816-9FEB-D8DA3B66914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509960-1D53-4907-939B-86C29D8087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2AB3E40-44D0-4A97-953D-E975819647A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C60A6DE-324F-49B0-B95E-94D773545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AD4A16C-1DA3-4E7C-B2E3-C52EB125E73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05CEDF5-C297-4C6F-95CF-F3AB3770DC4E}"/>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8" name="页脚占位符 7">
            <a:extLst>
              <a:ext uri="{FF2B5EF4-FFF2-40B4-BE49-F238E27FC236}">
                <a16:creationId xmlns:a16="http://schemas.microsoft.com/office/drawing/2014/main" id="{F4A7D037-D068-4812-A9A9-7F3018B8FB3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1033152-5846-498B-ACB6-5D82DA2B39DA}"/>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259492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F1929A-0405-426C-8416-61C2077AD14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F22F90E-CCAE-4BE9-B6CC-D57B63FB4CD8}"/>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4" name="页脚占位符 3">
            <a:extLst>
              <a:ext uri="{FF2B5EF4-FFF2-40B4-BE49-F238E27FC236}">
                <a16:creationId xmlns:a16="http://schemas.microsoft.com/office/drawing/2014/main" id="{2F059179-DB52-4A1B-9418-CDFF2614C02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438F4D0-BF93-4B45-9E78-F86593F86EA0}"/>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327161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9304C7F-B9A4-4886-8401-6A7B55771399}"/>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3" name="页脚占位符 2">
            <a:extLst>
              <a:ext uri="{FF2B5EF4-FFF2-40B4-BE49-F238E27FC236}">
                <a16:creationId xmlns:a16="http://schemas.microsoft.com/office/drawing/2014/main" id="{1C98C2F6-BE8E-4C55-BE29-C24DB5B966D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6B8A2CB-2169-4D57-83B5-C99B548E6F4B}"/>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417812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DD4F-D2FC-499B-9AFA-51F3D00D977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1980781-6B3B-4F48-A575-88C728DE4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E1E9176-AD22-4B65-91C9-6E322A439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80273AF-56A3-4641-B784-41C06844BE5F}"/>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6" name="页脚占位符 5">
            <a:extLst>
              <a:ext uri="{FF2B5EF4-FFF2-40B4-BE49-F238E27FC236}">
                <a16:creationId xmlns:a16="http://schemas.microsoft.com/office/drawing/2014/main" id="{AB5F2498-529F-44B7-BBAB-ED3525F9C5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B96A84-6DF1-4048-B21B-0396228C1784}"/>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38525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CAF46F-99F6-4F5D-BF8E-73A23ABD685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51CB569-E83B-4559-919C-2158E77B6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D796C49-2D37-4978-91FE-6A6C95B55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E2F08EE-DF20-492B-A6EB-25FDF13CC765}"/>
              </a:ext>
            </a:extLst>
          </p:cNvPr>
          <p:cNvSpPr>
            <a:spLocks noGrp="1"/>
          </p:cNvSpPr>
          <p:nvPr>
            <p:ph type="dt" sz="half" idx="10"/>
          </p:nvPr>
        </p:nvSpPr>
        <p:spPr/>
        <p:txBody>
          <a:bodyPr/>
          <a:lstStyle/>
          <a:p>
            <a:fld id="{BFF994E2-7E3F-43DA-9679-9CBA1DCA3DDD}" type="datetimeFigureOut">
              <a:rPr lang="zh-CN" altLang="en-US" smtClean="0"/>
              <a:t>2020/11/9</a:t>
            </a:fld>
            <a:endParaRPr lang="zh-CN" altLang="en-US"/>
          </a:p>
        </p:txBody>
      </p:sp>
      <p:sp>
        <p:nvSpPr>
          <p:cNvPr id="6" name="页脚占位符 5">
            <a:extLst>
              <a:ext uri="{FF2B5EF4-FFF2-40B4-BE49-F238E27FC236}">
                <a16:creationId xmlns:a16="http://schemas.microsoft.com/office/drawing/2014/main" id="{04635BA1-C353-4F49-B958-2B59944226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F207C3-8C26-401C-B3F3-B2703DEBE1E4}"/>
              </a:ext>
            </a:extLst>
          </p:cNvPr>
          <p:cNvSpPr>
            <a:spLocks noGrp="1"/>
          </p:cNvSpPr>
          <p:nvPr>
            <p:ph type="sldNum" sz="quarter" idx="12"/>
          </p:nvPr>
        </p:nvSpPr>
        <p:spPr/>
        <p:txBody>
          <a:body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410463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89E0F97-7222-45F9-A2B4-6B87C719B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0D2A5F8-4008-4432-8006-83F4420CE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BEB2C0-72D8-4CEC-918A-3EE04D557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994E2-7E3F-43DA-9679-9CBA1DCA3DDD}" type="datetimeFigureOut">
              <a:rPr lang="zh-CN" altLang="en-US" smtClean="0"/>
              <a:t>2020/11/9</a:t>
            </a:fld>
            <a:endParaRPr lang="zh-CN" altLang="en-US"/>
          </a:p>
        </p:txBody>
      </p:sp>
      <p:sp>
        <p:nvSpPr>
          <p:cNvPr id="5" name="页脚占位符 4">
            <a:extLst>
              <a:ext uri="{FF2B5EF4-FFF2-40B4-BE49-F238E27FC236}">
                <a16:creationId xmlns:a16="http://schemas.microsoft.com/office/drawing/2014/main" id="{53008B79-9C74-477B-9039-CA74EEE7E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527918B-714F-4C78-AD10-92A0F6571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15700-99DC-411B-8EAD-729F0A1040C0}" type="slidenum">
              <a:rPr lang="zh-CN" altLang="en-US" smtClean="0"/>
              <a:t>‹#›</a:t>
            </a:fld>
            <a:endParaRPr lang="zh-CN" altLang="en-US"/>
          </a:p>
        </p:txBody>
      </p:sp>
    </p:spTree>
    <p:extLst>
      <p:ext uri="{BB962C8B-B14F-4D97-AF65-F5344CB8AC3E}">
        <p14:creationId xmlns:p14="http://schemas.microsoft.com/office/powerpoint/2010/main" val="2117932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f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baike.baidu.com/item/%E5%90%88%E9%87%91" TargetMode="External"/><Relationship Id="rId3" Type="http://schemas.openxmlformats.org/officeDocument/2006/relationships/hyperlink" Target="https://baike.baidu.com/item/%E5%8F%AF%E5%A1%91%E6%80%A7/3808922" TargetMode="External"/><Relationship Id="rId7" Type="http://schemas.openxmlformats.org/officeDocument/2006/relationships/hyperlink" Target="https://baike.baidu.com/item/%E5%BB%BA%E7%AD%91%E4%B8%9A/523933" TargetMode="External"/><Relationship Id="rId2" Type="http://schemas.openxmlformats.org/officeDocument/2006/relationships/hyperlink" Target="https://baike.baidu.com/item/PMMA" TargetMode="External"/><Relationship Id="rId1" Type="http://schemas.openxmlformats.org/officeDocument/2006/relationships/slideLayout" Target="../slideLayouts/slideLayout2.xml"/><Relationship Id="rId6" Type="http://schemas.openxmlformats.org/officeDocument/2006/relationships/hyperlink" Target="https://baike.baidu.com/item/%E8%80%90%E5%80%99%E6%80%A7/10889312" TargetMode="External"/><Relationship Id="rId5" Type="http://schemas.openxmlformats.org/officeDocument/2006/relationships/hyperlink" Target="https://baike.baidu.com/item/%E5%8C%96%E5%AD%A6%E7%A8%B3%E5%AE%9A%E6%80%A7/1850096" TargetMode="External"/><Relationship Id="rId4" Type="http://schemas.openxmlformats.org/officeDocument/2006/relationships/hyperlink" Target="https://baike.baidu.com/item/%E9%80%8F%E6%98%8E%E6%80%A7/10886354" TargetMode="External"/><Relationship Id="rId9" Type="http://schemas.openxmlformats.org/officeDocument/2006/relationships/hyperlink" Target="https://baike.baidu.com/item/%E5%A1%91%E6%80%A7%E5%8A%A0%E5%B7%A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5DEC2D-AEE8-48EA-9D1C-12D9875E797F}"/>
              </a:ext>
            </a:extLst>
          </p:cNvPr>
          <p:cNvSpPr>
            <a:spLocks noGrp="1"/>
          </p:cNvSpPr>
          <p:nvPr>
            <p:ph type="ctrTitle"/>
          </p:nvPr>
        </p:nvSpPr>
        <p:spPr/>
        <p:txBody>
          <a:bodyPr/>
          <a:lstStyle/>
          <a:p>
            <a:r>
              <a:rPr lang="zh-CN" altLang="zh-CN" sz="6600" kern="100" dirty="0">
                <a:effectLst/>
                <a:latin typeface="等线" panose="02010600030101010101" pitchFamily="2" charset="-122"/>
                <a:ea typeface="等线" panose="02010600030101010101" pitchFamily="2" charset="-122"/>
                <a:cs typeface="Times New Roman" panose="02020603050405020304" pitchFamily="18" charset="0"/>
              </a:rPr>
              <a:t>无碳小车制造初步企划</a:t>
            </a:r>
            <a:b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dirty="0"/>
          </a:p>
        </p:txBody>
      </p:sp>
      <p:sp>
        <p:nvSpPr>
          <p:cNvPr id="3" name="副标题 2">
            <a:extLst>
              <a:ext uri="{FF2B5EF4-FFF2-40B4-BE49-F238E27FC236}">
                <a16:creationId xmlns:a16="http://schemas.microsoft.com/office/drawing/2014/main" id="{5AFE301A-3BC4-45A8-81EE-EADB7782A1BA}"/>
              </a:ext>
            </a:extLst>
          </p:cNvPr>
          <p:cNvSpPr>
            <a:spLocks noGrp="1"/>
          </p:cNvSpPr>
          <p:nvPr>
            <p:ph type="subTitle" idx="1"/>
          </p:nvPr>
        </p:nvSpPr>
        <p:spPr/>
        <p:txBody>
          <a:bodyPr>
            <a:normAutofit fontScale="92500" lnSpcReduction="10000"/>
          </a:bodyPr>
          <a:lstStyle/>
          <a:p>
            <a:endParaRPr lang="en-US" altLang="zh-CN" dirty="0"/>
          </a:p>
          <a:p>
            <a:endParaRPr lang="en-US" altLang="zh-CN" dirty="0"/>
          </a:p>
          <a:p>
            <a:r>
              <a:rPr lang="zh-CN" altLang="en-US" dirty="0"/>
              <a:t>汇报人：李润祺</a:t>
            </a:r>
            <a:endParaRPr lang="en-US" altLang="zh-CN" dirty="0"/>
          </a:p>
          <a:p>
            <a:r>
              <a:rPr lang="zh-CN" altLang="en-US" dirty="0"/>
              <a:t>团队：无碳小车二组</a:t>
            </a:r>
          </a:p>
        </p:txBody>
      </p:sp>
      <p:pic>
        <p:nvPicPr>
          <p:cNvPr id="5" name="图片 4">
            <a:extLst>
              <a:ext uri="{FF2B5EF4-FFF2-40B4-BE49-F238E27FC236}">
                <a16:creationId xmlns:a16="http://schemas.microsoft.com/office/drawing/2014/main" id="{36670A55-EC6C-4111-ACC5-4FE4D6E34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26" y="2781319"/>
            <a:ext cx="3223445" cy="3821682"/>
          </a:xfrm>
          <a:prstGeom prst="rect">
            <a:avLst/>
          </a:prstGeom>
        </p:spPr>
      </p:pic>
    </p:spTree>
    <p:extLst>
      <p:ext uri="{BB962C8B-B14F-4D97-AF65-F5344CB8AC3E}">
        <p14:creationId xmlns:p14="http://schemas.microsoft.com/office/powerpoint/2010/main" val="140429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852199-A6CB-4715-AA1F-8BC47FCFD482}"/>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14140F90-4161-484A-AE80-9896B12CDA2B}"/>
              </a:ext>
            </a:extLst>
          </p:cNvPr>
          <p:cNvPicPr>
            <a:picLocks noGrp="1" noChangeAspect="1"/>
          </p:cNvPicPr>
          <p:nvPr>
            <p:ph idx="1"/>
          </p:nvPr>
        </p:nvPicPr>
        <p:blipFill>
          <a:blip r:embed="rId2"/>
          <a:stretch>
            <a:fillRect/>
          </a:stretch>
        </p:blipFill>
        <p:spPr>
          <a:xfrm>
            <a:off x="0" y="0"/>
            <a:ext cx="4802911" cy="6871135"/>
          </a:xfrm>
        </p:spPr>
      </p:pic>
      <p:pic>
        <p:nvPicPr>
          <p:cNvPr id="7" name="图片 6">
            <a:extLst>
              <a:ext uri="{FF2B5EF4-FFF2-40B4-BE49-F238E27FC236}">
                <a16:creationId xmlns:a16="http://schemas.microsoft.com/office/drawing/2014/main" id="{877DDCF8-696F-405C-BF93-F5D68B8546AB}"/>
              </a:ext>
            </a:extLst>
          </p:cNvPr>
          <p:cNvPicPr>
            <a:picLocks noChangeAspect="1"/>
          </p:cNvPicPr>
          <p:nvPr/>
        </p:nvPicPr>
        <p:blipFill>
          <a:blip r:embed="rId3"/>
          <a:stretch>
            <a:fillRect/>
          </a:stretch>
        </p:blipFill>
        <p:spPr>
          <a:xfrm>
            <a:off x="4759872" y="0"/>
            <a:ext cx="5258438" cy="6858000"/>
          </a:xfrm>
          <a:prstGeom prst="rect">
            <a:avLst/>
          </a:prstGeom>
        </p:spPr>
      </p:pic>
    </p:spTree>
    <p:extLst>
      <p:ext uri="{BB962C8B-B14F-4D97-AF65-F5344CB8AC3E}">
        <p14:creationId xmlns:p14="http://schemas.microsoft.com/office/powerpoint/2010/main" val="99936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A1E8F3-3C05-4860-B1F1-1E1CA517D901}"/>
              </a:ext>
            </a:extLst>
          </p:cNvPr>
          <p:cNvSpPr>
            <a:spLocks noGrp="1"/>
          </p:cNvSpPr>
          <p:nvPr>
            <p:ph type="title"/>
          </p:nvPr>
        </p:nvSpPr>
        <p:spPr/>
        <p:txBody>
          <a:bodyPr>
            <a:normAutofit fontScale="90000"/>
          </a:bodyPr>
          <a:lstStyle/>
          <a:p>
            <a: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t>加工成本</a:t>
            </a:r>
            <a:b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br>
            <a:b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dirty="0"/>
          </a:p>
        </p:txBody>
      </p:sp>
      <p:sp>
        <p:nvSpPr>
          <p:cNvPr id="3" name="内容占位符 2">
            <a:extLst>
              <a:ext uri="{FF2B5EF4-FFF2-40B4-BE49-F238E27FC236}">
                <a16:creationId xmlns:a16="http://schemas.microsoft.com/office/drawing/2014/main" id="{FA7A2FF3-3174-4C87-AB93-EE312327D5A8}"/>
              </a:ext>
            </a:extLst>
          </p:cNvPr>
          <p:cNvSpPr>
            <a:spLocks noGrp="1"/>
          </p:cNvSpPr>
          <p:nvPr>
            <p:ph idx="1"/>
          </p:nvPr>
        </p:nvSpPr>
        <p:spPr/>
        <p:txBody>
          <a:bodyPr/>
          <a:lstStyle/>
          <a:p>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1800" kern="100" dirty="0">
                <a:latin typeface="等线" panose="02010600030101010101" pitchFamily="2" charset="-122"/>
                <a:ea typeface="等线" panose="02010600030101010101" pitchFamily="2" charset="-122"/>
                <a:cs typeface="Times New Roman" panose="02020603050405020304" pitchFamily="18" charset="0"/>
              </a:rPr>
              <a:t>                                                                            </a:t>
            </a:r>
            <a:endParaRPr lang="zh-CN" altLang="en-US" dirty="0"/>
          </a:p>
        </p:txBody>
      </p:sp>
      <p:pic>
        <p:nvPicPr>
          <p:cNvPr id="4" name="图片 3">
            <a:extLst>
              <a:ext uri="{FF2B5EF4-FFF2-40B4-BE49-F238E27FC236}">
                <a16:creationId xmlns:a16="http://schemas.microsoft.com/office/drawing/2014/main" id="{261659A4-F51C-4D77-9A32-6A37E6E55FBB}"/>
              </a:ext>
            </a:extLst>
          </p:cNvPr>
          <p:cNvPicPr/>
          <p:nvPr/>
        </p:nvPicPr>
        <p:blipFill>
          <a:blip r:embed="rId2"/>
          <a:stretch>
            <a:fillRect/>
          </a:stretch>
        </p:blipFill>
        <p:spPr>
          <a:xfrm>
            <a:off x="838201" y="891488"/>
            <a:ext cx="7055644" cy="2808975"/>
          </a:xfrm>
          <a:prstGeom prst="rect">
            <a:avLst/>
          </a:prstGeom>
        </p:spPr>
      </p:pic>
      <p:pic>
        <p:nvPicPr>
          <p:cNvPr id="5" name="图片 4">
            <a:extLst>
              <a:ext uri="{FF2B5EF4-FFF2-40B4-BE49-F238E27FC236}">
                <a16:creationId xmlns:a16="http://schemas.microsoft.com/office/drawing/2014/main" id="{1F75A9B2-E6DF-45B8-9278-4711E2992985}"/>
              </a:ext>
            </a:extLst>
          </p:cNvPr>
          <p:cNvPicPr/>
          <p:nvPr/>
        </p:nvPicPr>
        <p:blipFill>
          <a:blip r:embed="rId3"/>
          <a:stretch>
            <a:fillRect/>
          </a:stretch>
        </p:blipFill>
        <p:spPr>
          <a:xfrm>
            <a:off x="838199" y="3671834"/>
            <a:ext cx="7055645" cy="650082"/>
          </a:xfrm>
          <a:prstGeom prst="rect">
            <a:avLst/>
          </a:prstGeom>
        </p:spPr>
      </p:pic>
      <p:pic>
        <p:nvPicPr>
          <p:cNvPr id="6" name="图片 5">
            <a:extLst>
              <a:ext uri="{FF2B5EF4-FFF2-40B4-BE49-F238E27FC236}">
                <a16:creationId xmlns:a16="http://schemas.microsoft.com/office/drawing/2014/main" id="{9AB8CD22-E8AB-4AD2-A42E-09E9F63ED9A6}"/>
              </a:ext>
            </a:extLst>
          </p:cNvPr>
          <p:cNvPicPr/>
          <p:nvPr/>
        </p:nvPicPr>
        <p:blipFill>
          <a:blip r:embed="rId4"/>
          <a:stretch>
            <a:fillRect/>
          </a:stretch>
        </p:blipFill>
        <p:spPr>
          <a:xfrm>
            <a:off x="838198" y="4226826"/>
            <a:ext cx="7119940" cy="2631174"/>
          </a:xfrm>
          <a:prstGeom prst="rect">
            <a:avLst/>
          </a:prstGeom>
        </p:spPr>
      </p:pic>
      <p:sp>
        <p:nvSpPr>
          <p:cNvPr id="8" name="文本框 7">
            <a:extLst>
              <a:ext uri="{FF2B5EF4-FFF2-40B4-BE49-F238E27FC236}">
                <a16:creationId xmlns:a16="http://schemas.microsoft.com/office/drawing/2014/main" id="{AD05B296-834B-44FE-B87F-CC1E8AF6AF78}"/>
              </a:ext>
            </a:extLst>
          </p:cNvPr>
          <p:cNvSpPr txBox="1"/>
          <p:nvPr/>
        </p:nvSpPr>
        <p:spPr>
          <a:xfrm>
            <a:off x="8052793" y="6488668"/>
            <a:ext cx="6097190" cy="369332"/>
          </a:xfrm>
          <a:prstGeom prst="rect">
            <a:avLst/>
          </a:prstGeom>
          <a:noFill/>
        </p:spPr>
        <p:txBody>
          <a:bodyPr wrap="square">
            <a:spAutoFit/>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凸轮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3D</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打印 合计</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6</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元</a:t>
            </a:r>
          </a:p>
        </p:txBody>
      </p:sp>
      <p:pic>
        <p:nvPicPr>
          <p:cNvPr id="12" name="图片 11">
            <a:extLst>
              <a:ext uri="{FF2B5EF4-FFF2-40B4-BE49-F238E27FC236}">
                <a16:creationId xmlns:a16="http://schemas.microsoft.com/office/drawing/2014/main" id="{20932046-9299-42B0-A382-7B86992463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6887" y="-10345"/>
            <a:ext cx="4125113" cy="3035460"/>
          </a:xfrm>
          <a:prstGeom prst="rect">
            <a:avLst/>
          </a:prstGeom>
        </p:spPr>
      </p:pic>
    </p:spTree>
    <p:extLst>
      <p:ext uri="{BB962C8B-B14F-4D97-AF65-F5344CB8AC3E}">
        <p14:creationId xmlns:p14="http://schemas.microsoft.com/office/powerpoint/2010/main" val="415801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24FF12-EF5D-4C98-83D0-3F9581768CFC}"/>
              </a:ext>
            </a:extLst>
          </p:cNvPr>
          <p:cNvSpPr>
            <a:spLocks noGrp="1"/>
          </p:cNvSpPr>
          <p:nvPr>
            <p:ph type="title"/>
          </p:nvPr>
        </p:nvSpPr>
        <p:spPr/>
        <p:txBody>
          <a:bodyPr/>
          <a:lstStyle/>
          <a:p>
            <a: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t>经济性原理</a:t>
            </a:r>
            <a:b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dirty="0"/>
          </a:p>
        </p:txBody>
      </p:sp>
      <p:sp>
        <p:nvSpPr>
          <p:cNvPr id="3" name="内容占位符 2">
            <a:extLst>
              <a:ext uri="{FF2B5EF4-FFF2-40B4-BE49-F238E27FC236}">
                <a16:creationId xmlns:a16="http://schemas.microsoft.com/office/drawing/2014/main" id="{AC25E0A5-F9D1-4FAA-905E-F8583D177343}"/>
              </a:ext>
            </a:extLst>
          </p:cNvPr>
          <p:cNvSpPr>
            <a:spLocks noGrp="1"/>
          </p:cNvSpPr>
          <p:nvPr>
            <p:ph idx="1"/>
          </p:nvPr>
        </p:nvSpPr>
        <p:spPr/>
        <p:txBody>
          <a:bodyPr/>
          <a:lstStyle/>
          <a:p>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加工的主要材料：铝合金和亚克力板</a:t>
            </a:r>
          </a:p>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亚克力，又叫</a:t>
            </a:r>
            <a:r>
              <a:rPr lang="en-US" altLang="zh-CN" sz="1800" u="sng" kern="100" dirty="0">
                <a:solidFill>
                  <a:srgbClr val="0563C1"/>
                </a:solidFill>
                <a:effectLst/>
                <a:latin typeface="等线" panose="02010600030101010101" pitchFamily="2" charset="-122"/>
                <a:ea typeface="等线" panose="02010600030101010101" pitchFamily="2" charset="-122"/>
                <a:cs typeface="Times New Roman" panose="02020603050405020304" pitchFamily="18" charset="0"/>
                <a:hlinkClick r:id="rId2"/>
              </a:rPr>
              <a:t>PMMA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或有机玻璃，是一种开发较早的重要</a:t>
            </a:r>
            <a:r>
              <a:rPr lang="en-US" altLang="zh-CN" sz="1800" u="sng" kern="100" dirty="0" err="1">
                <a:solidFill>
                  <a:srgbClr val="0563C1"/>
                </a:solidFill>
                <a:effectLst/>
                <a:latin typeface="等线" panose="02010600030101010101" pitchFamily="2" charset="-122"/>
                <a:ea typeface="等线" panose="02010600030101010101" pitchFamily="2" charset="-122"/>
                <a:cs typeface="Times New Roman" panose="02020603050405020304" pitchFamily="18" charset="0"/>
                <a:hlinkClick r:id="rId3"/>
              </a:rPr>
              <a:t>可塑性</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高分子材料，具有较好的</a:t>
            </a:r>
            <a:r>
              <a:rPr lang="en-US" altLang="zh-CN" sz="1800" u="sng" kern="100" dirty="0" err="1">
                <a:solidFill>
                  <a:srgbClr val="0563C1"/>
                </a:solidFill>
                <a:effectLst/>
                <a:latin typeface="等线" panose="02010600030101010101" pitchFamily="2" charset="-122"/>
                <a:ea typeface="等线" panose="02010600030101010101" pitchFamily="2" charset="-122"/>
                <a:cs typeface="Times New Roman" panose="02020603050405020304" pitchFamily="18" charset="0"/>
                <a:hlinkClick r:id="rId4"/>
              </a:rPr>
              <a:t>透明性</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u="sng" kern="100" dirty="0" err="1">
                <a:solidFill>
                  <a:srgbClr val="0563C1"/>
                </a:solidFill>
                <a:effectLst/>
                <a:latin typeface="等线" panose="02010600030101010101" pitchFamily="2" charset="-122"/>
                <a:ea typeface="等线" panose="02010600030101010101" pitchFamily="2" charset="-122"/>
                <a:cs typeface="Times New Roman" panose="02020603050405020304" pitchFamily="18" charset="0"/>
                <a:hlinkClick r:id="rId5"/>
              </a:rPr>
              <a:t>化学稳定性</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和</a:t>
            </a:r>
            <a:r>
              <a:rPr lang="en-US" altLang="zh-CN" sz="1800" u="sng" kern="100" dirty="0" err="1">
                <a:solidFill>
                  <a:srgbClr val="0563C1"/>
                </a:solidFill>
                <a:effectLst/>
                <a:latin typeface="等线" panose="02010600030101010101" pitchFamily="2" charset="-122"/>
                <a:ea typeface="等线" panose="02010600030101010101" pitchFamily="2" charset="-122"/>
                <a:cs typeface="Times New Roman" panose="02020603050405020304" pitchFamily="18" charset="0"/>
                <a:hlinkClick r:id="rId6"/>
              </a:rPr>
              <a:t>耐候性</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、易染色、易加工、外观优美，在</a:t>
            </a:r>
            <a:r>
              <a:rPr lang="en-US" altLang="zh-CN" sz="1800" u="sng" kern="100" dirty="0" err="1">
                <a:solidFill>
                  <a:srgbClr val="0563C1"/>
                </a:solidFill>
                <a:effectLst/>
                <a:latin typeface="等线" panose="02010600030101010101" pitchFamily="2" charset="-122"/>
                <a:ea typeface="等线" panose="02010600030101010101" pitchFamily="2" charset="-122"/>
                <a:cs typeface="Times New Roman" panose="02020603050405020304" pitchFamily="18" charset="0"/>
                <a:hlinkClick r:id="rId7"/>
              </a:rPr>
              <a:t>建筑业</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中有着广泛应用。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PMMA</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具有质轻、价廉，易于成型等优点。它的成型方法有浇铸，射出成型，机械加工、热成型等。尤其是射出成型，可以大批量生产，制程简单，成本低。因此，它的应用日趋广泛，它广泛用于仪器仪表零件、汽车车灯、光学镜片、透明管道等。</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以铝为基添加一定量其他</a:t>
            </a:r>
            <a:r>
              <a:rPr lang="en-US" altLang="zh-CN" sz="1800" u="sng" kern="100" dirty="0" err="1">
                <a:solidFill>
                  <a:srgbClr val="0563C1"/>
                </a:solidFill>
                <a:effectLst/>
                <a:latin typeface="等线" panose="02010600030101010101" pitchFamily="2" charset="-122"/>
                <a:ea typeface="等线" panose="02010600030101010101" pitchFamily="2" charset="-122"/>
                <a:cs typeface="Times New Roman" panose="02020603050405020304" pitchFamily="18" charset="0"/>
                <a:hlinkClick r:id="rId8"/>
              </a:rPr>
              <a:t>合金</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化元素的合金，是轻金属材料之一。密度低，强度高，有良好的铸造性能和</a:t>
            </a:r>
            <a:r>
              <a:rPr lang="en-US" altLang="zh-CN" sz="1800" u="sng" kern="100" dirty="0" err="1">
                <a:solidFill>
                  <a:srgbClr val="0563C1"/>
                </a:solidFill>
                <a:effectLst/>
                <a:latin typeface="等线" panose="02010600030101010101" pitchFamily="2" charset="-122"/>
                <a:ea typeface="等线" panose="02010600030101010101" pitchFamily="2" charset="-122"/>
                <a:cs typeface="Times New Roman" panose="02020603050405020304" pitchFamily="18" charset="0"/>
                <a:hlinkClick r:id="rId9"/>
              </a:rPr>
              <a:t>塑性加工</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性能，良好的导电、导热性能，良好的耐蚀性和可焊性，可作结构材料使用，在航天、航空、交通运输、建筑、机电、轻化和日用品中有着广泛的应用。常用的零售在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25</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元</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公斤左右，购买量越大，</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价格</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越低。</a:t>
            </a:r>
          </a:p>
          <a:p>
            <a:endParaRPr lang="zh-CN" altLang="en-US" dirty="0"/>
          </a:p>
        </p:txBody>
      </p:sp>
    </p:spTree>
    <p:extLst>
      <p:ext uri="{BB962C8B-B14F-4D97-AF65-F5344CB8AC3E}">
        <p14:creationId xmlns:p14="http://schemas.microsoft.com/office/powerpoint/2010/main" val="233885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AF6771-2E6F-4FA1-BA60-B50282F40F87}"/>
              </a:ext>
            </a:extLst>
          </p:cNvPr>
          <p:cNvSpPr>
            <a:spLocks noGrp="1"/>
          </p:cNvSpPr>
          <p:nvPr>
            <p:ph type="title"/>
          </p:nvPr>
        </p:nvSpPr>
        <p:spPr/>
        <p:txBody>
          <a:bodyPr>
            <a:normAutofit fontScale="90000"/>
          </a:bodyPr>
          <a:lstStyle/>
          <a:p>
            <a:r>
              <a:rPr lang="zh-CN" altLang="zh-CN" sz="3600" dirty="0">
                <a:effectLst/>
                <a:ea typeface="等线" panose="02010600030101010101" pitchFamily="2" charset="-122"/>
                <a:cs typeface="Times New Roman" panose="02020603050405020304" pitchFamily="18" charset="0"/>
              </a:rPr>
              <a:t>污染及环境保护</a:t>
            </a:r>
            <a:br>
              <a:rPr lang="en-US" altLang="zh-CN" sz="3600" dirty="0">
                <a:effectLst/>
                <a:ea typeface="等线" panose="02010600030101010101" pitchFamily="2" charset="-122"/>
                <a:cs typeface="Times New Roman" panose="02020603050405020304" pitchFamily="18" charset="0"/>
              </a:rPr>
            </a:br>
            <a:br>
              <a:rPr lang="en-US" altLang="zh-CN" sz="3600" dirty="0">
                <a:effectLst/>
                <a:ea typeface="等线" panose="02010600030101010101" pitchFamily="2" charset="-122"/>
                <a:cs typeface="Times New Roman" panose="02020603050405020304" pitchFamily="18" charset="0"/>
              </a:rPr>
            </a:br>
            <a:r>
              <a:rPr lang="zh-CN" altLang="en-US" sz="2200" dirty="0">
                <a:effectLst/>
                <a:ea typeface="等线" panose="02010600030101010101" pitchFamily="2" charset="-122"/>
                <a:cs typeface="Times New Roman" panose="02020603050405020304" pitchFamily="18" charset="0"/>
              </a:rPr>
              <a:t>材料角度</a:t>
            </a:r>
            <a:endParaRPr lang="zh-CN" altLang="en-US" sz="2200" dirty="0"/>
          </a:p>
        </p:txBody>
      </p:sp>
      <p:sp>
        <p:nvSpPr>
          <p:cNvPr id="3" name="内容占位符 2">
            <a:extLst>
              <a:ext uri="{FF2B5EF4-FFF2-40B4-BE49-F238E27FC236}">
                <a16:creationId xmlns:a16="http://schemas.microsoft.com/office/drawing/2014/main" id="{7F0DFF80-5169-4030-A7A2-389E8E11D8FC}"/>
              </a:ext>
            </a:extLst>
          </p:cNvPr>
          <p:cNvSpPr>
            <a:spLocks noGrp="1"/>
          </p:cNvSpPr>
          <p:nvPr>
            <p:ph idx="1"/>
          </p:nvPr>
        </p:nvSpPr>
        <p:spPr/>
        <p:txBody>
          <a:bodyPr>
            <a:normAutofit lnSpcReduction="10000"/>
          </a:bodyPr>
          <a:lstStyle/>
          <a:p>
            <a:r>
              <a:rPr lang="zh-CN" altLang="en-US" sz="1800" dirty="0">
                <a:effectLst/>
                <a:ea typeface="等线" panose="02010600030101010101" pitchFamily="2" charset="-122"/>
                <a:cs typeface="Times New Roman" panose="02020603050405020304" pitchFamily="18" charset="0"/>
              </a:rPr>
              <a:t>亚克力</a:t>
            </a:r>
            <a:endParaRPr lang="en-US" altLang="zh-CN" sz="1800" dirty="0">
              <a:effectLst/>
              <a:ea typeface="等线" panose="02010600030101010101" pitchFamily="2" charset="-122"/>
              <a:cs typeface="Times New Roman" panose="02020603050405020304" pitchFamily="18" charset="0"/>
            </a:endParaRPr>
          </a:p>
          <a:p>
            <a:r>
              <a:rPr lang="zh-CN" altLang="zh-CN" sz="1800" dirty="0">
                <a:effectLst/>
                <a:ea typeface="等线" panose="02010600030101010101" pitchFamily="2" charset="-122"/>
                <a:cs typeface="Times New Roman" panose="02020603050405020304" pitchFamily="18" charset="0"/>
              </a:rPr>
              <a:t>首先亚克力自身材质是没有毒性的，自身散出的味对人体也是是无毒的。但是在特定环境中，亚克力就会“有毒”，因为亚克力的熔点在</a:t>
            </a:r>
            <a:r>
              <a:rPr lang="en-US" altLang="zh-CN" sz="1800" dirty="0">
                <a:effectLst/>
                <a:ea typeface="等线" panose="02010600030101010101" pitchFamily="2" charset="-122"/>
                <a:cs typeface="Times New Roman" panose="02020603050405020304" pitchFamily="18" charset="0"/>
              </a:rPr>
              <a:t>130-140°C</a:t>
            </a:r>
            <a:r>
              <a:rPr lang="zh-CN" altLang="zh-CN" sz="1800" dirty="0">
                <a:effectLst/>
                <a:ea typeface="等线" panose="02010600030101010101" pitchFamily="2" charset="-122"/>
                <a:cs typeface="Times New Roman" panose="02020603050405020304" pitchFamily="18" charset="0"/>
              </a:rPr>
              <a:t>，在常温下，亚克力是不会起化学反应的，但是高温下，亚克力就会发生化学反应产生有毒气体。比如高温燃烧亚克力，亚克力就会散发出有毒物质。又比如用激光雕刻切割加工亚克力时散发强烈味道，常闻会使人头晕，这些其他属有毒但不是剧毒，所以建议亚克力制品厂在激光雕刻亚克力板材是要开启抽风机，以免员工过多吸入这些气体。</a:t>
            </a:r>
            <a:endParaRPr lang="en-US" altLang="zh-CN" sz="1800" dirty="0">
              <a:effectLst/>
              <a:ea typeface="等线" panose="02010600030101010101" pitchFamily="2" charset="-122"/>
              <a:cs typeface="Times New Roman" panose="02020603050405020304" pitchFamily="18" charset="0"/>
            </a:endParaRPr>
          </a:p>
          <a:p>
            <a:r>
              <a:rPr lang="zh-CN" altLang="zh-CN" sz="1800" dirty="0">
                <a:effectLst/>
                <a:ea typeface="等线" panose="02010600030101010101" pitchFamily="2" charset="-122"/>
                <a:cs typeface="Times New Roman" panose="02020603050405020304" pitchFamily="18" charset="0"/>
              </a:rPr>
              <a:t>亚克力粉尘跟普通塑料一样，是属于固体危害物质，对人体具有粉尘危害共性：侵蚀粘膜组织、长久会引起肺炎、肺气肿，甚至肺癌、损害眼镜、从皮肤进入人体等，所以亚克力粉尘是有毒的。亚克力加工生产过程中要带口罩，特别是对亚克力进行抛光加工。</a:t>
            </a:r>
            <a:endParaRPr lang="en-US" altLang="zh-CN" sz="1800" dirty="0">
              <a:effectLst/>
              <a:ea typeface="等线" panose="02010600030101010101" pitchFamily="2" charset="-122"/>
              <a:cs typeface="Times New Roman" panose="02020603050405020304" pitchFamily="18" charset="0"/>
            </a:endParaRPr>
          </a:p>
          <a:p>
            <a:r>
              <a:rPr lang="zh-CN" altLang="zh-CN" sz="1800" dirty="0">
                <a:effectLst/>
                <a:ea typeface="等线" panose="02010600030101010101" pitchFamily="2" charset="-122"/>
                <a:cs typeface="Times New Roman" panose="02020603050405020304" pitchFamily="18" charset="0"/>
              </a:rPr>
              <a:t>亚克力粘接一般采用新一代有机玻璃胶水，其化学成分主要包括冰乙酸、三氯甲烷、苯酚。除了冰乙酸是低毒性，三氯甲烷和苯酚都是属于高毒性物质，由此可知亚克力胶水是有毒性的，并且对人体危害很大。但是一个亚克力成品使用亚克力胶水量极少，所以粘接拼接好的亚克力产品对人体毒性也很小。</a:t>
            </a:r>
            <a:endParaRPr lang="en-US" altLang="zh-CN" sz="1800" dirty="0">
              <a:ea typeface="等线" panose="02010600030101010101" pitchFamily="2" charset="-122"/>
              <a:cs typeface="Times New Roman" panose="02020603050405020304" pitchFamily="18" charset="0"/>
            </a:endParaRPr>
          </a:p>
          <a:p>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真正优质压克力没毒的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但是国内很多亚克力板材厂家为了节省成本，采用回炉塑料废料料再加工（生产出来板材叫</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PS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板，并不是真正亚克力板），这些劣质板材里面就有了其它料的成份</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比如树脂一类</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这样加工过程中就会形成挥发</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就成了有害的气体。</a:t>
            </a:r>
          </a:p>
          <a:p>
            <a:endParaRPr lang="zh-CN" altLang="en-US" dirty="0"/>
          </a:p>
        </p:txBody>
      </p:sp>
      <p:pic>
        <p:nvPicPr>
          <p:cNvPr id="5" name="图片 4">
            <a:extLst>
              <a:ext uri="{FF2B5EF4-FFF2-40B4-BE49-F238E27FC236}">
                <a16:creationId xmlns:a16="http://schemas.microsoft.com/office/drawing/2014/main" id="{0024A811-3CDE-4D33-B0F1-47EEE359C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32" y="0"/>
            <a:ext cx="2301568" cy="1726176"/>
          </a:xfrm>
          <a:prstGeom prst="rect">
            <a:avLst/>
          </a:prstGeom>
        </p:spPr>
      </p:pic>
    </p:spTree>
    <p:extLst>
      <p:ext uri="{BB962C8B-B14F-4D97-AF65-F5344CB8AC3E}">
        <p14:creationId xmlns:p14="http://schemas.microsoft.com/office/powerpoint/2010/main" val="345275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9657C7-3E3C-4220-ADCB-4C0301D5F403}"/>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23F03D0B-423D-4E9F-854B-66FEE7988C19}"/>
              </a:ext>
            </a:extLst>
          </p:cNvPr>
          <p:cNvSpPr>
            <a:spLocks noGrp="1"/>
          </p:cNvSpPr>
          <p:nvPr>
            <p:ph idx="1"/>
          </p:nvPr>
        </p:nvSpPr>
        <p:spPr/>
        <p:txBody>
          <a:bodyPr/>
          <a:lstStyle/>
          <a:p>
            <a:r>
              <a:rPr lang="zh-CN" altLang="en-US" dirty="0"/>
              <a:t>铝合金</a:t>
            </a:r>
            <a:endParaRPr lang="en-US" altLang="zh-CN" dirty="0"/>
          </a:p>
          <a:p>
            <a:endParaRPr lang="zh-CN" altLang="en-US" dirty="0"/>
          </a:p>
        </p:txBody>
      </p:sp>
      <p:pic>
        <p:nvPicPr>
          <p:cNvPr id="4" name="图片 3">
            <a:extLst>
              <a:ext uri="{FF2B5EF4-FFF2-40B4-BE49-F238E27FC236}">
                <a16:creationId xmlns:a16="http://schemas.microsoft.com/office/drawing/2014/main" id="{B089346B-3953-4BAA-936D-6EFA0F7DD2D8}"/>
              </a:ext>
            </a:extLst>
          </p:cNvPr>
          <p:cNvPicPr/>
          <p:nvPr/>
        </p:nvPicPr>
        <p:blipFill>
          <a:blip r:embed="rId2"/>
          <a:stretch>
            <a:fillRect/>
          </a:stretch>
        </p:blipFill>
        <p:spPr>
          <a:xfrm>
            <a:off x="1008538" y="2332672"/>
            <a:ext cx="10345262" cy="2096453"/>
          </a:xfrm>
          <a:prstGeom prst="rect">
            <a:avLst/>
          </a:prstGeom>
        </p:spPr>
      </p:pic>
      <p:pic>
        <p:nvPicPr>
          <p:cNvPr id="6" name="图片 5">
            <a:extLst>
              <a:ext uri="{FF2B5EF4-FFF2-40B4-BE49-F238E27FC236}">
                <a16:creationId xmlns:a16="http://schemas.microsoft.com/office/drawing/2014/main" id="{87B436BE-425E-4DA9-A2C8-F2EC94754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650" y="4651375"/>
            <a:ext cx="2552700" cy="2124075"/>
          </a:xfrm>
          <a:prstGeom prst="rect">
            <a:avLst/>
          </a:prstGeom>
        </p:spPr>
      </p:pic>
    </p:spTree>
    <p:extLst>
      <p:ext uri="{BB962C8B-B14F-4D97-AF65-F5344CB8AC3E}">
        <p14:creationId xmlns:p14="http://schemas.microsoft.com/office/powerpoint/2010/main" val="214221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A1C8C4-B378-4EE8-8A7D-3C78DD44C796}"/>
              </a:ext>
            </a:extLst>
          </p:cNvPr>
          <p:cNvSpPr>
            <a:spLocks noGrp="1"/>
          </p:cNvSpPr>
          <p:nvPr>
            <p:ph type="title"/>
          </p:nvPr>
        </p:nvSpPr>
        <p:spPr/>
        <p:txBody>
          <a:bodyPr>
            <a:normAutofit/>
          </a:bodyPr>
          <a:lstStyle/>
          <a:p>
            <a:r>
              <a:rPr lang="zh-CN" altLang="en-US" sz="2800" dirty="0"/>
              <a:t>制造角度</a:t>
            </a:r>
          </a:p>
        </p:txBody>
      </p:sp>
      <p:pic>
        <p:nvPicPr>
          <p:cNvPr id="4" name="内容占位符 3">
            <a:extLst>
              <a:ext uri="{FF2B5EF4-FFF2-40B4-BE49-F238E27FC236}">
                <a16:creationId xmlns:a16="http://schemas.microsoft.com/office/drawing/2014/main" id="{3BA2C7C7-1DE9-4C0E-9635-8B528E777676}"/>
              </a:ext>
            </a:extLst>
          </p:cNvPr>
          <p:cNvPicPr>
            <a:picLocks noGrp="1"/>
          </p:cNvPicPr>
          <p:nvPr>
            <p:ph idx="1"/>
          </p:nvPr>
        </p:nvPicPr>
        <p:blipFill>
          <a:blip r:embed="rId2"/>
          <a:stretch>
            <a:fillRect/>
          </a:stretch>
        </p:blipFill>
        <p:spPr>
          <a:xfrm>
            <a:off x="2439999" y="59134"/>
            <a:ext cx="3925082" cy="6798866"/>
          </a:xfrm>
          <a:prstGeom prst="rect">
            <a:avLst/>
          </a:prstGeom>
        </p:spPr>
      </p:pic>
      <p:pic>
        <p:nvPicPr>
          <p:cNvPr id="5" name="图片 4">
            <a:extLst>
              <a:ext uri="{FF2B5EF4-FFF2-40B4-BE49-F238E27FC236}">
                <a16:creationId xmlns:a16="http://schemas.microsoft.com/office/drawing/2014/main" id="{9A7F2816-C415-4559-83A1-964D25B0E9ED}"/>
              </a:ext>
            </a:extLst>
          </p:cNvPr>
          <p:cNvPicPr/>
          <p:nvPr/>
        </p:nvPicPr>
        <p:blipFill>
          <a:blip r:embed="rId3"/>
          <a:stretch>
            <a:fillRect/>
          </a:stretch>
        </p:blipFill>
        <p:spPr>
          <a:xfrm>
            <a:off x="6410325" y="6072"/>
            <a:ext cx="3448050" cy="5301734"/>
          </a:xfrm>
          <a:prstGeom prst="rect">
            <a:avLst/>
          </a:prstGeom>
        </p:spPr>
      </p:pic>
    </p:spTree>
    <p:extLst>
      <p:ext uri="{BB962C8B-B14F-4D97-AF65-F5344CB8AC3E}">
        <p14:creationId xmlns:p14="http://schemas.microsoft.com/office/powerpoint/2010/main" val="371857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00DB0B-E1DF-4E65-A7F5-0068E8D3A593}"/>
              </a:ext>
            </a:extLst>
          </p:cNvPr>
          <p:cNvSpPr>
            <a:spLocks noGrp="1"/>
          </p:cNvSpPr>
          <p:nvPr>
            <p:ph type="title"/>
          </p:nvPr>
        </p:nvSpPr>
        <p:spPr/>
        <p:txBody>
          <a:bodyPr/>
          <a:lstStyle/>
          <a:p>
            <a: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t>市场</a:t>
            </a:r>
            <a:r>
              <a:rPr lang="zh-CN" altLang="en-US" sz="3600" kern="100" dirty="0">
                <a:effectLst/>
                <a:latin typeface="等线" panose="02010600030101010101" pitchFamily="2" charset="-122"/>
                <a:ea typeface="等线" panose="02010600030101010101" pitchFamily="2" charset="-122"/>
                <a:cs typeface="Times New Roman" panose="02020603050405020304" pitchFamily="18" charset="0"/>
              </a:rPr>
              <a:t>问题</a:t>
            </a:r>
            <a:b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dirty="0"/>
          </a:p>
        </p:txBody>
      </p:sp>
      <p:sp>
        <p:nvSpPr>
          <p:cNvPr id="3" name="内容占位符 2">
            <a:extLst>
              <a:ext uri="{FF2B5EF4-FFF2-40B4-BE49-F238E27FC236}">
                <a16:creationId xmlns:a16="http://schemas.microsoft.com/office/drawing/2014/main" id="{2B337F0D-4982-49E8-9074-EDA50BD02066}"/>
              </a:ext>
            </a:extLst>
          </p:cNvPr>
          <p:cNvSpPr>
            <a:spLocks noGrp="1"/>
          </p:cNvSpPr>
          <p:nvPr>
            <p:ph idx="1"/>
          </p:nvPr>
        </p:nvSpPr>
        <p:spPr/>
        <p:txBody>
          <a:bodyPr/>
          <a:lstStyle/>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比赛</a:t>
            </a:r>
          </a:p>
          <a:p>
            <a:pPr indent="266700"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小车的市场主要面向于中</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高等教育机构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做为教学模型使用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作为纯机械无碳小车</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将势能转换成动能使小车运动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在小车运动过程中完成自动转向避障运动</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小车的转向采用经典的凸轮机构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对于机械原理这门课程有较强的示范性作用可以使老师在教授学生的时候能通过实际模型使学生能更好地了解机构运行原理</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也能展示出小车势能和动能之间的转换，齿轮的啮合等</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现如今国内的中高等院校不计其数且此类小车整车的中批量化生产并不多</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如果单车定做价格高昂</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像这样价格适中</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且整车可靠的小车将能够打开市场</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并且迅速占领市场</a:t>
            </a:r>
          </a:p>
          <a:p>
            <a:endParaRPr lang="zh-CN" altLang="en-US" dirty="0"/>
          </a:p>
        </p:txBody>
      </p:sp>
      <p:pic>
        <p:nvPicPr>
          <p:cNvPr id="7" name="图片 6">
            <a:extLst>
              <a:ext uri="{FF2B5EF4-FFF2-40B4-BE49-F238E27FC236}">
                <a16:creationId xmlns:a16="http://schemas.microsoft.com/office/drawing/2014/main" id="{C23AF7F6-D791-44B2-A3C2-DD26CB974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120" y="4485957"/>
            <a:ext cx="2331720" cy="2331720"/>
          </a:xfrm>
          <a:prstGeom prst="rect">
            <a:avLst/>
          </a:prstGeom>
        </p:spPr>
      </p:pic>
    </p:spTree>
    <p:extLst>
      <p:ext uri="{BB962C8B-B14F-4D97-AF65-F5344CB8AC3E}">
        <p14:creationId xmlns:p14="http://schemas.microsoft.com/office/powerpoint/2010/main" val="263929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59FB6D-3910-4B1C-813D-816743E5826E}"/>
              </a:ext>
            </a:extLst>
          </p:cNvPr>
          <p:cNvSpPr>
            <a:spLocks noGrp="1"/>
          </p:cNvSpPr>
          <p:nvPr>
            <p:ph type="title"/>
          </p:nvPr>
        </p:nvSpPr>
        <p:spPr/>
        <p:txBody>
          <a:bodyPr/>
          <a:lstStyle/>
          <a:p>
            <a:r>
              <a:rPr lang="zh-CN" altLang="en-US" sz="3600" kern="100" dirty="0">
                <a:effectLst/>
                <a:latin typeface="等线" panose="02010600030101010101" pitchFamily="2" charset="-122"/>
                <a:ea typeface="等线" panose="02010600030101010101" pitchFamily="2" charset="-122"/>
                <a:cs typeface="Times New Roman" panose="02020603050405020304" pitchFamily="18" charset="0"/>
              </a:rPr>
              <a:t>生产</a:t>
            </a:r>
            <a: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t>管理</a:t>
            </a:r>
            <a:b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dirty="0"/>
          </a:p>
        </p:txBody>
      </p:sp>
      <p:pic>
        <p:nvPicPr>
          <p:cNvPr id="4" name="内容占位符 3">
            <a:extLst>
              <a:ext uri="{FF2B5EF4-FFF2-40B4-BE49-F238E27FC236}">
                <a16:creationId xmlns:a16="http://schemas.microsoft.com/office/drawing/2014/main" id="{FC5ED7EA-E46B-420A-B014-99B696985A88}"/>
              </a:ext>
            </a:extLst>
          </p:cNvPr>
          <p:cNvPicPr>
            <a:picLocks noGrp="1"/>
          </p:cNvPicPr>
          <p:nvPr>
            <p:ph idx="1"/>
          </p:nvPr>
        </p:nvPicPr>
        <p:blipFill>
          <a:blip r:embed="rId2"/>
          <a:stretch>
            <a:fillRect/>
          </a:stretch>
        </p:blipFill>
        <p:spPr>
          <a:xfrm>
            <a:off x="838200" y="1690687"/>
            <a:ext cx="8648700" cy="3381375"/>
          </a:xfrm>
          <a:prstGeom prst="rect">
            <a:avLst/>
          </a:prstGeom>
        </p:spPr>
      </p:pic>
      <p:pic>
        <p:nvPicPr>
          <p:cNvPr id="6" name="图片 5">
            <a:extLst>
              <a:ext uri="{FF2B5EF4-FFF2-40B4-BE49-F238E27FC236}">
                <a16:creationId xmlns:a16="http://schemas.microsoft.com/office/drawing/2014/main" id="{CC13554E-9D6F-4417-92EC-B79865563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00" y="4163634"/>
            <a:ext cx="2694366" cy="2694366"/>
          </a:xfrm>
          <a:prstGeom prst="rect">
            <a:avLst/>
          </a:prstGeom>
        </p:spPr>
      </p:pic>
    </p:spTree>
    <p:extLst>
      <p:ext uri="{BB962C8B-B14F-4D97-AF65-F5344CB8AC3E}">
        <p14:creationId xmlns:p14="http://schemas.microsoft.com/office/powerpoint/2010/main" val="10619446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761</Words>
  <Application>Microsoft Office PowerPoint</Application>
  <PresentationFormat>宽屏</PresentationFormat>
  <Paragraphs>30</Paragraphs>
  <Slides>9</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9</vt:i4>
      </vt:variant>
    </vt:vector>
  </HeadingPairs>
  <TitlesOfParts>
    <vt:vector size="13" baseType="lpstr">
      <vt:lpstr>等线</vt:lpstr>
      <vt:lpstr>等线 Light</vt:lpstr>
      <vt:lpstr>Arial</vt:lpstr>
      <vt:lpstr>Office 主题​​</vt:lpstr>
      <vt:lpstr>无碳小车制造初步企划 </vt:lpstr>
      <vt:lpstr>PowerPoint 演示文稿</vt:lpstr>
      <vt:lpstr>加工成本  </vt:lpstr>
      <vt:lpstr>经济性原理 </vt:lpstr>
      <vt:lpstr>污染及环境保护  材料角度</vt:lpstr>
      <vt:lpstr>PowerPoint 演示文稿</vt:lpstr>
      <vt:lpstr>制造角度</vt:lpstr>
      <vt:lpstr>市场问题 </vt:lpstr>
      <vt:lpstr>生产管理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无碳小车制造初步企划 </dc:title>
  <dc:creator>李润祺</dc:creator>
  <cp:lastModifiedBy>李润祺</cp:lastModifiedBy>
  <cp:revision>4</cp:revision>
  <dcterms:created xsi:type="dcterms:W3CDTF">2020-11-09T14:14:18Z</dcterms:created>
  <dcterms:modified xsi:type="dcterms:W3CDTF">2020-11-09T14:44:23Z</dcterms:modified>
</cp:coreProperties>
</file>