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78" r:id="rId5"/>
    <p:sldId id="279" r:id="rId6"/>
    <p:sldId id="280" r:id="rId7"/>
    <p:sldId id="293" r:id="rId8"/>
    <p:sldId id="294" r:id="rId9"/>
    <p:sldId id="281" r:id="rId10"/>
    <p:sldId id="297" r:id="rId11"/>
    <p:sldId id="298" r:id="rId12"/>
    <p:sldId id="282" r:id="rId13"/>
    <p:sldId id="296" r:id="rId14"/>
    <p:sldId id="283" r:id="rId15"/>
    <p:sldId id="295" r:id="rId16"/>
    <p:sldId id="285" r:id="rId17"/>
    <p:sldId id="284" r:id="rId18"/>
    <p:sldId id="286" r:id="rId19"/>
    <p:sldId id="287" r:id="rId20"/>
    <p:sldId id="288" r:id="rId21"/>
    <p:sldId id="289" r:id="rId22"/>
    <p:sldId id="290" r:id="rId23"/>
    <p:sldId id="292" r:id="rId24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5D299-22B7-42F5-A369-FD200C73BBC3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2020/9/14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6909D-8EDC-4A00-9425-7CCDD6935CD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9420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71C006B-CAD6-46A9-AE01-1DF9FF39EC39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E6DE88F-1F85-4A27-9D34-D74A50E7B0DA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07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altLang="zh-CN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119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E83E4F-657C-4D8E-8FAD-6386EF9B109D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题注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4F4464-7484-4713-B9FF-83FB9DDEA071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5233FB-47C5-42F7-A95A-B15B60A34B63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题注的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9FB00C-3196-42EF-A93B-AD2E97DECBF9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A98EE3D-8CD1-4C3F-BD1C-C98C9596463C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CN" altLang="en-US" sz="8000" noProof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CN" altLang="en-US" sz="8000" noProof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E52F37-2347-469F-95CF-B07720175159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B85421-0A4F-456C-AE8B-9D9FD1C29F96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图片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图片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9" name="文本占位符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0" name="图片占位符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1" name="文本占位符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3" name="图片占位符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4" name="文本占位符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6" name="图片占位符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7" name="文本占位符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597710-2884-4518-8343-5210F0660D76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4CB63E-F307-418A-B628-A6B892AED4C7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14A190-44DA-4162-93F1-58A582F1E34D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FAA926-9856-4E01-BF32-9864A6B340D7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图片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A9A6D6-ED6C-4059-8881-246F48921CB9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2D6A9-C393-42BA-899D-980611436B38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4E2F3C-F6FF-4123-83A2-52AD329828E8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761EBF-EC3D-40AD-A2AF-0B83A9BC8761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90168C-97F9-485C-B61A-FB9CF372C0B8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F66F3B4-29CF-4B27-AAED-5D9EF95DB219}" type="datetime1">
              <a:rPr lang="zh-CN" altLang="en-US" noProof="0" smtClean="0"/>
              <a:t>2020/9/14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A98EE3D-8CD1-4C3F-BD1C-C98C9596463C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crosoft YaHei UI" panose="020B0503020204020204" pitchFamily="34" charset="-122"/>
          <a:ea typeface="Microsoft YaHei UI" panose="020B0503020204020204" pitchFamily="34" charset="-122"/>
          <a:cs typeface="Microsoft YaHei UI" panose="020B0503020204020204" pitchFamily="34" charset="-122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任意多边形(F)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979" y="2028968"/>
            <a:ext cx="3485073" cy="1342197"/>
          </a:xfrm>
        </p:spPr>
        <p:txBody>
          <a:bodyPr rtlCol="0">
            <a:normAutofit/>
          </a:bodyPr>
          <a:lstStyle/>
          <a:p>
            <a:r>
              <a:rPr lang="en-US" altLang="zh-CN" sz="4000" b="1" dirty="0"/>
              <a:t>KAPI</a:t>
            </a:r>
            <a:r>
              <a:rPr lang="zh-CN" altLang="en-US" sz="4000" b="1" dirty="0"/>
              <a:t>无碳小车</a:t>
            </a:r>
            <a:r>
              <a:rPr lang="en-US" altLang="zh-CN" sz="4000" b="1" dirty="0"/>
              <a:t>2</a:t>
            </a:r>
            <a:r>
              <a:rPr lang="zh-CN" altLang="en-US" sz="4000" b="1" dirty="0"/>
              <a:t>组</a:t>
            </a:r>
            <a:endParaRPr lang="en-US" altLang="zh-CN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4979" y="3765095"/>
            <a:ext cx="3485072" cy="1026544"/>
          </a:xfrm>
        </p:spPr>
        <p:txBody>
          <a:bodyPr rtlCol="0">
            <a:normAutofit fontScale="62500" lnSpcReduction="20000"/>
          </a:bodyPr>
          <a:lstStyle/>
          <a:p>
            <a:r>
              <a:rPr lang="zh-CN" altLang="en-US" dirty="0"/>
              <a:t>答辩人：王鸿辉</a:t>
            </a:r>
            <a:endParaRPr lang="en-US" altLang="zh-CN" dirty="0"/>
          </a:p>
          <a:p>
            <a:r>
              <a:rPr lang="en-US" altLang="zh-CN" dirty="0"/>
              <a:t>PPT</a:t>
            </a:r>
            <a:r>
              <a:rPr lang="zh-CN" altLang="en-US" dirty="0"/>
              <a:t>制作：承彭坤</a:t>
            </a:r>
            <a:endParaRPr lang="en-US" altLang="zh-CN" dirty="0"/>
          </a:p>
          <a:p>
            <a:r>
              <a:rPr lang="zh-CN" altLang="en-US" dirty="0"/>
              <a:t>资料收集：齐英豪 、李淼鑫、李润琪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DE0AF5-2972-48D0-85F7-E4F985D58EE9}"/>
              </a:ext>
            </a:extLst>
          </p:cNvPr>
          <p:cNvSpPr txBox="1"/>
          <p:nvPr/>
        </p:nvSpPr>
        <p:spPr>
          <a:xfrm>
            <a:off x="863819" y="1420484"/>
            <a:ext cx="5925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材料选择与</a:t>
            </a:r>
            <a:endParaRPr lang="en-US" altLang="zh-CN" sz="48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48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材料性能、组织结构、成分、工艺、应用之间的关系</a:t>
            </a:r>
            <a:endParaRPr lang="zh-CN" altLang="en-US" sz="32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三 、成分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ECCFC4-B6AE-4889-956F-E487E05F5D70}"/>
              </a:ext>
            </a:extLst>
          </p:cNvPr>
          <p:cNvSpPr txBox="1"/>
          <p:nvPr/>
        </p:nvSpPr>
        <p:spPr>
          <a:xfrm>
            <a:off x="913795" y="1685921"/>
            <a:ext cx="1055571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/>
              <a:t>4</a:t>
            </a:r>
            <a:r>
              <a:rPr lang="zh-CN" altLang="en-US" sz="2400" dirty="0"/>
              <a:t>、</a:t>
            </a:r>
            <a:r>
              <a:rPr lang="zh-CN" altLang="zh-CN" sz="2400" dirty="0"/>
              <a:t>复合材料是一种复合的材料，不再是单一的一种材料，通常具有非常好的性能，能综合不同类型材料的综合优良性能。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zh-CN" sz="2400" b="1" dirty="0"/>
              <a:t>材料选择的时候，要根据不同的材料成分选择材料，需要什么样的材料成分的功能或者性质，则需要选择含有这种成分的材料。</a:t>
            </a:r>
          </a:p>
          <a:p>
            <a:pPr algn="just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4698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四、工艺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ADC202-E3C3-47CA-A032-D8E89E42C931}"/>
              </a:ext>
            </a:extLst>
          </p:cNvPr>
          <p:cNvSpPr txBox="1"/>
          <p:nvPr/>
        </p:nvSpPr>
        <p:spPr>
          <a:xfrm>
            <a:off x="913795" y="1674376"/>
            <a:ext cx="8122629" cy="4459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       </a:t>
            </a:r>
            <a:r>
              <a:rPr lang="zh-CN" altLang="zh-CN" sz="2400" dirty="0"/>
              <a:t>材料与工艺之间的关系不是像</a:t>
            </a:r>
            <a:r>
              <a:rPr lang="zh-CN" altLang="zh-CN" sz="2400" b="1" dirty="0"/>
              <a:t>材料决定设计</a:t>
            </a:r>
            <a:r>
              <a:rPr lang="zh-CN" altLang="zh-CN" sz="2400" dirty="0"/>
              <a:t>或</a:t>
            </a:r>
            <a:r>
              <a:rPr lang="zh-CN" altLang="zh-CN" sz="2400" b="1" dirty="0"/>
              <a:t>工艺决定设计</a:t>
            </a:r>
            <a:r>
              <a:rPr lang="zh-CN" altLang="zh-CN" sz="2400" dirty="0"/>
              <a:t>那样简单和一成不变的，而是会根据不同的环境、情况进行改变。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   </a:t>
            </a:r>
            <a:r>
              <a:rPr lang="zh-CN" altLang="zh-CN" sz="2400" dirty="0"/>
              <a:t>材料被事先确定时，工艺就会因材料本身的性质而确定。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   </a:t>
            </a:r>
            <a:r>
              <a:rPr lang="zh-CN" altLang="zh-CN" sz="2400" dirty="0"/>
              <a:t>工艺被事先确定下来时，材料的选择必须根据工艺来确定。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    </a:t>
            </a:r>
            <a:r>
              <a:rPr lang="zh-CN" altLang="zh-CN" sz="2400" dirty="0"/>
              <a:t>材料与工艺表现为相互选择、相互限定的关系，只有对两者的关系十分了解，才可以设计出优秀的作品</a:t>
            </a:r>
            <a:r>
              <a:rPr lang="zh-CN" altLang="en-US" sz="2400" dirty="0"/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CE7A0D-EB6D-43AC-B87F-1265192B5D1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"/>
          <a:stretch/>
        </p:blipFill>
        <p:spPr bwMode="auto">
          <a:xfrm>
            <a:off x="9251576" y="949311"/>
            <a:ext cx="2737888" cy="22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46FEC44-2DBE-4AAE-913D-FF563A71586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b="-2914"/>
          <a:stretch/>
        </p:blipFill>
        <p:spPr bwMode="auto">
          <a:xfrm>
            <a:off x="9175390" y="3912147"/>
            <a:ext cx="2907397" cy="222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98647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四、工艺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ADC202-E3C3-47CA-A032-D8E89E42C931}"/>
              </a:ext>
            </a:extLst>
          </p:cNvPr>
          <p:cNvSpPr txBox="1"/>
          <p:nvPr/>
        </p:nvSpPr>
        <p:spPr>
          <a:xfrm>
            <a:off x="913795" y="1964605"/>
            <a:ext cx="7225494" cy="586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45F982-630F-4E59-81B7-347AC4776331}"/>
              </a:ext>
            </a:extLst>
          </p:cNvPr>
          <p:cNvSpPr txBox="1"/>
          <p:nvPr/>
        </p:nvSpPr>
        <p:spPr>
          <a:xfrm>
            <a:off x="913795" y="1634476"/>
            <a:ext cx="8046055" cy="335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en-US" sz="2400" dirty="0"/>
              <a:t>铝合金按其成分和加工方法又分为变形铝合金和铸造铝合金。变形铝合金是先将合金配料熔铸成坯锭，再进行塑性变形加工，通过轧制、挤压、拉伸、锻造等方法制成各种塑性加工制品。铸造铝合金是将配料熔炼后用砂模、铁模、熔模和压铸法等直接铸成各种零部件的毛坯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8D34EA-4CBD-4755-BD9F-0079F985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0" y="1634476"/>
            <a:ext cx="3403600" cy="2362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6D41466-BB1D-4FF4-A8D7-D6AA1987F99B}"/>
              </a:ext>
            </a:extLst>
          </p:cNvPr>
          <p:cNvSpPr txBox="1"/>
          <p:nvPr/>
        </p:nvSpPr>
        <p:spPr>
          <a:xfrm>
            <a:off x="913795" y="4484334"/>
            <a:ext cx="10069116" cy="1673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en-US" sz="2400" dirty="0"/>
              <a:t>一些铝合金可以采用热处理获得良好的机械性能、物理性能和抗腐蚀性能。硬铝合金属</a:t>
            </a:r>
            <a:r>
              <a:rPr lang="en-US" altLang="zh-CN" sz="2400" dirty="0"/>
              <a:t>AI—Cu—Mg</a:t>
            </a:r>
            <a:r>
              <a:rPr lang="zh-CN" altLang="en-US" sz="2400" dirty="0"/>
              <a:t>系，一般含有少量的</a:t>
            </a:r>
            <a:r>
              <a:rPr lang="en-US" altLang="zh-CN" sz="2400" dirty="0"/>
              <a:t>Mn</a:t>
            </a:r>
            <a:r>
              <a:rPr lang="zh-CN" altLang="en-US" sz="2400" dirty="0"/>
              <a:t>，可热处理强化。其特点是硬度大，但塑性较差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0549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五、应用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D93795-5801-4BB3-828E-B1321CB04924}"/>
              </a:ext>
            </a:extLst>
          </p:cNvPr>
          <p:cNvSpPr txBox="1"/>
          <p:nvPr/>
        </p:nvSpPr>
        <p:spPr>
          <a:xfrm>
            <a:off x="913795" y="1866900"/>
            <a:ext cx="6800239" cy="3910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材料是人类赖以生存和发展的物质基础。</a:t>
            </a:r>
            <a:r>
              <a:rPr lang="en-US" altLang="zh-CN" sz="2400" dirty="0"/>
              <a:t>20 </a:t>
            </a:r>
            <a:r>
              <a:rPr lang="zh-CN" altLang="en-US" sz="2400" dirty="0"/>
              <a:t>世纪</a:t>
            </a:r>
            <a:r>
              <a:rPr lang="en-US" altLang="zh-CN" sz="2400" dirty="0"/>
              <a:t>70 </a:t>
            </a:r>
            <a:r>
              <a:rPr lang="zh-CN" altLang="en-US" sz="2400" dirty="0"/>
              <a:t>年代人们把信息、材料和能源誉为当代文明的三大支柱。</a:t>
            </a:r>
            <a:r>
              <a:rPr lang="en-US" altLang="zh-CN" sz="2400" dirty="0"/>
              <a:t>80 </a:t>
            </a:r>
            <a:r>
              <a:rPr lang="zh-CN" altLang="en-US" sz="2400" dirty="0"/>
              <a:t>年代以高技术群为代表的新技术革命，又把新材料、信息技术和生物技术并列为新技术革命的重要标志，就是因为材料与国民经济建设、国防建设和人民生活密切相关。</a:t>
            </a:r>
            <a:br>
              <a:rPr lang="zh-CN" altLang="en-US" sz="2400" dirty="0"/>
            </a:br>
            <a:endParaRPr lang="zh-CN" altLang="en-US" sz="2400" dirty="0"/>
          </a:p>
        </p:txBody>
      </p:sp>
      <p:pic>
        <p:nvPicPr>
          <p:cNvPr id="5" name="图片 4" descr="图片包含 游戏机, 建筑, 屋顶&#10;&#10;描述已自动生成">
            <a:extLst>
              <a:ext uri="{FF2B5EF4-FFF2-40B4-BE49-F238E27FC236}">
                <a16:creationId xmlns:a16="http://schemas.microsoft.com/office/drawing/2014/main" id="{AB7406C0-8729-4494-896B-9219613FC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14" y="1916754"/>
            <a:ext cx="3951243" cy="30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209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五、应用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D93795-5801-4BB3-828E-B1321CB04924}"/>
              </a:ext>
            </a:extLst>
          </p:cNvPr>
          <p:cNvSpPr txBox="1"/>
          <p:nvPr/>
        </p:nvSpPr>
        <p:spPr>
          <a:xfrm>
            <a:off x="913795" y="2126876"/>
            <a:ext cx="10847899" cy="2243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en-US" sz="2400" dirty="0"/>
              <a:t>材料的选择与应用是机械设计与制造工作中重要的基础环节，自始至终地影响整个设计过程。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en-US" sz="2400" dirty="0"/>
              <a:t>选材的核心问题是在技术和经济合理的前提下，保证材料的使用性能与零件（产品）的设计功能相适应。</a:t>
            </a:r>
          </a:p>
        </p:txBody>
      </p:sp>
    </p:spTree>
    <p:extLst>
      <p:ext uri="{BB962C8B-B14F-4D97-AF65-F5344CB8AC3E}">
        <p14:creationId xmlns:p14="http://schemas.microsoft.com/office/powerpoint/2010/main" val="227115415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五、应用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D93795-5801-4BB3-828E-B1321CB04924}"/>
              </a:ext>
            </a:extLst>
          </p:cNvPr>
          <p:cNvSpPr txBox="1"/>
          <p:nvPr/>
        </p:nvSpPr>
        <p:spPr>
          <a:xfrm>
            <a:off x="913795" y="1661332"/>
            <a:ext cx="1071342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材料分类：</a:t>
            </a:r>
            <a:endParaRPr lang="en-US" altLang="zh-CN" sz="2400" dirty="0"/>
          </a:p>
          <a:p>
            <a:br>
              <a:rPr lang="zh-CN" altLang="en-US" sz="2400" dirty="0"/>
            </a:br>
            <a:r>
              <a:rPr lang="en-US" altLang="zh-CN" sz="2400" dirty="0"/>
              <a:t>1</a:t>
            </a:r>
            <a:r>
              <a:rPr lang="zh-CN" altLang="en-US" sz="2400" dirty="0"/>
              <a:t>、从物理化学属性来分：</a:t>
            </a:r>
            <a:br>
              <a:rPr lang="zh-CN" altLang="en-US" sz="2400" dirty="0"/>
            </a:br>
            <a:r>
              <a:rPr lang="en-US" altLang="zh-CN" sz="2400" dirty="0"/>
              <a:t>      </a:t>
            </a:r>
            <a:r>
              <a:rPr lang="zh-CN" altLang="en-US" sz="2400" dirty="0"/>
              <a:t>可分为金属材料、无机非金属材料、高分子材料。</a:t>
            </a:r>
            <a:br>
              <a:rPr lang="zh-CN" altLang="en-US" sz="2400" dirty="0"/>
            </a:br>
            <a:r>
              <a:rPr lang="en-US" altLang="zh-CN" sz="2400" dirty="0"/>
              <a:t>2</a:t>
            </a:r>
            <a:r>
              <a:rPr lang="zh-CN" altLang="en-US" sz="2400" dirty="0"/>
              <a:t>、从用途来分：</a:t>
            </a:r>
            <a:br>
              <a:rPr lang="zh-CN" altLang="en-US" sz="2400" dirty="0"/>
            </a:br>
            <a:r>
              <a:rPr lang="zh-CN" altLang="en-US" sz="2400" dirty="0"/>
              <a:t>      可分为电子材料、航空航天材料、核材料 、建筑材料、能源材料、</a:t>
            </a:r>
            <a:endParaRPr lang="en-US" altLang="zh-CN" sz="2400" dirty="0"/>
          </a:p>
          <a:p>
            <a:r>
              <a:rPr lang="en-US" altLang="zh-CN" sz="2400" dirty="0"/>
              <a:t>      </a:t>
            </a:r>
            <a:r>
              <a:rPr lang="zh-CN" altLang="en-US" sz="2400" dirty="0"/>
              <a:t>生物材料等。</a:t>
            </a:r>
            <a:br>
              <a:rPr lang="zh-CN" altLang="en-US" sz="2400" dirty="0"/>
            </a:br>
            <a:r>
              <a:rPr lang="en-US" altLang="zh-CN" sz="2400" dirty="0"/>
              <a:t>3</a:t>
            </a:r>
            <a:r>
              <a:rPr lang="zh-CN" altLang="en-US" sz="2400" dirty="0"/>
              <a:t>、按部位分类：</a:t>
            </a:r>
            <a:br>
              <a:rPr lang="zh-CN" altLang="en-US" sz="2400" dirty="0"/>
            </a:br>
            <a:r>
              <a:rPr lang="zh-CN" altLang="en-US" sz="2400" dirty="0"/>
              <a:t>      就是按材料在空间的使用部位来将材料分类，如内墙材料、外墙    材料、顶棚材料地面材料等。但这种分法确立之后，遇到一种材料既可以用到室内，也可以用到室外。在室内，一种材料既可以用在地面、墙面，又可以用到顶棚上去，如石材、涂料等。</a:t>
            </a:r>
            <a:br>
              <a:rPr lang="zh-CN" altLang="en-US" sz="2400" dirty="0"/>
            </a:b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902157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五、应用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D93795-5801-4BB3-828E-B1321CB04924}"/>
              </a:ext>
            </a:extLst>
          </p:cNvPr>
          <p:cNvSpPr txBox="1"/>
          <p:nvPr/>
        </p:nvSpPr>
        <p:spPr>
          <a:xfrm>
            <a:off x="913795" y="1866900"/>
            <a:ext cx="561118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金属材料、尤其是钢铁材料，与其它工程材料相比，在力学性能、工艺性能和生产成本这三者之间保持着最佳的平衡，具有最强的竞争力，故金属材料仍然是机械工程材料的主力军。从这个意义上来讲，人类仍然生活在以钢铁材料为主的“铁器时代”。以载重汽车用材的重量为例，钢占</a:t>
            </a:r>
            <a:r>
              <a:rPr lang="en-US" altLang="zh-CN" sz="2400" dirty="0"/>
              <a:t>65%</a:t>
            </a:r>
            <a:r>
              <a:rPr lang="zh-CN" altLang="en-US" sz="2400" dirty="0"/>
              <a:t>、铸铁占</a:t>
            </a:r>
            <a:r>
              <a:rPr lang="en-US" altLang="zh-CN" sz="2400" dirty="0"/>
              <a:t>20%</a:t>
            </a:r>
            <a:r>
              <a:rPr lang="zh-CN" altLang="en-US" sz="2400" dirty="0"/>
              <a:t>、有色金属占</a:t>
            </a:r>
            <a:r>
              <a:rPr lang="en-US" altLang="zh-CN" sz="2400" dirty="0"/>
              <a:t>3%</a:t>
            </a:r>
            <a:r>
              <a:rPr lang="zh-CN" altLang="en-US" sz="2400" dirty="0"/>
              <a:t>、非金属材料约占</a:t>
            </a:r>
            <a:r>
              <a:rPr lang="en-US" altLang="zh-CN" sz="2400" dirty="0"/>
              <a:t>12%</a:t>
            </a:r>
            <a:r>
              <a:rPr lang="zh-CN" altLang="en-US" sz="2400" dirty="0"/>
              <a:t>。在轻型汽车和轿车中，非金属材料的用量虽有所增加，但金属材料仍占主体。</a:t>
            </a:r>
          </a:p>
          <a:p>
            <a:br>
              <a:rPr lang="zh-CN" altLang="en-US" sz="2400" dirty="0"/>
            </a:b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E32279-04B5-4839-935C-A02F2CBF7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313" y="0"/>
            <a:ext cx="5334687" cy="32808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025E58-452E-41A4-977C-5D24629D7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313" y="3337107"/>
            <a:ext cx="5334687" cy="35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369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五、应用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D93795-5801-4BB3-828E-B1321CB04924}"/>
              </a:ext>
            </a:extLst>
          </p:cNvPr>
          <p:cNvSpPr txBox="1"/>
          <p:nvPr/>
        </p:nvSpPr>
        <p:spPr>
          <a:xfrm>
            <a:off x="913795" y="1866900"/>
            <a:ext cx="56111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复合材料克服了高分子材料和陶瓷材料的不足，综合了各种不同材料的优良性能，具有高的比强度、比刚度、抗疲劳、减振、耐磨性能优良等特点。尤其是金属基复合材料，从力学性能角度看，可能是最理想的机械工程材料。但复合材料价格昂贵，除在航天航空、船舶、武器装备等国防工业中的重要结构件上应用外，在一般的民用工业上应用有限。但应注意的是，随着复合材料的生产成本降低其应用潜力巨大、前景极其广阔。</a:t>
            </a:r>
            <a:br>
              <a:rPr lang="zh-CN" altLang="en-US" sz="2400" dirty="0"/>
            </a:b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BCAD49-971E-4139-97BA-0B8805D7C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817" y="126056"/>
            <a:ext cx="2257522" cy="27591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2C0C44-3237-484F-99B8-58A0E6C6B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578" y="2885250"/>
            <a:ext cx="5196119" cy="33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9242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五、应用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D93795-5801-4BB3-828E-B1321CB04924}"/>
              </a:ext>
            </a:extLst>
          </p:cNvPr>
          <p:cNvSpPr txBox="1"/>
          <p:nvPr/>
        </p:nvSpPr>
        <p:spPr>
          <a:xfrm>
            <a:off x="913795" y="1866900"/>
            <a:ext cx="56111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陶瓷材料硬而脆、加工性能差，也不能用作重要的受力零件；目前主要应用领域是建筑陶瓷和功能材料。但陶瓷材料具有高热硬性及化学稳定性，可用作耐热、耐磨、耐蚀的零件，如燃烧器喷嘴、刀具与模具、石油化工容器等。由于陶瓷功能材料具有极其广阔的应用前景，在高新技术产品中占据重要地位，故有人认为</a:t>
            </a:r>
            <a:r>
              <a:rPr lang="en-US" altLang="zh-CN" sz="2400" dirty="0"/>
              <a:t>21</a:t>
            </a:r>
            <a:r>
              <a:rPr lang="zh-CN" altLang="en-US" sz="2400" dirty="0"/>
              <a:t>世纪是“第二个石器时代”。陶瓷作为结构材料，目前尚处开发应用阶段。</a:t>
            </a:r>
          </a:p>
          <a:p>
            <a:br>
              <a:rPr lang="zh-CN" altLang="en-US" sz="2400" dirty="0"/>
            </a:b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A14B60-864C-4E47-A1F3-77BAEEC9D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977" y="1855757"/>
            <a:ext cx="5571037" cy="37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6481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五、应用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D93795-5801-4BB3-828E-B1321CB04924}"/>
              </a:ext>
            </a:extLst>
          </p:cNvPr>
          <p:cNvSpPr txBox="1"/>
          <p:nvPr/>
        </p:nvSpPr>
        <p:spPr>
          <a:xfrm>
            <a:off x="913795" y="1866900"/>
            <a:ext cx="56111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高分子材料的强度与刚度低、尺寸稳定性较差且易老化，在工程上一般不用于受力较大的、重要的结构零件。但由于其原料丰富、生产能耗较低（为钢的</a:t>
            </a:r>
            <a:r>
              <a:rPr lang="en-US" altLang="zh-CN" sz="2400" dirty="0"/>
              <a:t>1/10</a:t>
            </a:r>
            <a:r>
              <a:rPr lang="zh-CN" altLang="en-US" sz="2400" dirty="0"/>
              <a:t>、铝的</a:t>
            </a:r>
            <a:r>
              <a:rPr lang="en-US" altLang="zh-CN" sz="2400" dirty="0"/>
              <a:t>1/20</a:t>
            </a:r>
            <a:r>
              <a:rPr lang="zh-CN" altLang="en-US" sz="2400" dirty="0"/>
              <a:t>），密度低、弹性较好且减振、耐磨，故适合于制造受力不大的普通结构件及减振，耐磨或密封零件，如轻载传动齿轮、轴承、紧固件、密封件和轮胎等。</a:t>
            </a:r>
          </a:p>
          <a:p>
            <a:br>
              <a:rPr lang="zh-CN" altLang="en-US" sz="2400" dirty="0"/>
            </a:b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33F1AEE-87FB-4313-90C4-74A46AC7A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489" y="1866900"/>
            <a:ext cx="4491520" cy="36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519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长方形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218" y="909221"/>
            <a:ext cx="7969563" cy="4718954"/>
          </a:xfrm>
        </p:spPr>
        <p:txBody>
          <a:bodyPr rtlCol="0" anchor="t">
            <a:normAutofit lnSpcReduction="10000"/>
          </a:bodyPr>
          <a:lstStyle/>
          <a:p>
            <a:pPr rtl="0"/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材料选择与</a:t>
            </a:r>
            <a:endParaRPr lang="en-US" altLang="zh-CN" sz="3200" b="1" dirty="0"/>
          </a:p>
          <a:p>
            <a:pPr marL="36900" indent="0" rtl="0">
              <a:buNone/>
            </a:pP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		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一、材料性能</a:t>
            </a:r>
            <a:endParaRPr lang="en-US" altLang="zh-CN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6900" indent="0" rtl="0">
              <a:buNone/>
            </a:pPr>
            <a:r>
              <a:rPr lang="en-US" altLang="zh-CN" sz="3200" b="1" dirty="0"/>
              <a:t>					  </a:t>
            </a:r>
            <a:r>
              <a:rPr lang="zh-CN" altLang="en-US" sz="3200" b="1" dirty="0"/>
              <a:t>二、组织结构</a:t>
            </a:r>
            <a:endParaRPr lang="en-US" altLang="zh-CN" sz="3200" b="1" dirty="0"/>
          </a:p>
          <a:p>
            <a:pPr marL="36900" indent="0" rtl="0">
              <a:buNone/>
            </a:pP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					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三、成分</a:t>
            </a:r>
            <a:endParaRPr lang="en-US" altLang="zh-CN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6900" indent="0" rtl="0">
              <a:buNone/>
            </a:pPr>
            <a:r>
              <a:rPr lang="en-US" altLang="zh-CN" sz="3200" b="1" dirty="0"/>
              <a:t>									</a:t>
            </a:r>
            <a:r>
              <a:rPr lang="zh-CN" altLang="en-US" sz="3200" b="1" dirty="0"/>
              <a:t>四、工艺</a:t>
            </a:r>
            <a:endParaRPr lang="en-US" altLang="zh-CN" sz="3200" b="1" dirty="0"/>
          </a:p>
          <a:p>
            <a:pPr marL="36900" indent="0" rtl="0">
              <a:buNone/>
            </a:pP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									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五、应用</a:t>
            </a:r>
            <a:endParaRPr lang="en-US" altLang="zh-CN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6900" indent="0" rtl="0">
              <a:buNone/>
            </a:pP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之间的关系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任意多边形(F)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979" y="2028968"/>
            <a:ext cx="3485073" cy="1342197"/>
          </a:xfrm>
        </p:spPr>
        <p:txBody>
          <a:bodyPr rtlCol="0">
            <a:normAutofit/>
          </a:bodyPr>
          <a:lstStyle/>
          <a:p>
            <a:r>
              <a:rPr lang="en-US" altLang="zh-CN" sz="4000" b="1" dirty="0"/>
              <a:t>KAPI</a:t>
            </a:r>
            <a:r>
              <a:rPr lang="zh-CN" altLang="en-US" sz="4000" b="1" dirty="0"/>
              <a:t>无碳小车</a:t>
            </a:r>
            <a:r>
              <a:rPr lang="en-US" altLang="zh-CN" sz="4000" b="1" dirty="0"/>
              <a:t>2</a:t>
            </a:r>
            <a:r>
              <a:rPr lang="zh-CN" altLang="en-US" sz="4000" b="1" dirty="0"/>
              <a:t>组</a:t>
            </a:r>
            <a:endParaRPr lang="en-US" altLang="zh-CN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4979" y="3765095"/>
            <a:ext cx="3485072" cy="1026544"/>
          </a:xfrm>
        </p:spPr>
        <p:txBody>
          <a:bodyPr rtlCol="0">
            <a:normAutofit fontScale="62500" lnSpcReduction="20000"/>
          </a:bodyPr>
          <a:lstStyle/>
          <a:p>
            <a:r>
              <a:rPr lang="zh-CN" altLang="en-US" dirty="0"/>
              <a:t>答辩人：王鸿辉</a:t>
            </a:r>
            <a:endParaRPr lang="en-US" altLang="zh-CN" dirty="0"/>
          </a:p>
          <a:p>
            <a:r>
              <a:rPr lang="en-US" altLang="zh-CN" dirty="0"/>
              <a:t>PPT</a:t>
            </a:r>
            <a:r>
              <a:rPr lang="zh-CN" altLang="en-US" dirty="0"/>
              <a:t>制作：承彭坤</a:t>
            </a:r>
            <a:endParaRPr lang="en-US" altLang="zh-CN" dirty="0"/>
          </a:p>
          <a:p>
            <a:r>
              <a:rPr lang="zh-CN" altLang="en-US" dirty="0"/>
              <a:t>资料收集：齐英豪 、李淼鑫、李润琪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DE0AF5-2972-48D0-85F7-E4F985D58EE9}"/>
              </a:ext>
            </a:extLst>
          </p:cNvPr>
          <p:cNvSpPr txBox="1"/>
          <p:nvPr/>
        </p:nvSpPr>
        <p:spPr>
          <a:xfrm>
            <a:off x="1017657" y="2146068"/>
            <a:ext cx="5925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	</a:t>
            </a:r>
            <a:r>
              <a:rPr lang="zh-CN" altLang="en-US" sz="66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谢谢观看！</a:t>
            </a:r>
            <a:endParaRPr lang="zh-CN" altLang="en-US" sz="32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68332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一、材料性能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8259B72-13E8-4340-92EE-F87C75EA97E1}"/>
              </a:ext>
            </a:extLst>
          </p:cNvPr>
          <p:cNvSpPr txBox="1"/>
          <p:nvPr/>
        </p:nvSpPr>
        <p:spPr>
          <a:xfrm>
            <a:off x="913795" y="977291"/>
            <a:ext cx="11481405" cy="5567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dirty="0"/>
              <a:t>材料性能概念：</a:t>
            </a:r>
          </a:p>
          <a:p>
            <a:pPr algn="just">
              <a:lnSpc>
                <a:spcPct val="150000"/>
              </a:lnSpc>
            </a:pPr>
            <a:r>
              <a:rPr lang="zh-CN" altLang="zh-CN" sz="2400" dirty="0"/>
              <a:t>材料的性能可分为两类</a:t>
            </a:r>
            <a:r>
              <a:rPr lang="zh-CN" altLang="en-US" sz="2400" dirty="0"/>
              <a:t>：特征性能和功能物性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zh-CN" sz="2400" dirty="0"/>
              <a:t>一</a:t>
            </a:r>
            <a:r>
              <a:rPr lang="zh-CN" altLang="en-US" sz="2400" dirty="0"/>
              <a:t>、</a:t>
            </a:r>
            <a:r>
              <a:rPr lang="zh-CN" altLang="zh-CN" sz="2400" dirty="0"/>
              <a:t>特征性能，属于材料本身</a:t>
            </a:r>
            <a:r>
              <a:rPr lang="zh-CN" altLang="en-US" sz="2400" dirty="0"/>
              <a:t>固有的性质</a:t>
            </a:r>
            <a:r>
              <a:rPr lang="zh-CN" altLang="zh-CN" sz="2400" dirty="0"/>
              <a:t>，包括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热学性能（热容、热导率、熔化热、热膨胀、熔沸点等）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力学性能（弹性模量、拉伸强度、抗冲强度、屈服强度等）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电学性能（电导率、电阻率、介电性能、击穿电压等）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磁学性能（顺磁性、反磁性、铁磁性）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光学性能（光的反射、折射、吸收、透射以及发光、荧光等性质）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化学性能（即材料参与化学反应的活泼性和能力，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	        </a:t>
            </a:r>
            <a:r>
              <a:rPr lang="zh-CN" altLang="zh-CN" sz="2400" dirty="0"/>
              <a:t>如耐腐蚀性、催化性能、离子交换性能等）</a:t>
            </a:r>
            <a:endParaRPr lang="en-US" altLang="zh-CN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3B4203-9BBD-46A0-835A-F223A0747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530" y="286521"/>
            <a:ext cx="3535952" cy="24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678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9022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一、材料性能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8259B72-13E8-4340-92EE-F87C75EA97E1}"/>
              </a:ext>
            </a:extLst>
          </p:cNvPr>
          <p:cNvSpPr txBox="1"/>
          <p:nvPr/>
        </p:nvSpPr>
        <p:spPr>
          <a:xfrm>
            <a:off x="913795" y="1191781"/>
            <a:ext cx="10939538" cy="501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/>
              <a:t>二、</a:t>
            </a:r>
            <a:r>
              <a:rPr lang="zh-CN" altLang="zh-CN" sz="2400" dirty="0"/>
              <a:t>功能物性，指在一定条件和一定限度内对材料施加某种作用时，通过材料将这种作用转化为另一形式功能的性质，包括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热</a:t>
            </a:r>
            <a:r>
              <a:rPr lang="en-US" altLang="zh-CN" sz="2400" dirty="0"/>
              <a:t>-</a:t>
            </a:r>
            <a:r>
              <a:rPr lang="zh-CN" altLang="zh-CN" sz="2400" dirty="0"/>
              <a:t>电转换性能（热敏电阻、红外探测等）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光</a:t>
            </a:r>
            <a:r>
              <a:rPr lang="en-US" altLang="zh-CN" sz="2400" dirty="0"/>
              <a:t>-</a:t>
            </a:r>
            <a:r>
              <a:rPr lang="zh-CN" altLang="zh-CN" sz="2400" dirty="0"/>
              <a:t>热转换性能（如将太阳光转变为热的平板型集热器）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光</a:t>
            </a:r>
            <a:r>
              <a:rPr lang="en-US" altLang="zh-CN" sz="2400" dirty="0"/>
              <a:t> -</a:t>
            </a:r>
            <a:r>
              <a:rPr lang="zh-CN" altLang="zh-CN" sz="2400" dirty="0"/>
              <a:t>电转换性能（太阳能电池）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力</a:t>
            </a:r>
            <a:r>
              <a:rPr lang="en-US" altLang="zh-CN" sz="2400" dirty="0"/>
              <a:t>-</a:t>
            </a:r>
            <a:r>
              <a:rPr lang="zh-CN" altLang="zh-CN" sz="2400" dirty="0"/>
              <a:t>电转换性能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磁</a:t>
            </a:r>
            <a:r>
              <a:rPr lang="en-US" altLang="zh-CN" sz="2400" dirty="0"/>
              <a:t>-</a:t>
            </a:r>
            <a:r>
              <a:rPr lang="zh-CN" altLang="zh-CN" sz="2400" dirty="0"/>
              <a:t>光转换性能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电</a:t>
            </a:r>
            <a:r>
              <a:rPr lang="en-US" altLang="zh-CN" sz="2400" dirty="0"/>
              <a:t>-</a:t>
            </a:r>
            <a:r>
              <a:rPr lang="zh-CN" altLang="zh-CN" sz="2400" dirty="0"/>
              <a:t>光转换性能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zh-CN" sz="2400" dirty="0"/>
              <a:t>声</a:t>
            </a:r>
            <a:r>
              <a:rPr lang="en-US" altLang="zh-CN" sz="2400" dirty="0"/>
              <a:t>-</a:t>
            </a:r>
            <a:r>
              <a:rPr lang="zh-CN" altLang="zh-CN" sz="2400" dirty="0"/>
              <a:t>光转换性能等。</a:t>
            </a:r>
          </a:p>
        </p:txBody>
      </p:sp>
    </p:spTree>
    <p:extLst>
      <p:ext uri="{BB962C8B-B14F-4D97-AF65-F5344CB8AC3E}">
        <p14:creationId xmlns:p14="http://schemas.microsoft.com/office/powerpoint/2010/main" val="20048045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9022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一、材料性能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6C5772-36A8-4A39-BE3A-B2CA77421863}"/>
              </a:ext>
            </a:extLst>
          </p:cNvPr>
          <p:cNvSpPr txBox="1"/>
          <p:nvPr/>
        </p:nvSpPr>
        <p:spPr>
          <a:xfrm>
            <a:off x="913795" y="1336322"/>
            <a:ext cx="10735734" cy="224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/>
              <a:t>无碳小车主要采用铝合金材料；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铝合金密度低、强度高，接近或超过优质钢，塑性好，可加工成各种型材，具有优良的导电性、导热性和抗蚀性，工业上广泛使用，使用量仅次于钢。超硬铝属</a:t>
            </a:r>
            <a:r>
              <a:rPr lang="en-US" altLang="zh-CN" sz="2400" dirty="0"/>
              <a:t>Al</a:t>
            </a:r>
            <a:r>
              <a:rPr lang="zh-CN" altLang="en-US" sz="2400" dirty="0"/>
              <a:t>一</a:t>
            </a:r>
            <a:r>
              <a:rPr lang="en-US" altLang="zh-CN" sz="2400" dirty="0"/>
              <a:t>Cu—Mg—Zn</a:t>
            </a:r>
            <a:r>
              <a:rPr lang="zh-CN" altLang="en-US" sz="2400" dirty="0"/>
              <a:t>系，可热处理强化，是室温下强度最高的铝合金，但耐腐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35FFFF1-D45B-4632-9758-D26672CE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62" y="3800475"/>
            <a:ext cx="5715000" cy="2743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0288A5D-5D31-468D-BF16-9743DCDFA8A9}"/>
              </a:ext>
            </a:extLst>
          </p:cNvPr>
          <p:cNvSpPr txBox="1"/>
          <p:nvPr/>
        </p:nvSpPr>
        <p:spPr>
          <a:xfrm>
            <a:off x="913795" y="3579628"/>
            <a:ext cx="5563205" cy="2243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蚀性差，高温软化快。锻铝合金主要是</a:t>
            </a:r>
            <a:r>
              <a:rPr lang="en-US" altLang="zh-CN" sz="2400" dirty="0"/>
              <a:t>Al—Zn—Mg—Si</a:t>
            </a:r>
            <a:r>
              <a:rPr lang="zh-CN" altLang="en-US" sz="2400" dirty="0"/>
              <a:t>系合金，虽然加入元素种类多，但是含量少，因而具有优良的热塑性，适宜锻造，故又称锻造铝合金。</a:t>
            </a:r>
          </a:p>
        </p:txBody>
      </p:sp>
    </p:spTree>
    <p:extLst>
      <p:ext uri="{BB962C8B-B14F-4D97-AF65-F5344CB8AC3E}">
        <p14:creationId xmlns:p14="http://schemas.microsoft.com/office/powerpoint/2010/main" val="3983897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二、组织结构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0BEEE1-F8AE-49EE-8EAC-3C856A4C0EE7}"/>
              </a:ext>
            </a:extLst>
          </p:cNvPr>
          <p:cNvSpPr txBox="1"/>
          <p:nvPr/>
        </p:nvSpPr>
        <p:spPr>
          <a:xfrm>
            <a:off x="913795" y="1866900"/>
            <a:ext cx="9799361" cy="3910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en-US" sz="2400" dirty="0"/>
              <a:t>材料是由原子、分子或分子团以不同结合形式构成的物质。材料的组成或构成方式不同，其性质可能有很大的差别，组成或构成方式相近的材料，其性质多具有相近之处。材料包括有机材料、金属材料、无机非金属材料等，由于其组成的不同</a:t>
            </a:r>
            <a:r>
              <a:rPr lang="en-US" altLang="zh-CN" sz="2400" dirty="0"/>
              <a:t>,</a:t>
            </a:r>
            <a:r>
              <a:rPr lang="zh-CN" altLang="en-US" sz="2400" dirty="0"/>
              <a:t>使其各自分别具有不同的特性。此外，即使属于相同类别的材料，由于其中原子或分子之间的结合方式及缺陷状态不同，其性质也可能有显著的差别。</a:t>
            </a:r>
            <a:br>
              <a:rPr lang="en-US" altLang="zh-CN" sz="2400" dirty="0"/>
            </a:b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97289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二、组织结构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0BEEE1-F8AE-49EE-8EAC-3C856A4C0EE7}"/>
              </a:ext>
            </a:extLst>
          </p:cNvPr>
          <p:cNvSpPr txBox="1"/>
          <p:nvPr/>
        </p:nvSpPr>
        <p:spPr>
          <a:xfrm>
            <a:off x="913795" y="1866900"/>
            <a:ext cx="979936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依据不同的层次，材料的组成与结构可分为以下几类</a:t>
            </a:r>
            <a:r>
              <a:rPr lang="en-US" altLang="zh-CN" sz="2400" dirty="0"/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一、材料的微观组成与结构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	1</a:t>
            </a:r>
            <a:r>
              <a:rPr lang="zh-CN" altLang="en-US" sz="2400" dirty="0"/>
              <a:t>、原子晶体由中性原子直接构成的晶体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	2</a:t>
            </a:r>
            <a:r>
              <a:rPr lang="zh-CN" altLang="en-US" sz="2400" dirty="0"/>
              <a:t>、金属晶体金属原子团依靠自由电子的库仑引力所构成的晶体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	3</a:t>
            </a:r>
            <a:r>
              <a:rPr lang="zh-CN" altLang="en-US" sz="2400" dirty="0"/>
              <a:t>、离子晶体正、负离子间依靠离子键的结合引力构成的晶体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	4</a:t>
            </a:r>
            <a:r>
              <a:rPr lang="zh-CN" altLang="en-US" sz="2400" dirty="0"/>
              <a:t>、分子晶体分子或原子团依靠非对称的电子极化引力而形成的晶</a:t>
            </a:r>
            <a:r>
              <a:rPr lang="en-US" altLang="zh-CN" sz="2400" dirty="0"/>
              <a:t>	      </a:t>
            </a:r>
            <a:r>
              <a:rPr lang="zh-CN" altLang="en-US" sz="2400" dirty="0"/>
              <a:t>体</a:t>
            </a:r>
            <a:endParaRPr lang="en-US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41419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二、组织结构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0BEEE1-F8AE-49EE-8EAC-3C856A4C0EE7}"/>
              </a:ext>
            </a:extLst>
          </p:cNvPr>
          <p:cNvSpPr txBox="1"/>
          <p:nvPr/>
        </p:nvSpPr>
        <p:spPr>
          <a:xfrm>
            <a:off x="913795" y="2064124"/>
            <a:ext cx="9799361" cy="3351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二、细观组成与结构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	1</a:t>
            </a:r>
            <a:r>
              <a:rPr lang="zh-CN" altLang="en-US" sz="2400" dirty="0"/>
              <a:t>、结晶体材料结晶体质点间以不同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	      </a:t>
            </a:r>
            <a:r>
              <a:rPr lang="zh-CN" altLang="en-US" sz="2400" dirty="0"/>
              <a:t>结合力相互连接构成的细观结构材料</a:t>
            </a:r>
            <a:r>
              <a:rPr lang="en-US" altLang="zh-CN" sz="2400" dirty="0"/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	2</a:t>
            </a:r>
            <a:r>
              <a:rPr lang="zh-CN" altLang="en-US" sz="2400" dirty="0"/>
              <a:t>、非结晶体材料质点粒子的排列和分布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	      </a:t>
            </a:r>
            <a:r>
              <a:rPr lang="zh-CN" altLang="en-US" sz="2400" dirty="0"/>
              <a:t>处于随机无序状态的细观结构材料</a:t>
            </a:r>
            <a:r>
              <a:rPr lang="en-US" altLang="zh-CN" sz="2400" dirty="0"/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	3</a:t>
            </a:r>
            <a:r>
              <a:rPr lang="zh-CN" altLang="en-US" sz="2400" dirty="0"/>
              <a:t>、胶体结构材料细小颗粒质点分散于介质中形成的结构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431974-2C26-4ECD-BF76-9DFD81937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263" y="685023"/>
            <a:ext cx="4166470" cy="27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002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F3B-635C-40BB-844A-33BFB05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14738" cy="12573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三 、成分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ECCFC4-B6AE-4889-956F-E487E05F5D70}"/>
              </a:ext>
            </a:extLst>
          </p:cNvPr>
          <p:cNvSpPr txBox="1"/>
          <p:nvPr/>
        </p:nvSpPr>
        <p:spPr>
          <a:xfrm>
            <a:off x="913795" y="1685921"/>
            <a:ext cx="10555716" cy="5018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dirty="0"/>
              <a:t>材料主要有四种分类</a:t>
            </a:r>
            <a:r>
              <a:rPr lang="zh-CN" altLang="en-US" sz="2400" dirty="0"/>
              <a:t>：</a:t>
            </a:r>
            <a:r>
              <a:rPr lang="zh-CN" altLang="zh-CN" sz="2400" dirty="0"/>
              <a:t>无机非金属材料、金属材料、高分子材料、复合材料。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1</a:t>
            </a:r>
            <a:r>
              <a:rPr lang="zh-CN" altLang="en-US" sz="2400" dirty="0"/>
              <a:t>、</a:t>
            </a:r>
            <a:r>
              <a:rPr lang="zh-CN" altLang="zh-CN" sz="2400" dirty="0"/>
              <a:t>无机非金属材料主要是以某些元素的氧化物、碳化物、氮化物、卤素化合物、硼化物以及硅酸盐、铝酸盐、磷酸盐、硼酸盐等物质组成的材料。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2</a:t>
            </a:r>
            <a:r>
              <a:rPr lang="zh-CN" altLang="en-US" sz="2400" dirty="0"/>
              <a:t>、</a:t>
            </a:r>
            <a:r>
              <a:rPr lang="zh-CN" altLang="zh-CN" sz="2400" dirty="0"/>
              <a:t>金属材料已经脱离了原来的传统观念，基本都是合金，掺杂，改变纯金属的性能。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3</a:t>
            </a:r>
            <a:r>
              <a:rPr lang="zh-CN" altLang="en-US" sz="2400" dirty="0"/>
              <a:t>、</a:t>
            </a:r>
            <a:r>
              <a:rPr lang="zh-CN" altLang="zh-CN" sz="2400" dirty="0"/>
              <a:t>高分子材料是发展最快的一种材料，主要是以高分子化合物为基础的材料。高分子材料是由相对分子质量较高的化合物构成的材料，包括橡胶、塑料、纤维、涂料、胶粘剂和高分子基复合材料。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592343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57_TF55705232" id="{2B8A3B67-1754-499D-B089-7E817E09AA8D}" vid="{47D6E851-31DE-434C-BDBA-29774C403FA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二次集合</Template>
  <TotalTime>134</TotalTime>
  <Words>1916</Words>
  <Application>Microsoft Office PowerPoint</Application>
  <PresentationFormat>宽屏</PresentationFormat>
  <Paragraphs>101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Adobe 黑体 Std R</vt:lpstr>
      <vt:lpstr>Microsoft YaHei UI</vt:lpstr>
      <vt:lpstr>Goudy Old Style</vt:lpstr>
      <vt:lpstr>Wingdings 2</vt:lpstr>
      <vt:lpstr>SlateVTI</vt:lpstr>
      <vt:lpstr>KAPI无碳小车2组</vt:lpstr>
      <vt:lpstr>PowerPoint 演示文稿</vt:lpstr>
      <vt:lpstr>一、材料性能</vt:lpstr>
      <vt:lpstr>一、材料性能</vt:lpstr>
      <vt:lpstr>一、材料性能</vt:lpstr>
      <vt:lpstr>二、组织结构</vt:lpstr>
      <vt:lpstr>二、组织结构</vt:lpstr>
      <vt:lpstr>二、组织结构</vt:lpstr>
      <vt:lpstr>三 、成分</vt:lpstr>
      <vt:lpstr>三 、成分</vt:lpstr>
      <vt:lpstr>四、工艺</vt:lpstr>
      <vt:lpstr>四、工艺</vt:lpstr>
      <vt:lpstr>五、应用</vt:lpstr>
      <vt:lpstr>五、应用</vt:lpstr>
      <vt:lpstr>五、应用</vt:lpstr>
      <vt:lpstr>五、应用</vt:lpstr>
      <vt:lpstr>五、应用</vt:lpstr>
      <vt:lpstr>五、应用</vt:lpstr>
      <vt:lpstr>五、应用</vt:lpstr>
      <vt:lpstr>KAPI无碳小车2组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KAPI无碳小车2组</dc:title>
  <dc:creator>彭坤</dc:creator>
  <cp:lastModifiedBy>1606957153@qq.com</cp:lastModifiedBy>
  <cp:revision>16</cp:revision>
  <dcterms:created xsi:type="dcterms:W3CDTF">2020-09-13T13:37:04Z</dcterms:created>
  <dcterms:modified xsi:type="dcterms:W3CDTF">2020-09-14T15:30:31Z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