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4" r:id="rId1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3" autoAdjust="0"/>
    <p:restoredTop sz="94660"/>
  </p:normalViewPr>
  <p:slideViewPr>
    <p:cSldViewPr snapToGrid="0">
      <p:cViewPr varScale="1">
        <p:scale>
          <a:sx n="65" d="100"/>
          <a:sy n="65" d="100"/>
        </p:scale>
        <p:origin x="10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9E660E1-ED1C-483F-87C0-3E11FC0AD048}"/>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254B5EEC-ECE8-42FC-979F-C0781D8A2A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CAB385F6-3A66-42FF-9A30-95CF6D0F7583}"/>
              </a:ext>
            </a:extLst>
          </p:cNvPr>
          <p:cNvSpPr>
            <a:spLocks noGrp="1"/>
          </p:cNvSpPr>
          <p:nvPr>
            <p:ph type="dt" sz="half" idx="10"/>
          </p:nvPr>
        </p:nvSpPr>
        <p:spPr/>
        <p:txBody>
          <a:bodyPr/>
          <a:lstStyle/>
          <a:p>
            <a:fld id="{86F79E63-7290-4169-A0A5-023959E377D9}" type="datetimeFigureOut">
              <a:rPr lang="zh-CN" altLang="en-US" smtClean="0"/>
              <a:t>2020/11/16</a:t>
            </a:fld>
            <a:endParaRPr lang="zh-CN" altLang="en-US"/>
          </a:p>
        </p:txBody>
      </p:sp>
      <p:sp>
        <p:nvSpPr>
          <p:cNvPr id="5" name="页脚占位符 4">
            <a:extLst>
              <a:ext uri="{FF2B5EF4-FFF2-40B4-BE49-F238E27FC236}">
                <a16:creationId xmlns:a16="http://schemas.microsoft.com/office/drawing/2014/main" id="{E5321114-3292-4910-92FA-C2000FC681E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B4E72F7-7539-4969-ABC9-03D0BBFD6C2E}"/>
              </a:ext>
            </a:extLst>
          </p:cNvPr>
          <p:cNvSpPr>
            <a:spLocks noGrp="1"/>
          </p:cNvSpPr>
          <p:nvPr>
            <p:ph type="sldNum" sz="quarter" idx="12"/>
          </p:nvPr>
        </p:nvSpPr>
        <p:spPr/>
        <p:txBody>
          <a:bodyPr/>
          <a:lstStyle/>
          <a:p>
            <a:fld id="{86AF8914-C334-40FC-910D-1BE8C5499C54}" type="slidenum">
              <a:rPr lang="zh-CN" altLang="en-US" smtClean="0"/>
              <a:t>‹#›</a:t>
            </a:fld>
            <a:endParaRPr lang="zh-CN" altLang="en-US"/>
          </a:p>
        </p:txBody>
      </p:sp>
    </p:spTree>
    <p:extLst>
      <p:ext uri="{BB962C8B-B14F-4D97-AF65-F5344CB8AC3E}">
        <p14:creationId xmlns:p14="http://schemas.microsoft.com/office/powerpoint/2010/main" val="480014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326E047-8F02-4488-9ACD-38499FD00855}"/>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750BDABC-37CA-47CA-B79A-8BDFD5A2ADBD}"/>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4D7BA31-D41D-4BB3-A74A-6FBFBA18134B}"/>
              </a:ext>
            </a:extLst>
          </p:cNvPr>
          <p:cNvSpPr>
            <a:spLocks noGrp="1"/>
          </p:cNvSpPr>
          <p:nvPr>
            <p:ph type="dt" sz="half" idx="10"/>
          </p:nvPr>
        </p:nvSpPr>
        <p:spPr/>
        <p:txBody>
          <a:bodyPr/>
          <a:lstStyle/>
          <a:p>
            <a:fld id="{86F79E63-7290-4169-A0A5-023959E377D9}" type="datetimeFigureOut">
              <a:rPr lang="zh-CN" altLang="en-US" smtClean="0"/>
              <a:t>2020/11/16</a:t>
            </a:fld>
            <a:endParaRPr lang="zh-CN" altLang="en-US"/>
          </a:p>
        </p:txBody>
      </p:sp>
      <p:sp>
        <p:nvSpPr>
          <p:cNvPr id="5" name="页脚占位符 4">
            <a:extLst>
              <a:ext uri="{FF2B5EF4-FFF2-40B4-BE49-F238E27FC236}">
                <a16:creationId xmlns:a16="http://schemas.microsoft.com/office/drawing/2014/main" id="{52174905-A513-4942-9D26-C1DC7C8C4EE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02FA30F-D325-482D-8C16-AECD9BB06E5F}"/>
              </a:ext>
            </a:extLst>
          </p:cNvPr>
          <p:cNvSpPr>
            <a:spLocks noGrp="1"/>
          </p:cNvSpPr>
          <p:nvPr>
            <p:ph type="sldNum" sz="quarter" idx="12"/>
          </p:nvPr>
        </p:nvSpPr>
        <p:spPr/>
        <p:txBody>
          <a:bodyPr/>
          <a:lstStyle/>
          <a:p>
            <a:fld id="{86AF8914-C334-40FC-910D-1BE8C5499C54}" type="slidenum">
              <a:rPr lang="zh-CN" altLang="en-US" smtClean="0"/>
              <a:t>‹#›</a:t>
            </a:fld>
            <a:endParaRPr lang="zh-CN" altLang="en-US"/>
          </a:p>
        </p:txBody>
      </p:sp>
    </p:spTree>
    <p:extLst>
      <p:ext uri="{BB962C8B-B14F-4D97-AF65-F5344CB8AC3E}">
        <p14:creationId xmlns:p14="http://schemas.microsoft.com/office/powerpoint/2010/main" val="2988595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82140E2E-FBC9-4804-8919-31780CB4532B}"/>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A6394422-3D56-4EFA-BD29-49F8A4FA9BF3}"/>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FABC381-52DB-494B-8F48-21837A479A75}"/>
              </a:ext>
            </a:extLst>
          </p:cNvPr>
          <p:cNvSpPr>
            <a:spLocks noGrp="1"/>
          </p:cNvSpPr>
          <p:nvPr>
            <p:ph type="dt" sz="half" idx="10"/>
          </p:nvPr>
        </p:nvSpPr>
        <p:spPr/>
        <p:txBody>
          <a:bodyPr/>
          <a:lstStyle/>
          <a:p>
            <a:fld id="{86F79E63-7290-4169-A0A5-023959E377D9}" type="datetimeFigureOut">
              <a:rPr lang="zh-CN" altLang="en-US" smtClean="0"/>
              <a:t>2020/11/16</a:t>
            </a:fld>
            <a:endParaRPr lang="zh-CN" altLang="en-US"/>
          </a:p>
        </p:txBody>
      </p:sp>
      <p:sp>
        <p:nvSpPr>
          <p:cNvPr id="5" name="页脚占位符 4">
            <a:extLst>
              <a:ext uri="{FF2B5EF4-FFF2-40B4-BE49-F238E27FC236}">
                <a16:creationId xmlns:a16="http://schemas.microsoft.com/office/drawing/2014/main" id="{278FC723-56F2-4D8A-91DE-9AE872FEA23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955AAD9-A0D9-4618-BE78-76F006D694D3}"/>
              </a:ext>
            </a:extLst>
          </p:cNvPr>
          <p:cNvSpPr>
            <a:spLocks noGrp="1"/>
          </p:cNvSpPr>
          <p:nvPr>
            <p:ph type="sldNum" sz="quarter" idx="12"/>
          </p:nvPr>
        </p:nvSpPr>
        <p:spPr/>
        <p:txBody>
          <a:bodyPr/>
          <a:lstStyle/>
          <a:p>
            <a:fld id="{86AF8914-C334-40FC-910D-1BE8C5499C54}" type="slidenum">
              <a:rPr lang="zh-CN" altLang="en-US" smtClean="0"/>
              <a:t>‹#›</a:t>
            </a:fld>
            <a:endParaRPr lang="zh-CN" altLang="en-US"/>
          </a:p>
        </p:txBody>
      </p:sp>
    </p:spTree>
    <p:extLst>
      <p:ext uri="{BB962C8B-B14F-4D97-AF65-F5344CB8AC3E}">
        <p14:creationId xmlns:p14="http://schemas.microsoft.com/office/powerpoint/2010/main" val="3746983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5C55FC5-D84E-493D-8C4A-DC5DDF0250D6}"/>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B674F4E-6435-42C6-912D-445F5015D18B}"/>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2C14A2F-6AC4-4932-A536-4FA18B36F26C}"/>
              </a:ext>
            </a:extLst>
          </p:cNvPr>
          <p:cNvSpPr>
            <a:spLocks noGrp="1"/>
          </p:cNvSpPr>
          <p:nvPr>
            <p:ph type="dt" sz="half" idx="10"/>
          </p:nvPr>
        </p:nvSpPr>
        <p:spPr/>
        <p:txBody>
          <a:bodyPr/>
          <a:lstStyle/>
          <a:p>
            <a:fld id="{86F79E63-7290-4169-A0A5-023959E377D9}" type="datetimeFigureOut">
              <a:rPr lang="zh-CN" altLang="en-US" smtClean="0"/>
              <a:t>2020/11/16</a:t>
            </a:fld>
            <a:endParaRPr lang="zh-CN" altLang="en-US"/>
          </a:p>
        </p:txBody>
      </p:sp>
      <p:sp>
        <p:nvSpPr>
          <p:cNvPr id="5" name="页脚占位符 4">
            <a:extLst>
              <a:ext uri="{FF2B5EF4-FFF2-40B4-BE49-F238E27FC236}">
                <a16:creationId xmlns:a16="http://schemas.microsoft.com/office/drawing/2014/main" id="{6552E564-6E3E-47F4-BD4B-91520B85642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076A5E2-3D51-466C-8096-E42431DEBF7D}"/>
              </a:ext>
            </a:extLst>
          </p:cNvPr>
          <p:cNvSpPr>
            <a:spLocks noGrp="1"/>
          </p:cNvSpPr>
          <p:nvPr>
            <p:ph type="sldNum" sz="quarter" idx="12"/>
          </p:nvPr>
        </p:nvSpPr>
        <p:spPr/>
        <p:txBody>
          <a:bodyPr/>
          <a:lstStyle/>
          <a:p>
            <a:fld id="{86AF8914-C334-40FC-910D-1BE8C5499C54}" type="slidenum">
              <a:rPr lang="zh-CN" altLang="en-US" smtClean="0"/>
              <a:t>‹#›</a:t>
            </a:fld>
            <a:endParaRPr lang="zh-CN" altLang="en-US"/>
          </a:p>
        </p:txBody>
      </p:sp>
    </p:spTree>
    <p:extLst>
      <p:ext uri="{BB962C8B-B14F-4D97-AF65-F5344CB8AC3E}">
        <p14:creationId xmlns:p14="http://schemas.microsoft.com/office/powerpoint/2010/main" val="1978628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A4FBEC7-BDC0-44C5-B43D-1C5A00000416}"/>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4F835886-8AE8-42A6-A741-F34007ABEC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17AEE776-8E54-4E0E-B377-9618A53FF2E5}"/>
              </a:ext>
            </a:extLst>
          </p:cNvPr>
          <p:cNvSpPr>
            <a:spLocks noGrp="1"/>
          </p:cNvSpPr>
          <p:nvPr>
            <p:ph type="dt" sz="half" idx="10"/>
          </p:nvPr>
        </p:nvSpPr>
        <p:spPr/>
        <p:txBody>
          <a:bodyPr/>
          <a:lstStyle/>
          <a:p>
            <a:fld id="{86F79E63-7290-4169-A0A5-023959E377D9}" type="datetimeFigureOut">
              <a:rPr lang="zh-CN" altLang="en-US" smtClean="0"/>
              <a:t>2020/11/16</a:t>
            </a:fld>
            <a:endParaRPr lang="zh-CN" altLang="en-US"/>
          </a:p>
        </p:txBody>
      </p:sp>
      <p:sp>
        <p:nvSpPr>
          <p:cNvPr id="5" name="页脚占位符 4">
            <a:extLst>
              <a:ext uri="{FF2B5EF4-FFF2-40B4-BE49-F238E27FC236}">
                <a16:creationId xmlns:a16="http://schemas.microsoft.com/office/drawing/2014/main" id="{46BF7004-C74C-447C-87DE-4E6D3D76F21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BE4575B-A388-4C9D-869B-16FA61CCACFD}"/>
              </a:ext>
            </a:extLst>
          </p:cNvPr>
          <p:cNvSpPr>
            <a:spLocks noGrp="1"/>
          </p:cNvSpPr>
          <p:nvPr>
            <p:ph type="sldNum" sz="quarter" idx="12"/>
          </p:nvPr>
        </p:nvSpPr>
        <p:spPr/>
        <p:txBody>
          <a:bodyPr/>
          <a:lstStyle/>
          <a:p>
            <a:fld id="{86AF8914-C334-40FC-910D-1BE8C5499C54}" type="slidenum">
              <a:rPr lang="zh-CN" altLang="en-US" smtClean="0"/>
              <a:t>‹#›</a:t>
            </a:fld>
            <a:endParaRPr lang="zh-CN" altLang="en-US"/>
          </a:p>
        </p:txBody>
      </p:sp>
    </p:spTree>
    <p:extLst>
      <p:ext uri="{BB962C8B-B14F-4D97-AF65-F5344CB8AC3E}">
        <p14:creationId xmlns:p14="http://schemas.microsoft.com/office/powerpoint/2010/main" val="61932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EAC4E38-D726-4228-B3F2-3EF0B9A438BA}"/>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26BA84B-A514-4015-A248-640FB2453D3A}"/>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C3BD87C7-CD38-449F-92C4-E2ABBCE1C892}"/>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882476BC-B2C3-40F5-BF4A-60810EE39B30}"/>
              </a:ext>
            </a:extLst>
          </p:cNvPr>
          <p:cNvSpPr>
            <a:spLocks noGrp="1"/>
          </p:cNvSpPr>
          <p:nvPr>
            <p:ph type="dt" sz="half" idx="10"/>
          </p:nvPr>
        </p:nvSpPr>
        <p:spPr/>
        <p:txBody>
          <a:bodyPr/>
          <a:lstStyle/>
          <a:p>
            <a:fld id="{86F79E63-7290-4169-A0A5-023959E377D9}" type="datetimeFigureOut">
              <a:rPr lang="zh-CN" altLang="en-US" smtClean="0"/>
              <a:t>2020/11/16</a:t>
            </a:fld>
            <a:endParaRPr lang="zh-CN" altLang="en-US"/>
          </a:p>
        </p:txBody>
      </p:sp>
      <p:sp>
        <p:nvSpPr>
          <p:cNvPr id="6" name="页脚占位符 5">
            <a:extLst>
              <a:ext uri="{FF2B5EF4-FFF2-40B4-BE49-F238E27FC236}">
                <a16:creationId xmlns:a16="http://schemas.microsoft.com/office/drawing/2014/main" id="{C32CF6ED-4CE7-4F2B-ACE0-B54BDB092C1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50D9ADA2-CF34-4B91-ADBD-E2E8EFE68C8D}"/>
              </a:ext>
            </a:extLst>
          </p:cNvPr>
          <p:cNvSpPr>
            <a:spLocks noGrp="1"/>
          </p:cNvSpPr>
          <p:nvPr>
            <p:ph type="sldNum" sz="quarter" idx="12"/>
          </p:nvPr>
        </p:nvSpPr>
        <p:spPr/>
        <p:txBody>
          <a:bodyPr/>
          <a:lstStyle/>
          <a:p>
            <a:fld id="{86AF8914-C334-40FC-910D-1BE8C5499C54}" type="slidenum">
              <a:rPr lang="zh-CN" altLang="en-US" smtClean="0"/>
              <a:t>‹#›</a:t>
            </a:fld>
            <a:endParaRPr lang="zh-CN" altLang="en-US"/>
          </a:p>
        </p:txBody>
      </p:sp>
    </p:spTree>
    <p:extLst>
      <p:ext uri="{BB962C8B-B14F-4D97-AF65-F5344CB8AC3E}">
        <p14:creationId xmlns:p14="http://schemas.microsoft.com/office/powerpoint/2010/main" val="3264436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B24D66-4FE7-4F7E-9DFB-77587108E474}"/>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A0717D12-4636-4035-9DA9-0BA2FCFAA8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4714BA7A-3F64-48CD-8971-94EAB4DBAB03}"/>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BE00324C-F67D-4E7E-8122-0785515BF2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98CF2E17-F186-4B5E-A5DA-D9CD7FEF1FB9}"/>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6073C47F-D420-42F8-A95C-BE4FAB73F6F5}"/>
              </a:ext>
            </a:extLst>
          </p:cNvPr>
          <p:cNvSpPr>
            <a:spLocks noGrp="1"/>
          </p:cNvSpPr>
          <p:nvPr>
            <p:ph type="dt" sz="half" idx="10"/>
          </p:nvPr>
        </p:nvSpPr>
        <p:spPr/>
        <p:txBody>
          <a:bodyPr/>
          <a:lstStyle/>
          <a:p>
            <a:fld id="{86F79E63-7290-4169-A0A5-023959E377D9}" type="datetimeFigureOut">
              <a:rPr lang="zh-CN" altLang="en-US" smtClean="0"/>
              <a:t>2020/11/16</a:t>
            </a:fld>
            <a:endParaRPr lang="zh-CN" altLang="en-US"/>
          </a:p>
        </p:txBody>
      </p:sp>
      <p:sp>
        <p:nvSpPr>
          <p:cNvPr id="8" name="页脚占位符 7">
            <a:extLst>
              <a:ext uri="{FF2B5EF4-FFF2-40B4-BE49-F238E27FC236}">
                <a16:creationId xmlns:a16="http://schemas.microsoft.com/office/drawing/2014/main" id="{75F1BDA0-CF0D-4437-B1A2-B46F1F126C46}"/>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468ACC24-D2A4-4901-82BF-71091ECED8EE}"/>
              </a:ext>
            </a:extLst>
          </p:cNvPr>
          <p:cNvSpPr>
            <a:spLocks noGrp="1"/>
          </p:cNvSpPr>
          <p:nvPr>
            <p:ph type="sldNum" sz="quarter" idx="12"/>
          </p:nvPr>
        </p:nvSpPr>
        <p:spPr/>
        <p:txBody>
          <a:bodyPr/>
          <a:lstStyle/>
          <a:p>
            <a:fld id="{86AF8914-C334-40FC-910D-1BE8C5499C54}" type="slidenum">
              <a:rPr lang="zh-CN" altLang="en-US" smtClean="0"/>
              <a:t>‹#›</a:t>
            </a:fld>
            <a:endParaRPr lang="zh-CN" altLang="en-US"/>
          </a:p>
        </p:txBody>
      </p:sp>
    </p:spTree>
    <p:extLst>
      <p:ext uri="{BB962C8B-B14F-4D97-AF65-F5344CB8AC3E}">
        <p14:creationId xmlns:p14="http://schemas.microsoft.com/office/powerpoint/2010/main" val="990202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CCA1F7A-E8FB-407E-A15B-41DC05754258}"/>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4E8C974D-8D5C-4A71-B613-DEB96ABD2468}"/>
              </a:ext>
            </a:extLst>
          </p:cNvPr>
          <p:cNvSpPr>
            <a:spLocks noGrp="1"/>
          </p:cNvSpPr>
          <p:nvPr>
            <p:ph type="dt" sz="half" idx="10"/>
          </p:nvPr>
        </p:nvSpPr>
        <p:spPr/>
        <p:txBody>
          <a:bodyPr/>
          <a:lstStyle/>
          <a:p>
            <a:fld id="{86F79E63-7290-4169-A0A5-023959E377D9}" type="datetimeFigureOut">
              <a:rPr lang="zh-CN" altLang="en-US" smtClean="0"/>
              <a:t>2020/11/16</a:t>
            </a:fld>
            <a:endParaRPr lang="zh-CN" altLang="en-US"/>
          </a:p>
        </p:txBody>
      </p:sp>
      <p:sp>
        <p:nvSpPr>
          <p:cNvPr id="4" name="页脚占位符 3">
            <a:extLst>
              <a:ext uri="{FF2B5EF4-FFF2-40B4-BE49-F238E27FC236}">
                <a16:creationId xmlns:a16="http://schemas.microsoft.com/office/drawing/2014/main" id="{FA70E23C-11AD-4B44-A797-ADEC63AE08B7}"/>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26903306-180A-49C5-AE2A-A48999897404}"/>
              </a:ext>
            </a:extLst>
          </p:cNvPr>
          <p:cNvSpPr>
            <a:spLocks noGrp="1"/>
          </p:cNvSpPr>
          <p:nvPr>
            <p:ph type="sldNum" sz="quarter" idx="12"/>
          </p:nvPr>
        </p:nvSpPr>
        <p:spPr/>
        <p:txBody>
          <a:bodyPr/>
          <a:lstStyle/>
          <a:p>
            <a:fld id="{86AF8914-C334-40FC-910D-1BE8C5499C54}" type="slidenum">
              <a:rPr lang="zh-CN" altLang="en-US" smtClean="0"/>
              <a:t>‹#›</a:t>
            </a:fld>
            <a:endParaRPr lang="zh-CN" altLang="en-US"/>
          </a:p>
        </p:txBody>
      </p:sp>
    </p:spTree>
    <p:extLst>
      <p:ext uri="{BB962C8B-B14F-4D97-AF65-F5344CB8AC3E}">
        <p14:creationId xmlns:p14="http://schemas.microsoft.com/office/powerpoint/2010/main" val="2302428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84B1E1C8-D772-4A12-9B68-789A6F209DE6}"/>
              </a:ext>
            </a:extLst>
          </p:cNvPr>
          <p:cNvSpPr>
            <a:spLocks noGrp="1"/>
          </p:cNvSpPr>
          <p:nvPr>
            <p:ph type="dt" sz="half" idx="10"/>
          </p:nvPr>
        </p:nvSpPr>
        <p:spPr/>
        <p:txBody>
          <a:bodyPr/>
          <a:lstStyle/>
          <a:p>
            <a:fld id="{86F79E63-7290-4169-A0A5-023959E377D9}" type="datetimeFigureOut">
              <a:rPr lang="zh-CN" altLang="en-US" smtClean="0"/>
              <a:t>2020/11/16</a:t>
            </a:fld>
            <a:endParaRPr lang="zh-CN" altLang="en-US"/>
          </a:p>
        </p:txBody>
      </p:sp>
      <p:sp>
        <p:nvSpPr>
          <p:cNvPr id="3" name="页脚占位符 2">
            <a:extLst>
              <a:ext uri="{FF2B5EF4-FFF2-40B4-BE49-F238E27FC236}">
                <a16:creationId xmlns:a16="http://schemas.microsoft.com/office/drawing/2014/main" id="{8F5A4380-A64B-410C-B754-AD448BBC43C6}"/>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04BB7B4B-59FB-47B9-837C-FC4E0CF40D64}"/>
              </a:ext>
            </a:extLst>
          </p:cNvPr>
          <p:cNvSpPr>
            <a:spLocks noGrp="1"/>
          </p:cNvSpPr>
          <p:nvPr>
            <p:ph type="sldNum" sz="quarter" idx="12"/>
          </p:nvPr>
        </p:nvSpPr>
        <p:spPr/>
        <p:txBody>
          <a:bodyPr/>
          <a:lstStyle/>
          <a:p>
            <a:fld id="{86AF8914-C334-40FC-910D-1BE8C5499C54}" type="slidenum">
              <a:rPr lang="zh-CN" altLang="en-US" smtClean="0"/>
              <a:t>‹#›</a:t>
            </a:fld>
            <a:endParaRPr lang="zh-CN" altLang="en-US"/>
          </a:p>
        </p:txBody>
      </p:sp>
    </p:spTree>
    <p:extLst>
      <p:ext uri="{BB962C8B-B14F-4D97-AF65-F5344CB8AC3E}">
        <p14:creationId xmlns:p14="http://schemas.microsoft.com/office/powerpoint/2010/main" val="1135671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8CF60A-95A8-472C-9D88-A7F0945F96D6}"/>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6F90A7EF-74AA-4CCE-91FF-C0562834E8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0887D4F4-354A-454A-AD76-839A230926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83238477-B6DE-44C7-9247-7DC7A5B7D55E}"/>
              </a:ext>
            </a:extLst>
          </p:cNvPr>
          <p:cNvSpPr>
            <a:spLocks noGrp="1"/>
          </p:cNvSpPr>
          <p:nvPr>
            <p:ph type="dt" sz="half" idx="10"/>
          </p:nvPr>
        </p:nvSpPr>
        <p:spPr/>
        <p:txBody>
          <a:bodyPr/>
          <a:lstStyle/>
          <a:p>
            <a:fld id="{86F79E63-7290-4169-A0A5-023959E377D9}" type="datetimeFigureOut">
              <a:rPr lang="zh-CN" altLang="en-US" smtClean="0"/>
              <a:t>2020/11/16</a:t>
            </a:fld>
            <a:endParaRPr lang="zh-CN" altLang="en-US"/>
          </a:p>
        </p:txBody>
      </p:sp>
      <p:sp>
        <p:nvSpPr>
          <p:cNvPr id="6" name="页脚占位符 5">
            <a:extLst>
              <a:ext uri="{FF2B5EF4-FFF2-40B4-BE49-F238E27FC236}">
                <a16:creationId xmlns:a16="http://schemas.microsoft.com/office/drawing/2014/main" id="{234B53A4-7CF9-4338-BA9C-57A14BBCB973}"/>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D3C4C6D8-6B7F-4BD8-8C66-F030EAF4EEAF}"/>
              </a:ext>
            </a:extLst>
          </p:cNvPr>
          <p:cNvSpPr>
            <a:spLocks noGrp="1"/>
          </p:cNvSpPr>
          <p:nvPr>
            <p:ph type="sldNum" sz="quarter" idx="12"/>
          </p:nvPr>
        </p:nvSpPr>
        <p:spPr/>
        <p:txBody>
          <a:bodyPr/>
          <a:lstStyle/>
          <a:p>
            <a:fld id="{86AF8914-C334-40FC-910D-1BE8C5499C54}" type="slidenum">
              <a:rPr lang="zh-CN" altLang="en-US" smtClean="0"/>
              <a:t>‹#›</a:t>
            </a:fld>
            <a:endParaRPr lang="zh-CN" altLang="en-US"/>
          </a:p>
        </p:txBody>
      </p:sp>
    </p:spTree>
    <p:extLst>
      <p:ext uri="{BB962C8B-B14F-4D97-AF65-F5344CB8AC3E}">
        <p14:creationId xmlns:p14="http://schemas.microsoft.com/office/powerpoint/2010/main" val="3763851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352B922-EB72-4ADF-9829-DDF34F45CDB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8D69D777-05CC-4D11-B172-C5B80D3EE9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679CE62B-5281-4D39-8004-C5DC8ACA83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D79A1F46-EAEB-4A59-83BC-99113197253C}"/>
              </a:ext>
            </a:extLst>
          </p:cNvPr>
          <p:cNvSpPr>
            <a:spLocks noGrp="1"/>
          </p:cNvSpPr>
          <p:nvPr>
            <p:ph type="dt" sz="half" idx="10"/>
          </p:nvPr>
        </p:nvSpPr>
        <p:spPr/>
        <p:txBody>
          <a:bodyPr/>
          <a:lstStyle/>
          <a:p>
            <a:fld id="{86F79E63-7290-4169-A0A5-023959E377D9}" type="datetimeFigureOut">
              <a:rPr lang="zh-CN" altLang="en-US" smtClean="0"/>
              <a:t>2020/11/16</a:t>
            </a:fld>
            <a:endParaRPr lang="zh-CN" altLang="en-US"/>
          </a:p>
        </p:txBody>
      </p:sp>
      <p:sp>
        <p:nvSpPr>
          <p:cNvPr id="6" name="页脚占位符 5">
            <a:extLst>
              <a:ext uri="{FF2B5EF4-FFF2-40B4-BE49-F238E27FC236}">
                <a16:creationId xmlns:a16="http://schemas.microsoft.com/office/drawing/2014/main" id="{5E1039D0-ADA9-4C51-9317-07537F267DB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F29A45A7-BAAB-4961-82A6-38DEF9D51AE8}"/>
              </a:ext>
            </a:extLst>
          </p:cNvPr>
          <p:cNvSpPr>
            <a:spLocks noGrp="1"/>
          </p:cNvSpPr>
          <p:nvPr>
            <p:ph type="sldNum" sz="quarter" idx="12"/>
          </p:nvPr>
        </p:nvSpPr>
        <p:spPr/>
        <p:txBody>
          <a:bodyPr/>
          <a:lstStyle/>
          <a:p>
            <a:fld id="{86AF8914-C334-40FC-910D-1BE8C5499C54}" type="slidenum">
              <a:rPr lang="zh-CN" altLang="en-US" smtClean="0"/>
              <a:t>‹#›</a:t>
            </a:fld>
            <a:endParaRPr lang="zh-CN" altLang="en-US"/>
          </a:p>
        </p:txBody>
      </p:sp>
    </p:spTree>
    <p:extLst>
      <p:ext uri="{BB962C8B-B14F-4D97-AF65-F5344CB8AC3E}">
        <p14:creationId xmlns:p14="http://schemas.microsoft.com/office/powerpoint/2010/main" val="3470494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1E4D3393-A125-4652-B14C-9802EB31C0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D59455CB-02E0-4D44-95FB-95289B4509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29176A14-9ED4-41D4-AF35-F20FCBF921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F79E63-7290-4169-A0A5-023959E377D9}" type="datetimeFigureOut">
              <a:rPr lang="zh-CN" altLang="en-US" smtClean="0"/>
              <a:t>2020/11/16</a:t>
            </a:fld>
            <a:endParaRPr lang="zh-CN" altLang="en-US"/>
          </a:p>
        </p:txBody>
      </p:sp>
      <p:sp>
        <p:nvSpPr>
          <p:cNvPr id="5" name="页脚占位符 4">
            <a:extLst>
              <a:ext uri="{FF2B5EF4-FFF2-40B4-BE49-F238E27FC236}">
                <a16:creationId xmlns:a16="http://schemas.microsoft.com/office/drawing/2014/main" id="{74F9138C-CC48-44B1-BB8E-37378D5597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C590A1F8-B0EF-47F2-9F09-C17FE8E5AA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AF8914-C334-40FC-910D-1BE8C5499C54}" type="slidenum">
              <a:rPr lang="zh-CN" altLang="en-US" smtClean="0"/>
              <a:t>‹#›</a:t>
            </a:fld>
            <a:endParaRPr lang="zh-CN" altLang="en-US"/>
          </a:p>
        </p:txBody>
      </p:sp>
    </p:spTree>
    <p:extLst>
      <p:ext uri="{BB962C8B-B14F-4D97-AF65-F5344CB8AC3E}">
        <p14:creationId xmlns:p14="http://schemas.microsoft.com/office/powerpoint/2010/main" val="611406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E9669E8-0B31-4935-93A9-AB07D40A3880}"/>
              </a:ext>
            </a:extLst>
          </p:cNvPr>
          <p:cNvSpPr>
            <a:spLocks noGrp="1"/>
          </p:cNvSpPr>
          <p:nvPr>
            <p:ph type="ctrTitle"/>
          </p:nvPr>
        </p:nvSpPr>
        <p:spPr/>
        <p:txBody>
          <a:bodyPr/>
          <a:lstStyle/>
          <a:p>
            <a:r>
              <a:rPr lang="zh-CN" altLang="en-US" dirty="0"/>
              <a:t>知识点与能力</a:t>
            </a:r>
          </a:p>
        </p:txBody>
      </p:sp>
      <p:sp>
        <p:nvSpPr>
          <p:cNvPr id="3" name="副标题 2">
            <a:extLst>
              <a:ext uri="{FF2B5EF4-FFF2-40B4-BE49-F238E27FC236}">
                <a16:creationId xmlns:a16="http://schemas.microsoft.com/office/drawing/2014/main" id="{208D3821-4BF7-44FB-974F-802EA33FE663}"/>
              </a:ext>
            </a:extLst>
          </p:cNvPr>
          <p:cNvSpPr>
            <a:spLocks noGrp="1"/>
          </p:cNvSpPr>
          <p:nvPr>
            <p:ph type="subTitle" idx="1"/>
          </p:nvPr>
        </p:nvSpPr>
        <p:spPr/>
        <p:txBody>
          <a:bodyPr/>
          <a:lstStyle/>
          <a:p>
            <a:r>
              <a:rPr lang="zh-CN" altLang="en-US" dirty="0"/>
              <a:t>李润祺</a:t>
            </a:r>
          </a:p>
        </p:txBody>
      </p:sp>
    </p:spTree>
    <p:extLst>
      <p:ext uri="{BB962C8B-B14F-4D97-AF65-F5344CB8AC3E}">
        <p14:creationId xmlns:p14="http://schemas.microsoft.com/office/powerpoint/2010/main" val="559398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3527F7-5D53-4249-976D-1B3075068156}"/>
              </a:ext>
            </a:extLst>
          </p:cNvPr>
          <p:cNvSpPr>
            <a:spLocks noGrp="1"/>
          </p:cNvSpPr>
          <p:nvPr>
            <p:ph type="title"/>
          </p:nvPr>
        </p:nvSpPr>
        <p:spPr/>
        <p:txBody>
          <a:bodyPr>
            <a:normAutofit/>
          </a:bodyPr>
          <a:lstStyle/>
          <a:p>
            <a:r>
              <a:rPr lang="zh-CN" altLang="zh-CN" sz="2800" kern="100" dirty="0">
                <a:effectLst/>
                <a:ea typeface="宋体" panose="02010600030101010101" pitchFamily="2" charset="-122"/>
                <a:cs typeface="宋体" panose="02010600030101010101" pitchFamily="2" charset="-122"/>
              </a:rPr>
              <a:t>工程材料</a:t>
            </a:r>
            <a:endParaRPr lang="zh-CN" altLang="en-US" sz="2800" dirty="0"/>
          </a:p>
        </p:txBody>
      </p:sp>
      <p:sp>
        <p:nvSpPr>
          <p:cNvPr id="3" name="内容占位符 2">
            <a:extLst>
              <a:ext uri="{FF2B5EF4-FFF2-40B4-BE49-F238E27FC236}">
                <a16:creationId xmlns:a16="http://schemas.microsoft.com/office/drawing/2014/main" id="{B52B0D73-1A64-4D48-A070-47AC3241F7F4}"/>
              </a:ext>
            </a:extLst>
          </p:cNvPr>
          <p:cNvSpPr>
            <a:spLocks noGrp="1"/>
          </p:cNvSpPr>
          <p:nvPr>
            <p:ph idx="1"/>
          </p:nvPr>
        </p:nvSpPr>
        <p:spPr/>
        <p:txBody>
          <a:bodyPr>
            <a:normAutofit fontScale="77500" lnSpcReduction="20000"/>
          </a:bodyPr>
          <a:lstStyle/>
          <a:p>
            <a:r>
              <a:rPr lang="zh-CN" altLang="zh-CN" sz="1800" kern="100" dirty="0">
                <a:effectLst/>
                <a:ea typeface="宋体" panose="02010600030101010101" pitchFamily="2" charset="-122"/>
                <a:cs typeface="宋体" panose="02010600030101010101" pitchFamily="2" charset="-122"/>
              </a:rPr>
              <a:t>（一）工程材料的性能</a:t>
            </a:r>
            <a:br>
              <a:rPr lang="en-US" altLang="zh-CN" sz="1800" kern="100" dirty="0">
                <a:effectLst/>
                <a:ea typeface="宋体" panose="02010600030101010101" pitchFamily="2" charset="-122"/>
                <a:cs typeface="宋体" panose="02010600030101010101" pitchFamily="2" charset="-122"/>
              </a:rPr>
            </a:br>
            <a:r>
              <a:rPr lang="zh-CN" altLang="zh-CN" sz="1800" kern="100" dirty="0">
                <a:effectLst/>
                <a:ea typeface="宋体" panose="02010600030101010101" pitchFamily="2" charset="-122"/>
                <a:cs typeface="宋体" panose="02010600030101010101" pitchFamily="2" charset="-122"/>
              </a:rPr>
              <a:t>核心知识点</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1)</a:t>
            </a:r>
            <a:r>
              <a:rPr lang="zh-CN" altLang="zh-CN" sz="1800" kern="100" dirty="0">
                <a:effectLst/>
                <a:ea typeface="宋体" panose="02010600030101010101" pitchFamily="2" charset="-122"/>
                <a:cs typeface="宋体" panose="02010600030101010101" pitchFamily="2" charset="-122"/>
              </a:rPr>
              <a:t>材料的基本力学性能，包括：强度＊；塑性＊；冲击韧性＊；疲劳强度＊；</a:t>
            </a:r>
            <a:br>
              <a:rPr lang="en-US" altLang="zh-CN" sz="1800" kern="100" dirty="0">
                <a:effectLst/>
                <a:ea typeface="宋体" panose="02010600030101010101" pitchFamily="2" charset="-122"/>
                <a:cs typeface="宋体" panose="02010600030101010101" pitchFamily="2" charset="-122"/>
              </a:rPr>
            </a:br>
            <a:r>
              <a:rPr lang="zh-CN" altLang="zh-CN" sz="1800" kern="100" dirty="0">
                <a:effectLst/>
                <a:ea typeface="宋体" panose="02010600030101010101" pitchFamily="2" charset="-122"/>
                <a:cs typeface="宋体" panose="02010600030101010101" pitchFamily="2" charset="-122"/>
              </a:rPr>
              <a:t>硬度＊；断裂韧性＊；</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2)</a:t>
            </a:r>
            <a:r>
              <a:rPr lang="zh-CN" altLang="zh-CN" sz="1800" kern="100" dirty="0">
                <a:effectLst/>
                <a:ea typeface="宋体" panose="02010600030101010101" pitchFamily="2" charset="-122"/>
                <a:cs typeface="宋体" panose="02010600030101010101" pitchFamily="2" charset="-122"/>
              </a:rPr>
              <a:t>材料物理性能、化学性能、工艺性能＊（材料是否容易制造的性能，与材</a:t>
            </a:r>
            <a:br>
              <a:rPr lang="en-US" altLang="zh-CN" sz="1800" kern="100" dirty="0">
                <a:effectLst/>
                <a:ea typeface="宋体" panose="02010600030101010101" pitchFamily="2" charset="-122"/>
                <a:cs typeface="宋体" panose="02010600030101010101" pitchFamily="2" charset="-122"/>
              </a:rPr>
            </a:br>
            <a:r>
              <a:rPr lang="zh-CN" altLang="zh-CN" sz="1800" kern="100" dirty="0">
                <a:effectLst/>
                <a:ea typeface="宋体" panose="02010600030101010101" pitchFamily="2" charset="-122"/>
                <a:cs typeface="宋体" panose="02010600030101010101" pitchFamily="2" charset="-122"/>
              </a:rPr>
              <a:t>料性能、组织结构、制造方法密切相关）。</a:t>
            </a:r>
            <a:br>
              <a:rPr lang="en-US" altLang="zh-CN" sz="1800" kern="100" dirty="0">
                <a:effectLst/>
                <a:ea typeface="宋体" panose="02010600030101010101" pitchFamily="2" charset="-122"/>
                <a:cs typeface="宋体" panose="02010600030101010101" pitchFamily="2" charset="-122"/>
              </a:rPr>
            </a:br>
            <a:r>
              <a:rPr lang="zh-CN" altLang="zh-CN" sz="1800" kern="100" dirty="0">
                <a:effectLst/>
                <a:ea typeface="宋体" panose="02010600030101010101" pitchFamily="2" charset="-122"/>
                <a:cs typeface="宋体" panose="02010600030101010101" pitchFamily="2" charset="-122"/>
              </a:rPr>
              <a:t>（二）材料学基础</a:t>
            </a:r>
            <a:r>
              <a:rPr lang="en-US" altLang="zh-CN" sz="1800" kern="100" dirty="0">
                <a:effectLst/>
                <a:ea typeface="宋体" panose="02010600030101010101" pitchFamily="2" charset="-122"/>
                <a:cs typeface="宋体" panose="02010600030101010101" pitchFamily="2" charset="-122"/>
              </a:rPr>
              <a:t>1(</a:t>
            </a:r>
            <a:r>
              <a:rPr lang="zh-CN" altLang="zh-CN" sz="1800" kern="100" dirty="0">
                <a:effectLst/>
                <a:ea typeface="宋体" panose="02010600030101010101" pitchFamily="2" charset="-122"/>
                <a:cs typeface="宋体" panose="02010600030101010101" pitchFamily="2" charset="-122"/>
              </a:rPr>
              <a:t>金属材料）</a:t>
            </a:r>
            <a:br>
              <a:rPr lang="en-US" altLang="zh-CN" sz="1800" kern="100" dirty="0">
                <a:effectLst/>
                <a:ea typeface="宋体" panose="02010600030101010101" pitchFamily="2" charset="-122"/>
                <a:cs typeface="宋体" panose="02010600030101010101" pitchFamily="2" charset="-122"/>
              </a:rPr>
            </a:br>
            <a:r>
              <a:rPr lang="zh-CN" altLang="zh-CN" sz="1800" kern="100" dirty="0">
                <a:effectLst/>
                <a:ea typeface="宋体" panose="02010600030101010101" pitchFamily="2" charset="-122"/>
                <a:cs typeface="宋体" panose="02010600030101010101" pitchFamily="2" charset="-122"/>
              </a:rPr>
              <a:t>核心知识点</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1)</a:t>
            </a:r>
            <a:r>
              <a:rPr lang="zh-CN" altLang="zh-CN" sz="1800" kern="100" dirty="0">
                <a:effectLst/>
                <a:ea typeface="宋体" panose="02010600030101010101" pitchFamily="2" charset="-122"/>
                <a:cs typeface="宋体" panose="02010600030101010101" pitchFamily="2" charset="-122"/>
              </a:rPr>
              <a:t>材料的结构（三种典型晶体结构＊，结构不同，性能不同）；</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2)</a:t>
            </a:r>
            <a:r>
              <a:rPr lang="zh-CN" altLang="zh-CN" sz="1800" kern="100" dirty="0">
                <a:effectLst/>
                <a:ea typeface="宋体" panose="02010600030101010101" pitchFamily="2" charset="-122"/>
                <a:cs typeface="宋体" panose="02010600030101010101" pitchFamily="2" charset="-122"/>
              </a:rPr>
              <a:t>纯金属材料结构的变化（液固结晶＊、固态同素异构转变＊、材料的缺陷＊，</a:t>
            </a:r>
            <a:br>
              <a:rPr lang="en-US" altLang="zh-CN" sz="1800" kern="100" dirty="0">
                <a:effectLst/>
                <a:ea typeface="宋体" panose="02010600030101010101" pitchFamily="2" charset="-122"/>
                <a:cs typeface="宋体" panose="02010600030101010101" pitchFamily="2" charset="-122"/>
              </a:rPr>
            </a:br>
            <a:r>
              <a:rPr lang="zh-CN" altLang="zh-CN" sz="1800" kern="100" dirty="0">
                <a:effectLst/>
                <a:ea typeface="宋体" panose="02010600030101010101" pitchFamily="2" charset="-122"/>
                <a:cs typeface="宋体" panose="02010600030101010101" pitchFamily="2" charset="-122"/>
              </a:rPr>
              <a:t>注：成份和工艺改变会导致结构变化）；</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3)</a:t>
            </a:r>
            <a:r>
              <a:rPr lang="zh-CN" altLang="zh-CN" sz="1800" kern="100" dirty="0">
                <a:effectLst/>
                <a:ea typeface="宋体" panose="02010600030101010101" pitchFamily="2" charset="-122"/>
                <a:cs typeface="宋体" panose="02010600030101010101" pitchFamily="2" charset="-122"/>
              </a:rPr>
              <a:t>合金的相及相结构、组织（成份和工艺改变会导致组织结构变化，同样</a:t>
            </a:r>
            <a:br>
              <a:rPr lang="en-US" altLang="zh-CN" sz="1800" kern="100" dirty="0">
                <a:effectLst/>
                <a:ea typeface="宋体" panose="02010600030101010101" pitchFamily="2" charset="-122"/>
                <a:cs typeface="宋体" panose="02010600030101010101" pitchFamily="2" charset="-122"/>
              </a:rPr>
            </a:br>
            <a:r>
              <a:rPr lang="zh-CN" altLang="zh-CN" sz="1800" kern="100" dirty="0">
                <a:effectLst/>
                <a:ea typeface="宋体" panose="02010600030101010101" pitchFamily="2" charset="-122"/>
                <a:cs typeface="宋体" panose="02010600030101010101" pitchFamily="2" charset="-122"/>
              </a:rPr>
              <a:t>组织结构变化会引起工艺性变化）；</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4)</a:t>
            </a:r>
            <a:r>
              <a:rPr lang="zh-CN" altLang="zh-CN" sz="1800" kern="100" dirty="0">
                <a:effectLst/>
                <a:ea typeface="宋体" panose="02010600030101010101" pitchFamily="2" charset="-122"/>
                <a:cs typeface="宋体" panose="02010600030101010101" pitchFamily="2" charset="-122"/>
              </a:rPr>
              <a:t>二元合金相图；</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5)</a:t>
            </a:r>
            <a:r>
              <a:rPr lang="zh-CN" altLang="zh-CN" sz="1800" kern="100" dirty="0">
                <a:effectLst/>
                <a:ea typeface="宋体" panose="02010600030101010101" pitchFamily="2" charset="-122"/>
                <a:cs typeface="宋体" panose="02010600030101010101" pitchFamily="2" charset="-122"/>
              </a:rPr>
              <a:t>铁炭合金相图及应用。</a:t>
            </a:r>
            <a:br>
              <a:rPr lang="en-US" altLang="zh-CN" sz="1800" kern="100" dirty="0">
                <a:effectLst/>
                <a:ea typeface="宋体" panose="02010600030101010101" pitchFamily="2" charset="-122"/>
                <a:cs typeface="宋体" panose="02010600030101010101" pitchFamily="2" charset="-122"/>
              </a:rPr>
            </a:br>
            <a:r>
              <a:rPr lang="zh-CN" altLang="zh-CN" sz="1800" kern="100" dirty="0">
                <a:effectLst/>
                <a:ea typeface="宋体" panose="02010600030101010101" pitchFamily="2" charset="-122"/>
                <a:cs typeface="宋体" panose="02010600030101010101" pitchFamily="2" charset="-122"/>
              </a:rPr>
              <a:t>（三）材料学基础</a:t>
            </a:r>
            <a:r>
              <a:rPr lang="en-US" altLang="zh-CN" sz="1800" kern="100" dirty="0">
                <a:effectLst/>
                <a:ea typeface="宋体" panose="02010600030101010101" pitchFamily="2" charset="-122"/>
                <a:cs typeface="宋体" panose="02010600030101010101" pitchFamily="2" charset="-122"/>
              </a:rPr>
              <a:t>2(</a:t>
            </a:r>
            <a:r>
              <a:rPr lang="zh-CN" altLang="zh-CN" sz="1800" kern="100" dirty="0">
                <a:effectLst/>
                <a:ea typeface="宋体" panose="02010600030101010101" pitchFamily="2" charset="-122"/>
                <a:cs typeface="宋体" panose="02010600030101010101" pitchFamily="2" charset="-122"/>
              </a:rPr>
              <a:t>非金属材料）</a:t>
            </a:r>
            <a:br>
              <a:rPr lang="en-US" altLang="zh-CN" sz="1800" kern="100" dirty="0">
                <a:effectLst/>
                <a:ea typeface="宋体" panose="02010600030101010101" pitchFamily="2" charset="-122"/>
                <a:cs typeface="宋体" panose="02010600030101010101" pitchFamily="2" charset="-122"/>
              </a:rPr>
            </a:br>
            <a:r>
              <a:rPr lang="zh-CN" altLang="zh-CN" sz="1800" kern="100" dirty="0">
                <a:effectLst/>
                <a:ea typeface="宋体" panose="02010600030101010101" pitchFamily="2" charset="-122"/>
                <a:cs typeface="宋体" panose="02010600030101010101" pitchFamily="2" charset="-122"/>
              </a:rPr>
              <a:t>核心知识点：</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1)</a:t>
            </a:r>
            <a:r>
              <a:rPr lang="zh-CN" altLang="zh-CN" sz="1800" kern="100" dirty="0">
                <a:effectLst/>
                <a:ea typeface="宋体" panose="02010600030101010101" pitchFamily="2" charset="-122"/>
                <a:cs typeface="宋体" panose="02010600030101010101" pitchFamily="2" charset="-122"/>
              </a:rPr>
              <a:t>陶瓷材料的键合特点（强结合：离子键、共价键）、结构特点＊、特性、</a:t>
            </a:r>
            <a:br>
              <a:rPr lang="en-US" altLang="zh-CN" sz="1800" kern="100" dirty="0">
                <a:effectLst/>
                <a:ea typeface="宋体" panose="02010600030101010101" pitchFamily="2" charset="-122"/>
                <a:cs typeface="宋体" panose="02010600030101010101" pitchFamily="2" charset="-122"/>
              </a:rPr>
            </a:br>
            <a:r>
              <a:rPr lang="zh-CN" altLang="zh-CN" sz="1800" kern="100" dirty="0">
                <a:effectLst/>
                <a:ea typeface="宋体" panose="02010600030101010101" pitchFamily="2" charset="-122"/>
                <a:cs typeface="宋体" panose="02010600030101010101" pitchFamily="2" charset="-122"/>
              </a:rPr>
              <a:t>用途；</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2)</a:t>
            </a:r>
            <a:r>
              <a:rPr lang="zh-CN" altLang="zh-CN" sz="1800" kern="100" dirty="0">
                <a:effectLst/>
                <a:ea typeface="宋体" panose="02010600030101010101" pitchFamily="2" charset="-122"/>
                <a:cs typeface="宋体" panose="02010600030101010101" pitchFamily="2" charset="-122"/>
              </a:rPr>
              <a:t>高分子材料的键合特点（弱结合：氢键、范德华键等）、结构特点、特性、</a:t>
            </a:r>
            <a:br>
              <a:rPr lang="en-US" altLang="zh-CN" sz="1800" kern="100" dirty="0">
                <a:effectLst/>
                <a:ea typeface="宋体" panose="02010600030101010101" pitchFamily="2" charset="-122"/>
                <a:cs typeface="宋体" panose="02010600030101010101" pitchFamily="2" charset="-122"/>
              </a:rPr>
            </a:br>
            <a:r>
              <a:rPr lang="zh-CN" altLang="zh-CN" sz="1800" kern="100" dirty="0">
                <a:effectLst/>
                <a:ea typeface="宋体" panose="02010600030101010101" pitchFamily="2" charset="-122"/>
                <a:cs typeface="宋体" panose="02010600030101010101" pitchFamily="2" charset="-122"/>
              </a:rPr>
              <a:t>用途。</a:t>
            </a:r>
            <a:br>
              <a:rPr lang="en-US" altLang="zh-CN" sz="1800" kern="100" dirty="0">
                <a:effectLst/>
                <a:ea typeface="宋体" panose="02010600030101010101" pitchFamily="2" charset="-122"/>
                <a:cs typeface="宋体" panose="02010600030101010101" pitchFamily="2" charset="-122"/>
              </a:rPr>
            </a:br>
            <a:r>
              <a:rPr lang="zh-CN" altLang="zh-CN" sz="1800" kern="100" dirty="0">
                <a:effectLst/>
                <a:ea typeface="宋体" panose="02010600030101010101" pitchFamily="2" charset="-122"/>
                <a:cs typeface="宋体" panose="02010600030101010101" pitchFamily="2" charset="-122"/>
              </a:rPr>
              <a:t>（四）材料选择</a:t>
            </a:r>
            <a:br>
              <a:rPr lang="en-US" altLang="zh-CN" sz="1800" kern="100" dirty="0">
                <a:effectLst/>
                <a:ea typeface="宋体" panose="02010600030101010101" pitchFamily="2" charset="-122"/>
                <a:cs typeface="宋体" panose="02010600030101010101" pitchFamily="2" charset="-122"/>
              </a:rPr>
            </a:br>
            <a:r>
              <a:rPr lang="zh-CN" altLang="zh-CN" sz="1800" kern="100" dirty="0">
                <a:effectLst/>
                <a:ea typeface="宋体" panose="02010600030101010101" pitchFamily="2" charset="-122"/>
                <a:cs typeface="宋体" panose="02010600030101010101" pitchFamily="2" charset="-122"/>
              </a:rPr>
              <a:t>核心知识点</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1)</a:t>
            </a:r>
            <a:r>
              <a:rPr lang="zh-CN" altLang="zh-CN" sz="1800" kern="100" dirty="0">
                <a:effectLst/>
                <a:ea typeface="宋体" panose="02010600030101010101" pitchFamily="2" charset="-122"/>
                <a:cs typeface="宋体" panose="02010600030101010101" pitchFamily="2" charset="-122"/>
              </a:rPr>
              <a:t>材料的分类＊、编排与用途＊；</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2)</a:t>
            </a:r>
            <a:r>
              <a:rPr lang="zh-CN" altLang="zh-CN" sz="1800" kern="100" dirty="0">
                <a:effectLst/>
                <a:ea typeface="宋体" panose="02010600030101010101" pitchFamily="2" charset="-122"/>
                <a:cs typeface="宋体" panose="02010600030101010101" pitchFamily="2" charset="-122"/>
              </a:rPr>
              <a:t>选材原则。</a:t>
            </a:r>
            <a:br>
              <a:rPr lang="en-US" altLang="zh-CN" sz="1800" kern="100" dirty="0">
                <a:effectLst/>
                <a:ea typeface="宋体" panose="02010600030101010101" pitchFamily="2" charset="-122"/>
                <a:cs typeface="宋体" panose="02010600030101010101" pitchFamily="2" charset="-122"/>
              </a:rPr>
            </a:br>
            <a:endParaRPr lang="zh-CN" altLang="en-US" dirty="0"/>
          </a:p>
        </p:txBody>
      </p:sp>
    </p:spTree>
    <p:extLst>
      <p:ext uri="{BB962C8B-B14F-4D97-AF65-F5344CB8AC3E}">
        <p14:creationId xmlns:p14="http://schemas.microsoft.com/office/powerpoint/2010/main" val="674472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213C24D-BC37-416C-8117-5BEC54F64A9C}"/>
              </a:ext>
            </a:extLst>
          </p:cNvPr>
          <p:cNvSpPr>
            <a:spLocks noGrp="1"/>
          </p:cNvSpPr>
          <p:nvPr>
            <p:ph type="title"/>
          </p:nvPr>
        </p:nvSpPr>
        <p:spPr>
          <a:xfrm>
            <a:off x="838200" y="365125"/>
            <a:ext cx="10515600" cy="1325563"/>
          </a:xfrm>
        </p:spPr>
        <p:txBody>
          <a:bodyPr>
            <a:normAutofit/>
          </a:bodyPr>
          <a:lstStyle/>
          <a:p>
            <a:r>
              <a:rPr lang="zh-CN" altLang="zh-CN" sz="2800" kern="100" dirty="0">
                <a:effectLst/>
                <a:ea typeface="宋体" panose="02010600030101010101" pitchFamily="2" charset="-122"/>
                <a:cs typeface="宋体" panose="02010600030101010101" pitchFamily="2" charset="-122"/>
              </a:rPr>
              <a:t>材料的改性</a:t>
            </a:r>
            <a:endParaRPr lang="zh-CN" altLang="en-US" sz="2800" dirty="0"/>
          </a:p>
        </p:txBody>
      </p:sp>
      <p:sp>
        <p:nvSpPr>
          <p:cNvPr id="3" name="内容占位符 2">
            <a:extLst>
              <a:ext uri="{FF2B5EF4-FFF2-40B4-BE49-F238E27FC236}">
                <a16:creationId xmlns:a16="http://schemas.microsoft.com/office/drawing/2014/main" id="{01A09E71-5841-411B-9F49-9D3EE313D492}"/>
              </a:ext>
            </a:extLst>
          </p:cNvPr>
          <p:cNvSpPr>
            <a:spLocks noGrp="1"/>
          </p:cNvSpPr>
          <p:nvPr>
            <p:ph idx="1"/>
          </p:nvPr>
        </p:nvSpPr>
        <p:spPr/>
        <p:txBody>
          <a:bodyPr/>
          <a:lstStyle/>
          <a:p>
            <a:r>
              <a:rPr lang="zh-CN" altLang="zh-CN" sz="1800" kern="100" dirty="0">
                <a:effectLst/>
                <a:ea typeface="宋体" panose="02010600030101010101" pitchFamily="2" charset="-122"/>
                <a:cs typeface="宋体" panose="02010600030101010101" pitchFamily="2" charset="-122"/>
              </a:rPr>
              <a:t>（一）材料热处理</a:t>
            </a:r>
            <a:br>
              <a:rPr lang="en-US" altLang="zh-CN" sz="1800" kern="100" dirty="0">
                <a:effectLst/>
                <a:ea typeface="宋体" panose="02010600030101010101" pitchFamily="2" charset="-122"/>
                <a:cs typeface="宋体" panose="02010600030101010101" pitchFamily="2" charset="-122"/>
              </a:rPr>
            </a:br>
            <a:r>
              <a:rPr lang="zh-CN" altLang="zh-CN" sz="1800" kern="100" dirty="0">
                <a:effectLst/>
                <a:ea typeface="宋体" panose="02010600030101010101" pitchFamily="2" charset="-122"/>
                <a:cs typeface="宋体" panose="02010600030101010101" pitchFamily="2" charset="-122"/>
              </a:rPr>
              <a:t>核心知识点：</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1)</a:t>
            </a:r>
            <a:r>
              <a:rPr lang="zh-CN" altLang="zh-CN" sz="1800" kern="100" dirty="0">
                <a:effectLst/>
                <a:ea typeface="宋体" panose="02010600030101010101" pitchFamily="2" charset="-122"/>
                <a:cs typeface="宋体" panose="02010600030101010101" pitchFamily="2" charset="-122"/>
              </a:rPr>
              <a:t>钢在加热和冷却时的组织及性能转变；</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2)</a:t>
            </a:r>
            <a:r>
              <a:rPr lang="zh-CN" altLang="zh-CN" sz="1800" kern="100" dirty="0">
                <a:effectLst/>
                <a:ea typeface="宋体" panose="02010600030101010101" pitchFamily="2" charset="-122"/>
                <a:cs typeface="宋体" panose="02010600030101010101" pitchFamily="2" charset="-122"/>
              </a:rPr>
              <a:t>退火＊、正火＊、淬火＊、回火工艺＊；</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3)</a:t>
            </a:r>
            <a:r>
              <a:rPr lang="zh-CN" altLang="zh-CN" sz="1800" kern="100" dirty="0">
                <a:effectLst/>
                <a:ea typeface="宋体" panose="02010600030101010101" pitchFamily="2" charset="-122"/>
                <a:cs typeface="宋体" panose="02010600030101010101" pitchFamily="2" charset="-122"/>
              </a:rPr>
              <a:t>表面热处理与化学热处理＊；</a:t>
            </a:r>
            <a:endParaRPr lang="en-US" altLang="zh-CN" sz="1800" kern="100" dirty="0">
              <a:effectLst/>
              <a:ea typeface="宋体" panose="02010600030101010101" pitchFamily="2" charset="-122"/>
              <a:cs typeface="宋体" panose="02010600030101010101" pitchFamily="2" charset="-122"/>
            </a:endParaRPr>
          </a:p>
          <a:p>
            <a:r>
              <a:rPr lang="en-US" altLang="zh-CN" sz="1800" kern="100" dirty="0">
                <a:effectLst/>
                <a:latin typeface="宋体" panose="02010600030101010101" pitchFamily="2" charset="-122"/>
                <a:cs typeface="宋体" panose="02010600030101010101" pitchFamily="2" charset="-122"/>
              </a:rPr>
              <a:t>4)</a:t>
            </a:r>
            <a:r>
              <a:rPr lang="zh-CN" altLang="zh-CN" sz="1800" kern="100" dirty="0">
                <a:effectLst/>
                <a:ea typeface="宋体" panose="02010600030101010101" pitchFamily="2" charset="-122"/>
                <a:cs typeface="宋体" panose="02010600030101010101" pitchFamily="2" charset="-122"/>
              </a:rPr>
              <a:t>非金属材料热处理简介。</a:t>
            </a:r>
            <a:endParaRPr lang="en-US" altLang="zh-CN" sz="1800" kern="100" dirty="0">
              <a:ea typeface="宋体" panose="02010600030101010101" pitchFamily="2" charset="-122"/>
              <a:cs typeface="宋体" panose="02010600030101010101" pitchFamily="2" charset="-122"/>
            </a:endParaRPr>
          </a:p>
          <a:p>
            <a:r>
              <a:rPr lang="zh-CN" altLang="zh-CN" sz="1800" kern="100" dirty="0">
                <a:effectLst/>
                <a:latin typeface="Calibri" panose="020F0502020204030204" pitchFamily="34" charset="0"/>
                <a:ea typeface="宋体" panose="02010600030101010101" pitchFamily="2" charset="-122"/>
                <a:cs typeface="宋体" panose="02010600030101010101" pitchFamily="2" charset="-122"/>
              </a:rPr>
              <a:t>（二）材料表面工程技术</a:t>
            </a:r>
            <a:br>
              <a:rPr lang="en-US" altLang="zh-CN" sz="1800" kern="100" dirty="0">
                <a:effectLst/>
                <a:latin typeface="Calibri" panose="020F0502020204030204" pitchFamily="34" charset="0"/>
                <a:ea typeface="宋体" panose="02010600030101010101" pitchFamily="2" charset="-122"/>
                <a:cs typeface="宋体" panose="02010600030101010101" pitchFamily="2" charset="-122"/>
              </a:rPr>
            </a:br>
            <a:r>
              <a:rPr lang="zh-CN" altLang="zh-CN" sz="1800" kern="100" dirty="0">
                <a:effectLst/>
                <a:latin typeface="Calibri" panose="020F0502020204030204" pitchFamily="34" charset="0"/>
                <a:ea typeface="宋体" panose="02010600030101010101" pitchFamily="2" charset="-122"/>
                <a:cs typeface="宋体" panose="02010600030101010101" pitchFamily="2" charset="-122"/>
              </a:rPr>
              <a:t>核心知识点：</a:t>
            </a:r>
            <a:br>
              <a:rPr lang="en-US" altLang="zh-CN" sz="1800" kern="100" dirty="0">
                <a:effectLst/>
                <a:latin typeface="Calibri" panose="020F0502020204030204" pitchFamily="34" charset="0"/>
                <a:ea typeface="宋体" panose="02010600030101010101" pitchFamily="2" charset="-122"/>
                <a:cs typeface="宋体" panose="02010600030101010101" pitchFamily="2" charset="-122"/>
              </a:rPr>
            </a:br>
            <a:r>
              <a:rPr lang="en-US" altLang="zh-CN" sz="1800" kern="100" dirty="0">
                <a:effectLst/>
                <a:latin typeface="Calibri" panose="020F0502020204030204" pitchFamily="34" charset="0"/>
                <a:ea typeface="宋体" panose="02010600030101010101" pitchFamily="2" charset="-122"/>
                <a:cs typeface="宋体" panose="02010600030101010101" pitchFamily="2" charset="-122"/>
              </a:rPr>
              <a:t>1)</a:t>
            </a:r>
            <a:r>
              <a:rPr lang="zh-CN" altLang="zh-CN" sz="1800" kern="100" dirty="0">
                <a:effectLst/>
                <a:latin typeface="Calibri" panose="020F0502020204030204" pitchFamily="34" charset="0"/>
                <a:ea typeface="宋体" panose="02010600030101010101" pitchFamily="2" charset="-122"/>
                <a:cs typeface="宋体" panose="02010600030101010101" pitchFamily="2" charset="-122"/>
              </a:rPr>
              <a:t>表面工程技术原理＊、常用工艺方法（热喷涂、电镀、热浸镀、涂装、化</a:t>
            </a:r>
            <a:br>
              <a:rPr lang="en-US" altLang="zh-CN" sz="1800" kern="100" dirty="0">
                <a:effectLst/>
                <a:latin typeface="Calibri" panose="020F0502020204030204" pitchFamily="34" charset="0"/>
                <a:ea typeface="宋体" panose="02010600030101010101" pitchFamily="2" charset="-122"/>
                <a:cs typeface="宋体" panose="02010600030101010101" pitchFamily="2" charset="-122"/>
              </a:rPr>
            </a:br>
            <a:r>
              <a:rPr lang="zh-CN" altLang="zh-CN" sz="1800" kern="100" dirty="0">
                <a:effectLst/>
                <a:latin typeface="Calibri" panose="020F0502020204030204" pitchFamily="34" charset="0"/>
                <a:ea typeface="宋体" panose="02010600030101010101" pitchFamily="2" charset="-122"/>
                <a:cs typeface="宋体" panose="02010600030101010101" pitchFamily="2" charset="-122"/>
              </a:rPr>
              <a:t>学镀、离子溅射等）＊、用途；</a:t>
            </a:r>
            <a:endParaRPr lang="zh-CN" altLang="zh-CN" sz="1800" kern="100" dirty="0">
              <a:effectLst/>
              <a:latin typeface="Calibri" panose="020F0502020204030204" pitchFamily="34" charset="0"/>
              <a:ea typeface="宋体" panose="02010600030101010101" pitchFamily="2" charset="-122"/>
              <a:cs typeface="Times New Roman" panose="02020603050405020304" pitchFamily="18" charset="0"/>
            </a:endParaRPr>
          </a:p>
          <a:p>
            <a:r>
              <a:rPr lang="en-US" altLang="zh-CN" sz="1800" kern="100" dirty="0">
                <a:effectLst/>
                <a:latin typeface="宋体" panose="02010600030101010101" pitchFamily="2" charset="-122"/>
                <a:cs typeface="宋体" panose="02010600030101010101" pitchFamily="2" charset="-122"/>
              </a:rPr>
              <a:t>2)</a:t>
            </a:r>
            <a:r>
              <a:rPr lang="zh-CN" altLang="zh-CN" sz="1800" kern="100" dirty="0">
                <a:effectLst/>
                <a:ea typeface="宋体" panose="02010600030101010101" pitchFamily="2" charset="-122"/>
                <a:cs typeface="宋体" panose="02010600030101010101" pitchFamily="2" charset="-122"/>
              </a:rPr>
              <a:t>热喷涂工艺。</a:t>
            </a:r>
            <a:endParaRPr lang="en-US" altLang="zh-CN" sz="1800" kern="100" dirty="0">
              <a:effectLst/>
              <a:ea typeface="宋体" panose="02010600030101010101" pitchFamily="2" charset="-122"/>
              <a:cs typeface="宋体" panose="02010600030101010101" pitchFamily="2" charset="-122"/>
            </a:endParaRPr>
          </a:p>
        </p:txBody>
      </p:sp>
    </p:spTree>
    <p:extLst>
      <p:ext uri="{BB962C8B-B14F-4D97-AF65-F5344CB8AC3E}">
        <p14:creationId xmlns:p14="http://schemas.microsoft.com/office/powerpoint/2010/main" val="2619595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FF28C5F-A581-4A0C-8C28-C6B6F2A4FEF5}"/>
              </a:ext>
            </a:extLst>
          </p:cNvPr>
          <p:cNvSpPr>
            <a:spLocks noGrp="1"/>
          </p:cNvSpPr>
          <p:nvPr>
            <p:ph type="title"/>
          </p:nvPr>
        </p:nvSpPr>
        <p:spPr/>
        <p:txBody>
          <a:bodyPr>
            <a:normAutofit/>
          </a:bodyPr>
          <a:lstStyle/>
          <a:p>
            <a:r>
              <a:rPr lang="zh-CN" altLang="zh-CN" sz="2800" kern="100" dirty="0">
                <a:effectLst/>
                <a:ea typeface="宋体" panose="02010600030101010101" pitchFamily="2" charset="-122"/>
                <a:cs typeface="宋体" panose="02010600030101010101" pitchFamily="2" charset="-122"/>
              </a:rPr>
              <a:t>材料成形</a:t>
            </a:r>
            <a:endParaRPr lang="zh-CN" altLang="en-US" sz="2800" dirty="0"/>
          </a:p>
        </p:txBody>
      </p:sp>
      <p:sp>
        <p:nvSpPr>
          <p:cNvPr id="3" name="内容占位符 2">
            <a:extLst>
              <a:ext uri="{FF2B5EF4-FFF2-40B4-BE49-F238E27FC236}">
                <a16:creationId xmlns:a16="http://schemas.microsoft.com/office/drawing/2014/main" id="{1F1AF98B-CBDE-4F54-8358-45792FA34F0D}"/>
              </a:ext>
            </a:extLst>
          </p:cNvPr>
          <p:cNvSpPr>
            <a:spLocks noGrp="1"/>
          </p:cNvSpPr>
          <p:nvPr>
            <p:ph idx="1"/>
          </p:nvPr>
        </p:nvSpPr>
        <p:spPr/>
        <p:txBody>
          <a:bodyPr>
            <a:normAutofit fontScale="92500" lnSpcReduction="20000"/>
          </a:bodyPr>
          <a:lstStyle/>
          <a:p>
            <a:r>
              <a:rPr lang="zh-CN" altLang="zh-CN" sz="1800" kern="100" dirty="0">
                <a:effectLst/>
                <a:ea typeface="宋体" panose="02010600030101010101" pitchFamily="2" charset="-122"/>
                <a:cs typeface="宋体" panose="02010600030101010101" pitchFamily="2" charset="-122"/>
              </a:rPr>
              <a:t>（一）材料的液态成形</a:t>
            </a:r>
            <a:br>
              <a:rPr lang="en-US" altLang="zh-CN" sz="1800" kern="100" dirty="0">
                <a:effectLst/>
                <a:ea typeface="宋体" panose="02010600030101010101" pitchFamily="2" charset="-122"/>
                <a:cs typeface="宋体" panose="02010600030101010101" pitchFamily="2" charset="-122"/>
              </a:rPr>
            </a:br>
            <a:r>
              <a:rPr lang="zh-CN" altLang="zh-CN" sz="1800" kern="100" dirty="0">
                <a:effectLst/>
                <a:ea typeface="宋体" panose="02010600030101010101" pitchFamily="2" charset="-122"/>
                <a:cs typeface="宋体" panose="02010600030101010101" pitchFamily="2" charset="-122"/>
              </a:rPr>
              <a:t>核心知识点</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1)</a:t>
            </a:r>
            <a:r>
              <a:rPr lang="zh-CN" altLang="zh-CN" sz="1800" kern="100" dirty="0">
                <a:effectLst/>
                <a:ea typeface="宋体" panose="02010600030101010101" pitchFamily="2" charset="-122"/>
                <a:cs typeface="宋体" panose="02010600030101010101" pitchFamily="2" charset="-122"/>
              </a:rPr>
              <a:t>铸造基础知识：铸造工艺原理＊；流动性＊；凝固＊；收缩性＊；吸气性＊；</a:t>
            </a:r>
            <a:br>
              <a:rPr lang="en-US" altLang="zh-CN" sz="1800" kern="100" dirty="0">
                <a:effectLst/>
                <a:ea typeface="宋体" panose="02010600030101010101" pitchFamily="2" charset="-122"/>
                <a:cs typeface="宋体" panose="02010600030101010101" pitchFamily="2" charset="-122"/>
              </a:rPr>
            </a:br>
            <a:r>
              <a:rPr lang="zh-CN" altLang="zh-CN" sz="1800" kern="100" dirty="0">
                <a:effectLst/>
                <a:ea typeface="宋体" panose="02010600030101010101" pitchFamily="2" charset="-122"/>
                <a:cs typeface="宋体" panose="02010600030101010101" pitchFamily="2" charset="-122"/>
              </a:rPr>
              <a:t>铸造缺陷＊。</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2)</a:t>
            </a:r>
            <a:r>
              <a:rPr lang="zh-CN" altLang="zh-CN" sz="1800" kern="100" dirty="0">
                <a:effectLst/>
                <a:ea typeface="宋体" panose="02010600030101010101" pitchFamily="2" charset="-122"/>
                <a:cs typeface="宋体" panose="02010600030101010101" pitchFamily="2" charset="-122"/>
              </a:rPr>
              <a:t>砂型铸造；</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3)</a:t>
            </a:r>
            <a:r>
              <a:rPr lang="zh-CN" altLang="zh-CN" sz="1800" kern="100" dirty="0">
                <a:effectLst/>
                <a:ea typeface="宋体" panose="02010600030101010101" pitchFamily="2" charset="-122"/>
                <a:cs typeface="宋体" panose="02010600030101010101" pitchFamily="2" charset="-122"/>
              </a:rPr>
              <a:t>特种铸造：金属型铸造＊；压力铸造＊；熔模铸造＊；离心铸造＊；消失模</a:t>
            </a:r>
            <a:br>
              <a:rPr lang="en-US" altLang="zh-CN" sz="1800" kern="100" dirty="0">
                <a:effectLst/>
                <a:ea typeface="宋体" panose="02010600030101010101" pitchFamily="2" charset="-122"/>
                <a:cs typeface="宋体" panose="02010600030101010101" pitchFamily="2" charset="-122"/>
              </a:rPr>
            </a:br>
            <a:r>
              <a:rPr lang="zh-CN" altLang="zh-CN" sz="1800" kern="100" dirty="0">
                <a:effectLst/>
                <a:ea typeface="宋体" panose="02010600030101010101" pitchFamily="2" charset="-122"/>
                <a:cs typeface="宋体" panose="02010600030101010101" pitchFamily="2" charset="-122"/>
              </a:rPr>
              <a:t>铸造；＊</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4)</a:t>
            </a:r>
            <a:r>
              <a:rPr lang="zh-CN" altLang="zh-CN" sz="1800" kern="100" dirty="0">
                <a:effectLst/>
                <a:ea typeface="宋体" panose="02010600030101010101" pitchFamily="2" charset="-122"/>
                <a:cs typeface="宋体" panose="02010600030101010101" pitchFamily="2" charset="-122"/>
              </a:rPr>
              <a:t>铸件结构工艺性；</a:t>
            </a:r>
            <a:br>
              <a:rPr lang="en-US" altLang="zh-CN" sz="1800" kern="100" dirty="0">
                <a:effectLst/>
                <a:ea typeface="宋体" panose="02010600030101010101" pitchFamily="2" charset="-122"/>
                <a:cs typeface="宋体" panose="02010600030101010101" pitchFamily="2" charset="-122"/>
              </a:rPr>
            </a:br>
            <a:r>
              <a:rPr lang="zh-CN" altLang="zh-CN" sz="1800" kern="100" dirty="0">
                <a:effectLst/>
                <a:ea typeface="宋体" panose="02010600030101010101" pitchFamily="2" charset="-122"/>
                <a:cs typeface="宋体" panose="02010600030101010101" pitchFamily="2" charset="-122"/>
              </a:rPr>
              <a:t>（二）材料塑性成形</a:t>
            </a:r>
            <a:br>
              <a:rPr lang="en-US" altLang="zh-CN" sz="1800" kern="100" dirty="0">
                <a:effectLst/>
                <a:ea typeface="宋体" panose="02010600030101010101" pitchFamily="2" charset="-122"/>
                <a:cs typeface="宋体" panose="02010600030101010101" pitchFamily="2" charset="-122"/>
              </a:rPr>
            </a:br>
            <a:r>
              <a:rPr lang="zh-CN" altLang="zh-CN" sz="1800" kern="100" dirty="0">
                <a:effectLst/>
                <a:ea typeface="宋体" panose="02010600030101010101" pitchFamily="2" charset="-122"/>
                <a:cs typeface="宋体" panose="02010600030101010101" pitchFamily="2" charset="-122"/>
              </a:rPr>
              <a:t>核心知识点</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1)</a:t>
            </a:r>
            <a:r>
              <a:rPr lang="zh-CN" altLang="zh-CN" sz="1800" kern="100" dirty="0">
                <a:effectLst/>
                <a:ea typeface="宋体" panose="02010600030101010101" pitchFamily="2" charset="-122"/>
                <a:cs typeface="宋体" panose="02010600030101010101" pitchFamily="2" charset="-122"/>
              </a:rPr>
              <a:t>金属塑性成形及原理；</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2)</a:t>
            </a:r>
            <a:r>
              <a:rPr lang="zh-CN" altLang="zh-CN" sz="1800" kern="100" dirty="0">
                <a:effectLst/>
                <a:ea typeface="宋体" panose="02010600030101010101" pitchFamily="2" charset="-122"/>
                <a:cs typeface="宋体" panose="02010600030101010101" pitchFamily="2" charset="-122"/>
              </a:rPr>
              <a:t>塑性变形后金属的组织和性能（加工硬化＊；回复、再结晶、冷变形、热</a:t>
            </a:r>
            <a:br>
              <a:rPr lang="en-US" altLang="zh-CN" sz="1800" kern="100" dirty="0">
                <a:effectLst/>
                <a:ea typeface="宋体" panose="02010600030101010101" pitchFamily="2" charset="-122"/>
                <a:cs typeface="宋体" panose="02010600030101010101" pitchFamily="2" charset="-122"/>
              </a:rPr>
            </a:br>
            <a:r>
              <a:rPr lang="zh-CN" altLang="zh-CN" sz="1800" kern="100" dirty="0">
                <a:effectLst/>
                <a:ea typeface="宋体" panose="02010600030101010101" pitchFamily="2" charset="-122"/>
                <a:cs typeface="宋体" panose="02010600030101010101" pitchFamily="2" charset="-122"/>
              </a:rPr>
              <a:t>变形、温变形＊；锻造纤维、各向异性、变形程度、锻造比＊）等基本概念；</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3)</a:t>
            </a:r>
            <a:r>
              <a:rPr lang="zh-CN" altLang="zh-CN" sz="1800" kern="100" dirty="0">
                <a:effectLst/>
                <a:ea typeface="宋体" panose="02010600030101010101" pitchFamily="2" charset="-122"/>
                <a:cs typeface="宋体" panose="02010600030101010101" pitchFamily="2" charset="-122"/>
              </a:rPr>
              <a:t>自由锻（镦粗、拔长、冲孔）；</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4)</a:t>
            </a:r>
            <a:r>
              <a:rPr lang="zh-CN" altLang="zh-CN" sz="1800" kern="100" dirty="0">
                <a:effectLst/>
                <a:ea typeface="宋体" panose="02010600030101010101" pitchFamily="2" charset="-122"/>
                <a:cs typeface="宋体" panose="02010600030101010101" pitchFamily="2" charset="-122"/>
              </a:rPr>
              <a:t>模锻；</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5)</a:t>
            </a:r>
            <a:r>
              <a:rPr lang="zh-CN" altLang="zh-CN" sz="1800" kern="100" dirty="0">
                <a:effectLst/>
                <a:ea typeface="宋体" panose="02010600030101010101" pitchFamily="2" charset="-122"/>
                <a:cs typeface="宋体" panose="02010600030101010101" pitchFamily="2" charset="-122"/>
              </a:rPr>
              <a:t>冲压工艺（分离工序＊、成形工序＊）及模具（种类及基本结构＊）；</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6)</a:t>
            </a:r>
            <a:r>
              <a:rPr lang="zh-CN" altLang="zh-CN" sz="1800" kern="100" dirty="0">
                <a:effectLst/>
                <a:ea typeface="宋体" panose="02010600030101010101" pitchFamily="2" charset="-122"/>
                <a:cs typeface="宋体" panose="02010600030101010101" pitchFamily="2" charset="-122"/>
              </a:rPr>
              <a:t>塑性成形性（可锻性）；</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7)</a:t>
            </a:r>
            <a:r>
              <a:rPr lang="zh-CN" altLang="zh-CN" sz="1800" kern="100" dirty="0">
                <a:effectLst/>
                <a:ea typeface="宋体" panose="02010600030101010101" pitchFamily="2" charset="-122"/>
                <a:cs typeface="宋体" panose="02010600030101010101" pitchFamily="2" charset="-122"/>
              </a:rPr>
              <a:t>锻件及冲压件结构工艺性；</a:t>
            </a:r>
            <a:br>
              <a:rPr lang="en-US" altLang="zh-CN" sz="1800" kern="100" dirty="0">
                <a:effectLst/>
                <a:ea typeface="宋体" panose="02010600030101010101" pitchFamily="2" charset="-122"/>
                <a:cs typeface="宋体" panose="02010600030101010101" pitchFamily="2" charset="-122"/>
              </a:rPr>
            </a:br>
            <a:r>
              <a:rPr lang="en-US" altLang="zh-CN" sz="1800" kern="100" dirty="0">
                <a:effectLst/>
                <a:ea typeface="宋体" panose="02010600030101010101" pitchFamily="2" charset="-122"/>
                <a:cs typeface="宋体" panose="02010600030101010101" pitchFamily="2" charset="-122"/>
              </a:rPr>
              <a:t>8)</a:t>
            </a:r>
            <a:r>
              <a:rPr lang="zh-CN" altLang="zh-CN" sz="1800" kern="100" dirty="0">
                <a:effectLst/>
                <a:ea typeface="宋体" panose="02010600030101010101" pitchFamily="2" charset="-122"/>
                <a:cs typeface="宋体" panose="02010600030101010101" pitchFamily="2" charset="-122"/>
              </a:rPr>
              <a:t>塑性成形新技术（金属材料的控形控性＊；微纳成形制造概念与应用＊；</a:t>
            </a:r>
            <a:br>
              <a:rPr lang="en-US" altLang="zh-CN" sz="1800" kern="100" dirty="0">
                <a:effectLst/>
                <a:ea typeface="宋体" panose="02010600030101010101" pitchFamily="2" charset="-122"/>
                <a:cs typeface="宋体" panose="02010600030101010101" pitchFamily="2" charset="-122"/>
              </a:rPr>
            </a:br>
            <a:r>
              <a:rPr lang="zh-CN" altLang="zh-CN" sz="1800" kern="100" dirty="0">
                <a:effectLst/>
                <a:ea typeface="宋体" panose="02010600030101010101" pitchFamily="2" charset="-122"/>
                <a:cs typeface="宋体" panose="02010600030101010101" pitchFamily="2" charset="-122"/>
              </a:rPr>
              <a:t>大塑性变形与材料纳米化＊）。</a:t>
            </a:r>
            <a:br>
              <a:rPr lang="en-US" altLang="zh-CN" sz="1800" kern="100" dirty="0">
                <a:effectLst/>
                <a:ea typeface="宋体" panose="02010600030101010101" pitchFamily="2" charset="-122"/>
                <a:cs typeface="宋体" panose="02010600030101010101" pitchFamily="2" charset="-122"/>
              </a:rPr>
            </a:br>
            <a:endParaRPr lang="zh-CN" altLang="en-US" dirty="0"/>
          </a:p>
        </p:txBody>
      </p:sp>
    </p:spTree>
    <p:extLst>
      <p:ext uri="{BB962C8B-B14F-4D97-AF65-F5344CB8AC3E}">
        <p14:creationId xmlns:p14="http://schemas.microsoft.com/office/powerpoint/2010/main" val="1256420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ABED3DD-D39B-46F5-9851-31874ED3BABD}"/>
              </a:ext>
            </a:extLst>
          </p:cNvPr>
          <p:cNvSpPr>
            <a:spLocks noGrp="1"/>
          </p:cNvSpPr>
          <p:nvPr>
            <p:ph type="title"/>
          </p:nvPr>
        </p:nvSpPr>
        <p:spPr/>
        <p:txBody>
          <a:bodyPr/>
          <a:lstStyle/>
          <a:p>
            <a:r>
              <a:rPr lang="zh-CN" altLang="en-US" dirty="0"/>
              <a:t>总结</a:t>
            </a:r>
          </a:p>
        </p:txBody>
      </p:sp>
      <p:sp>
        <p:nvSpPr>
          <p:cNvPr id="3" name="内容占位符 2">
            <a:extLst>
              <a:ext uri="{FF2B5EF4-FFF2-40B4-BE49-F238E27FC236}">
                <a16:creationId xmlns:a16="http://schemas.microsoft.com/office/drawing/2014/main" id="{80F60156-4DFD-426D-BB28-2D66EC3EDD7A}"/>
              </a:ext>
            </a:extLst>
          </p:cNvPr>
          <p:cNvSpPr>
            <a:spLocks noGrp="1"/>
          </p:cNvSpPr>
          <p:nvPr>
            <p:ph idx="1"/>
          </p:nvPr>
        </p:nvSpPr>
        <p:spPr/>
        <p:txBody>
          <a:bodyPr/>
          <a:lstStyle/>
          <a:p>
            <a:r>
              <a:rPr lang="zh-CN" altLang="zh-CN" kern="100" dirty="0">
                <a:effectLst/>
                <a:latin typeface="Calibri" panose="020F0502020204030204" pitchFamily="34" charset="0"/>
                <a:ea typeface="宋体" panose="02010600030101010101" pitchFamily="2" charset="-122"/>
                <a:cs typeface="Arial" panose="020B0604020202020204" pitchFamily="34" charset="0"/>
              </a:rPr>
              <a:t>这</a:t>
            </a:r>
            <a:r>
              <a:rPr lang="zh-CN" altLang="en-US" kern="100" dirty="0">
                <a:effectLst/>
                <a:latin typeface="Calibri" panose="020F0502020204030204" pitchFamily="34" charset="0"/>
                <a:ea typeface="宋体" panose="02010600030101010101" pitchFamily="2" charset="-122"/>
                <a:cs typeface="Arial" panose="020B0604020202020204" pitchFamily="34" charset="0"/>
              </a:rPr>
              <a:t>些</a:t>
            </a:r>
            <a:r>
              <a:rPr lang="zh-CN" altLang="zh-CN" kern="100" dirty="0">
                <a:effectLst/>
                <a:latin typeface="Calibri" panose="020F0502020204030204" pitchFamily="34" charset="0"/>
                <a:ea typeface="宋体" panose="02010600030101010101" pitchFamily="2" charset="-122"/>
                <a:cs typeface="Arial" panose="020B0604020202020204" pitchFamily="34" charset="0"/>
              </a:rPr>
              <a:t>周紧张的学习与制作，我们组</a:t>
            </a:r>
            <a:r>
              <a:rPr lang="zh-CN" altLang="en-US" kern="100" dirty="0">
                <a:effectLst/>
                <a:latin typeface="Calibri" panose="020F0502020204030204" pitchFamily="34" charset="0"/>
                <a:ea typeface="宋体" panose="02010600030101010101" pitchFamily="2" charset="-122"/>
                <a:cs typeface="Arial" panose="020B0604020202020204" pitchFamily="34" charset="0"/>
              </a:rPr>
              <a:t>完全</a:t>
            </a:r>
            <a:r>
              <a:rPr lang="zh-CN" altLang="zh-CN" kern="100" dirty="0">
                <a:effectLst/>
                <a:latin typeface="Calibri" panose="020F0502020204030204" pitchFamily="34" charset="0"/>
                <a:ea typeface="宋体" panose="02010600030101010101" pitchFamily="2" charset="-122"/>
                <a:cs typeface="Arial" panose="020B0604020202020204" pitchFamily="34" charset="0"/>
              </a:rPr>
              <a:t>设计出了包括结构原理、设计图纸在内的产品的整体设计方案，画出了零件图以及零件的工艺分析，确定好了零件选材，做好零件的工艺分析，还设计出了主要零件的工艺卡和工序卡。在做项目的同时，我们还进行自学和翻转课堂的讲课，并且在实践中巩固了金工课的基础知识，还学会了包括钳工、数控车、数控铣在内的多种加工方法，也在做零件的时候，将会进行充分的应用。总体来讲，我们成功的完成了需要设计的项目和老师的要求，是成功的。在之后具体制造零件和组装的过程中，我们还会继续努力，把我们的无碳小车做的更好。</a:t>
            </a:r>
          </a:p>
          <a:p>
            <a:endParaRPr lang="zh-CN" altLang="en-US" dirty="0"/>
          </a:p>
        </p:txBody>
      </p:sp>
    </p:spTree>
    <p:extLst>
      <p:ext uri="{BB962C8B-B14F-4D97-AF65-F5344CB8AC3E}">
        <p14:creationId xmlns:p14="http://schemas.microsoft.com/office/powerpoint/2010/main" val="503131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BEEA718-62EE-49B5-B5CD-EC24AA4D4032}"/>
              </a:ext>
            </a:extLst>
          </p:cNvPr>
          <p:cNvSpPr>
            <a:spLocks noGrp="1"/>
          </p:cNvSpPr>
          <p:nvPr>
            <p:ph type="title"/>
          </p:nvPr>
        </p:nvSpPr>
        <p:spPr/>
        <p:txBody>
          <a:bodyPr>
            <a:normAutofit/>
          </a:bodyPr>
          <a:lstStyle/>
          <a:p>
            <a:r>
              <a:rPr lang="zh-CN" altLang="zh-CN" sz="2800" dirty="0">
                <a:effectLst/>
                <a:latin typeface="Calibri" panose="020F0502020204030204" pitchFamily="34" charset="0"/>
                <a:ea typeface="宋体" panose="02010600030101010101" pitchFamily="2" charset="-122"/>
                <a:cs typeface="Arial" panose="020B0604020202020204" pitchFamily="34" charset="0"/>
              </a:rPr>
              <a:t>自主学习能力</a:t>
            </a:r>
            <a:endParaRPr lang="zh-CN" altLang="en-US" sz="2800" dirty="0"/>
          </a:p>
        </p:txBody>
      </p:sp>
      <p:sp>
        <p:nvSpPr>
          <p:cNvPr id="3" name="内容占位符 2">
            <a:extLst>
              <a:ext uri="{FF2B5EF4-FFF2-40B4-BE49-F238E27FC236}">
                <a16:creationId xmlns:a16="http://schemas.microsoft.com/office/drawing/2014/main" id="{4898D0DC-C434-4622-84B4-2097423C5820}"/>
              </a:ext>
            </a:extLst>
          </p:cNvPr>
          <p:cNvSpPr>
            <a:spLocks noGrp="1"/>
          </p:cNvSpPr>
          <p:nvPr>
            <p:ph idx="1"/>
          </p:nvPr>
        </p:nvSpPr>
        <p:spPr/>
        <p:txBody>
          <a:bodyPr>
            <a:noAutofit/>
          </a:bodyPr>
          <a:lstStyle/>
          <a:p>
            <a:r>
              <a:rPr lang="en-US" altLang="zh-CN" dirty="0" err="1">
                <a:effectLst/>
                <a:latin typeface="Calibri" panose="020F0502020204030204" pitchFamily="34" charset="0"/>
                <a:ea typeface="宋体" panose="02010600030101010101" pitchFamily="2" charset="-122"/>
                <a:cs typeface="Arial" panose="020B0604020202020204" pitchFamily="34" charset="0"/>
              </a:rPr>
              <a:t>kapi</a:t>
            </a:r>
            <a:r>
              <a:rPr lang="zh-CN" altLang="zh-CN" dirty="0">
                <a:effectLst/>
                <a:latin typeface="Calibri" panose="020F0502020204030204" pitchFamily="34" charset="0"/>
                <a:ea typeface="宋体" panose="02010600030101010101" pitchFamily="2" charset="-122"/>
                <a:cs typeface="Arial" panose="020B0604020202020204" pitchFamily="34" charset="0"/>
              </a:rPr>
              <a:t>和金工课采用反转课堂的模式，需要我们同学们上台讲解课堂内容，老师讲解的内容是比较少的。为了能够把我们所负责讲解的内容讲好，把我们的无碳小车做好，就都需要我们团队合作自主学习，到互联网上查阅资料，到图书馆翻阅相关书籍，进行小组讨论以及与其他小组讨论交流。我们的无碳小车从零基础开始，通过自学，一步一个脚印，逐步绘制出无碳小车的部分零件图和装配图，还对一些毛胚件以及零件图进行了工艺分析，做出工艺卡和工序卡等。除了做项目，我们还得上课的时候把我们的项目和我们负责讲解的知识点给同学们详细的讲解好，讲明白，讲清楚。通过我们的自主学习，我们也成功的把知识点讲出来，学会这些知识点。自主学习能力是我们通过这个项目所练就的最重要的能力之一。</a:t>
            </a:r>
            <a:endParaRPr lang="zh-CN" altLang="en-US" dirty="0"/>
          </a:p>
        </p:txBody>
      </p:sp>
    </p:spTree>
    <p:extLst>
      <p:ext uri="{BB962C8B-B14F-4D97-AF65-F5344CB8AC3E}">
        <p14:creationId xmlns:p14="http://schemas.microsoft.com/office/powerpoint/2010/main" val="3929439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FC7CD4B-2EF4-4C42-937A-1FE3D10F13A9}"/>
              </a:ext>
            </a:extLst>
          </p:cNvPr>
          <p:cNvSpPr>
            <a:spLocks noGrp="1"/>
          </p:cNvSpPr>
          <p:nvPr>
            <p:ph type="title"/>
          </p:nvPr>
        </p:nvSpPr>
        <p:spPr/>
        <p:txBody>
          <a:bodyPr>
            <a:normAutofit/>
          </a:bodyPr>
          <a:lstStyle/>
          <a:p>
            <a:r>
              <a:rPr lang="zh-CN" altLang="zh-CN" sz="2800" dirty="0">
                <a:effectLst/>
                <a:latin typeface="Calibri" panose="020F0502020204030204" pitchFamily="34" charset="0"/>
                <a:ea typeface="宋体" panose="02010600030101010101" pitchFamily="2" charset="-122"/>
                <a:cs typeface="Arial" panose="020B0604020202020204" pitchFamily="34" charset="0"/>
              </a:rPr>
              <a:t>表达能力</a:t>
            </a:r>
            <a:endParaRPr lang="zh-CN" altLang="en-US" sz="2800" dirty="0"/>
          </a:p>
        </p:txBody>
      </p:sp>
      <p:sp>
        <p:nvSpPr>
          <p:cNvPr id="3" name="内容占位符 2">
            <a:extLst>
              <a:ext uri="{FF2B5EF4-FFF2-40B4-BE49-F238E27FC236}">
                <a16:creationId xmlns:a16="http://schemas.microsoft.com/office/drawing/2014/main" id="{D30E2028-7D4A-4755-B868-0A8C4C0CF933}"/>
              </a:ext>
            </a:extLst>
          </p:cNvPr>
          <p:cNvSpPr>
            <a:spLocks noGrp="1"/>
          </p:cNvSpPr>
          <p:nvPr>
            <p:ph idx="1"/>
          </p:nvPr>
        </p:nvSpPr>
        <p:spPr/>
        <p:txBody>
          <a:bodyPr>
            <a:noAutofit/>
          </a:bodyPr>
          <a:lstStyle/>
          <a:p>
            <a:r>
              <a:rPr lang="zh-CN" altLang="zh-CN" sz="3200" dirty="0">
                <a:effectLst/>
                <a:latin typeface="Calibri" panose="020F0502020204030204" pitchFamily="34" charset="0"/>
                <a:ea typeface="宋体" panose="02010600030101010101" pitchFamily="2" charset="-122"/>
                <a:cs typeface="Arial" panose="020B0604020202020204" pitchFamily="34" charset="0"/>
              </a:rPr>
              <a:t>金工课的翻转课堂极大的提高了我们的表达能力。我们组每个人轮流上台展示，讲解知识点，不仅仅深入的学习到了相关方面的知识，更多的其实是锻炼了我们的表达能力。从最开始的支支吾吾，上台紧张，到能够很好地表达出我们想要讲解的知识点，我们变得更加有条理，更加流利准确的表达。这种锻炼，极大的提高了我们的交流和表达能力。除此之外，我们到工训中心做项目的时候，还需要同老师进行交流，告诉他们我们的来历，我们的成果，我们遇到的问题等，在这些交流中，我们都锻炼了我们的表达交流能力。</a:t>
            </a:r>
            <a:endParaRPr lang="zh-CN" altLang="en-US" sz="3200" dirty="0"/>
          </a:p>
        </p:txBody>
      </p:sp>
    </p:spTree>
    <p:extLst>
      <p:ext uri="{BB962C8B-B14F-4D97-AF65-F5344CB8AC3E}">
        <p14:creationId xmlns:p14="http://schemas.microsoft.com/office/powerpoint/2010/main" val="2402152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00F8E6C-78BF-43E1-9656-E2670FF2F8BB}"/>
              </a:ext>
            </a:extLst>
          </p:cNvPr>
          <p:cNvSpPr>
            <a:spLocks noGrp="1"/>
          </p:cNvSpPr>
          <p:nvPr>
            <p:ph type="title"/>
          </p:nvPr>
        </p:nvSpPr>
        <p:spPr/>
        <p:txBody>
          <a:bodyPr>
            <a:normAutofit/>
          </a:bodyPr>
          <a:lstStyle/>
          <a:p>
            <a:r>
              <a:rPr lang="zh-CN" altLang="zh-CN" sz="2800" dirty="0">
                <a:effectLst/>
                <a:latin typeface="Calibri" panose="020F0502020204030204" pitchFamily="34" charset="0"/>
                <a:ea typeface="宋体" panose="02010600030101010101" pitchFamily="2" charset="-122"/>
                <a:cs typeface="Arial" panose="020B0604020202020204" pitchFamily="34" charset="0"/>
              </a:rPr>
              <a:t>实践能力</a:t>
            </a:r>
            <a:endParaRPr lang="zh-CN" altLang="en-US" sz="2800" dirty="0"/>
          </a:p>
        </p:txBody>
      </p:sp>
      <p:sp>
        <p:nvSpPr>
          <p:cNvPr id="3" name="内容占位符 2">
            <a:extLst>
              <a:ext uri="{FF2B5EF4-FFF2-40B4-BE49-F238E27FC236}">
                <a16:creationId xmlns:a16="http://schemas.microsoft.com/office/drawing/2014/main" id="{B4989A02-C24A-4744-A9C8-2A09D14C4B65}"/>
              </a:ext>
            </a:extLst>
          </p:cNvPr>
          <p:cNvSpPr>
            <a:spLocks noGrp="1"/>
          </p:cNvSpPr>
          <p:nvPr>
            <p:ph idx="1"/>
          </p:nvPr>
        </p:nvSpPr>
        <p:spPr/>
        <p:txBody>
          <a:bodyPr>
            <a:normAutofit lnSpcReduction="10000"/>
          </a:bodyPr>
          <a:lstStyle/>
          <a:p>
            <a:r>
              <a:rPr lang="en-US" altLang="zh-CN" sz="3200" kern="100" dirty="0" err="1">
                <a:effectLst/>
                <a:latin typeface="Calibri" panose="020F0502020204030204" pitchFamily="34" charset="0"/>
                <a:ea typeface="宋体" panose="02010600030101010101" pitchFamily="2" charset="-122"/>
                <a:cs typeface="Arial" panose="020B0604020202020204" pitchFamily="34" charset="0"/>
              </a:rPr>
              <a:t>kapi</a:t>
            </a:r>
            <a:r>
              <a:rPr lang="zh-CN" altLang="zh-CN" sz="3200" kern="100" dirty="0">
                <a:effectLst/>
                <a:latin typeface="Calibri" panose="020F0502020204030204" pitchFamily="34" charset="0"/>
                <a:ea typeface="宋体" panose="02010600030101010101" pitchFamily="2" charset="-122"/>
                <a:cs typeface="Arial" panose="020B0604020202020204" pitchFamily="34" charset="0"/>
              </a:rPr>
              <a:t>项目需要我们亲自动手操作，做出实物。我们小组的无碳小车，就需要用到许多的课本知识，还需要把这些知识应用到实践中去。我们真正的完成了从理论到实践的这样一个转变。在工训课上，我们实践操作各种车床铣床等，把我们产品的零件，通过这些操作从毛坯件做成精密的零件，这些无不锻炼了我们的动手实践能力。本来只是用来考试的课本知识，第一次被我们动手实践，应用到我们小组的项目中，让我们觉得是一种挑战，更是一种锻炼。这种自己动手，亲身实践，极大地提高了我们的动手实践能力。</a:t>
            </a:r>
          </a:p>
          <a:p>
            <a:endParaRPr lang="zh-CN" altLang="en-US" dirty="0"/>
          </a:p>
        </p:txBody>
      </p:sp>
    </p:spTree>
    <p:extLst>
      <p:ext uri="{BB962C8B-B14F-4D97-AF65-F5344CB8AC3E}">
        <p14:creationId xmlns:p14="http://schemas.microsoft.com/office/powerpoint/2010/main" val="2694848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C62D892-8509-424D-A0B8-1B5FB117A534}"/>
              </a:ext>
            </a:extLst>
          </p:cNvPr>
          <p:cNvSpPr>
            <a:spLocks noGrp="1"/>
          </p:cNvSpPr>
          <p:nvPr>
            <p:ph type="title"/>
          </p:nvPr>
        </p:nvSpPr>
        <p:spPr/>
        <p:txBody>
          <a:bodyPr>
            <a:normAutofit/>
          </a:bodyPr>
          <a:lstStyle/>
          <a:p>
            <a:r>
              <a:rPr lang="zh-CN" altLang="zh-CN" sz="2800" dirty="0">
                <a:effectLst/>
                <a:latin typeface="Calibri" panose="020F0502020204030204" pitchFamily="34" charset="0"/>
                <a:ea typeface="宋体" panose="02010600030101010101" pitchFamily="2" charset="-122"/>
                <a:cs typeface="Arial" panose="020B0604020202020204" pitchFamily="34" charset="0"/>
              </a:rPr>
              <a:t>创新能力</a:t>
            </a:r>
            <a:endParaRPr lang="zh-CN" altLang="en-US" sz="2800" dirty="0"/>
          </a:p>
        </p:txBody>
      </p:sp>
      <p:sp>
        <p:nvSpPr>
          <p:cNvPr id="3" name="内容占位符 2">
            <a:extLst>
              <a:ext uri="{FF2B5EF4-FFF2-40B4-BE49-F238E27FC236}">
                <a16:creationId xmlns:a16="http://schemas.microsoft.com/office/drawing/2014/main" id="{462B415F-E77D-44E3-9F3A-DD188B85B31E}"/>
              </a:ext>
            </a:extLst>
          </p:cNvPr>
          <p:cNvSpPr>
            <a:spLocks noGrp="1"/>
          </p:cNvSpPr>
          <p:nvPr>
            <p:ph idx="1"/>
          </p:nvPr>
        </p:nvSpPr>
        <p:spPr/>
        <p:txBody>
          <a:bodyPr/>
          <a:lstStyle/>
          <a:p>
            <a:r>
              <a:rPr lang="en-US" altLang="zh-CN" sz="3200" kern="100" dirty="0" err="1">
                <a:effectLst/>
                <a:latin typeface="Calibri" panose="020F0502020204030204" pitchFamily="34" charset="0"/>
                <a:ea typeface="宋体" panose="02010600030101010101" pitchFamily="2" charset="-122"/>
                <a:cs typeface="Arial" panose="020B0604020202020204" pitchFamily="34" charset="0"/>
              </a:rPr>
              <a:t>kapi</a:t>
            </a:r>
            <a:r>
              <a:rPr lang="zh-CN" altLang="zh-CN" sz="3200" kern="100" dirty="0">
                <a:effectLst/>
                <a:latin typeface="Calibri" panose="020F0502020204030204" pitchFamily="34" charset="0"/>
                <a:ea typeface="宋体" panose="02010600030101010101" pitchFamily="2" charset="-122"/>
                <a:cs typeface="Arial" panose="020B0604020202020204" pitchFamily="34" charset="0"/>
              </a:rPr>
              <a:t>项目最重要的是需要我们积极创新，在指定的项目中，发现新奇的点子，做出创新性产品。通过拆卸以前的模型，观察，思考他们的不足，讨论创新点，把创新用到我们的无碳小车上。我们组的无碳的转向机构采用的是凸轮机构，这是之前在工训中心中没有出现过的。我们对无碳小车的这些突破性改变，正是我们创新能力的体现。本次项目我们的产品只是我们的初步想法，是我们的第一代产品，我们今后还会继续创新，继续努力，做出更好的产品，继续培养我们的创新能力。</a:t>
            </a:r>
          </a:p>
          <a:p>
            <a:endParaRPr lang="zh-CN" altLang="en-US" dirty="0"/>
          </a:p>
        </p:txBody>
      </p:sp>
    </p:spTree>
    <p:extLst>
      <p:ext uri="{BB962C8B-B14F-4D97-AF65-F5344CB8AC3E}">
        <p14:creationId xmlns:p14="http://schemas.microsoft.com/office/powerpoint/2010/main" val="1714712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79103CA-45BE-41B1-8EF6-A4B466E803CD}"/>
              </a:ext>
            </a:extLst>
          </p:cNvPr>
          <p:cNvSpPr>
            <a:spLocks noGrp="1"/>
          </p:cNvSpPr>
          <p:nvPr>
            <p:ph type="title"/>
          </p:nvPr>
        </p:nvSpPr>
        <p:spPr/>
        <p:txBody>
          <a:bodyPr>
            <a:normAutofit/>
          </a:bodyPr>
          <a:lstStyle/>
          <a:p>
            <a:r>
              <a:rPr lang="zh-CN" altLang="zh-CN" sz="2800" dirty="0">
                <a:effectLst/>
                <a:latin typeface="Calibri" panose="020F0502020204030204" pitchFamily="34" charset="0"/>
                <a:ea typeface="宋体" panose="02010600030101010101" pitchFamily="2" charset="-122"/>
                <a:cs typeface="Arial" panose="020B0604020202020204" pitchFamily="34" charset="0"/>
              </a:rPr>
              <a:t>团队合作能力</a:t>
            </a:r>
            <a:endParaRPr lang="zh-CN" altLang="en-US" sz="2800" dirty="0"/>
          </a:p>
        </p:txBody>
      </p:sp>
      <p:sp>
        <p:nvSpPr>
          <p:cNvPr id="3" name="内容占位符 2">
            <a:extLst>
              <a:ext uri="{FF2B5EF4-FFF2-40B4-BE49-F238E27FC236}">
                <a16:creationId xmlns:a16="http://schemas.microsoft.com/office/drawing/2014/main" id="{3774CD5A-F46B-4524-AEF8-D8346A4C55B2}"/>
              </a:ext>
            </a:extLst>
          </p:cNvPr>
          <p:cNvSpPr>
            <a:spLocks noGrp="1"/>
          </p:cNvSpPr>
          <p:nvPr>
            <p:ph idx="1"/>
          </p:nvPr>
        </p:nvSpPr>
        <p:spPr/>
        <p:txBody>
          <a:bodyPr>
            <a:normAutofit/>
          </a:bodyPr>
          <a:lstStyle/>
          <a:p>
            <a:r>
              <a:rPr lang="zh-CN" altLang="zh-CN" dirty="0">
                <a:effectLst/>
                <a:latin typeface="Calibri" panose="020F0502020204030204" pitchFamily="34" charset="0"/>
                <a:ea typeface="宋体" panose="02010600030101010101" pitchFamily="2" charset="-122"/>
                <a:cs typeface="Arial" panose="020B0604020202020204" pitchFamily="34" charset="0"/>
              </a:rPr>
              <a:t>不论是金工课上的讲解，还是我们要做的产品，无不是我们小组合作努力的结果。每次课堂讲解，我们都是轮流上场，就连课前</a:t>
            </a:r>
            <a:r>
              <a:rPr lang="en-US" altLang="zh-CN" dirty="0">
                <a:effectLst/>
                <a:latin typeface="Calibri" panose="020F0502020204030204" pitchFamily="34" charset="0"/>
                <a:ea typeface="宋体" panose="02010600030101010101" pitchFamily="2" charset="-122"/>
                <a:cs typeface="Arial" panose="020B0604020202020204" pitchFamily="34" charset="0"/>
              </a:rPr>
              <a:t>ppt</a:t>
            </a:r>
            <a:r>
              <a:rPr lang="zh-CN" altLang="zh-CN" dirty="0">
                <a:effectLst/>
                <a:latin typeface="Calibri" panose="020F0502020204030204" pitchFamily="34" charset="0"/>
                <a:ea typeface="宋体" panose="02010600030101010101" pitchFamily="2" charset="-122"/>
                <a:cs typeface="Arial" panose="020B0604020202020204" pitchFamily="34" charset="0"/>
              </a:rPr>
              <a:t>制作，课外知识查阅以及课本知识的翻阅，都是我们一同努力的结果。除了课堂知识的讲解，工训中心我们各种工种，各种零件的制作，都需要我们组员相互配合，共同努力。就比如数控车床的操作，我们也是分工协作，共同完成零部件的设计制造。团队合作不仅加深了我们之间的友谊，更是让我们在项目创新制作的工程中，有着更高的效率，更快的完成该做的任务。</a:t>
            </a:r>
            <a:endParaRPr lang="zh-CN" altLang="en-US" dirty="0"/>
          </a:p>
        </p:txBody>
      </p:sp>
    </p:spTree>
    <p:extLst>
      <p:ext uri="{BB962C8B-B14F-4D97-AF65-F5344CB8AC3E}">
        <p14:creationId xmlns:p14="http://schemas.microsoft.com/office/powerpoint/2010/main" val="2182392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D37419-5E15-4567-A43D-DC89F5AC187F}"/>
              </a:ext>
            </a:extLst>
          </p:cNvPr>
          <p:cNvSpPr>
            <a:spLocks noGrp="1"/>
          </p:cNvSpPr>
          <p:nvPr>
            <p:ph type="title"/>
          </p:nvPr>
        </p:nvSpPr>
        <p:spPr/>
        <p:txBody>
          <a:bodyPr>
            <a:normAutofit/>
          </a:bodyPr>
          <a:lstStyle/>
          <a:p>
            <a:r>
              <a:rPr lang="zh-CN" altLang="zh-CN" sz="2800" dirty="0">
                <a:effectLst/>
                <a:latin typeface="Calibri" panose="020F0502020204030204" pitchFamily="34" charset="0"/>
                <a:ea typeface="宋体" panose="02010600030101010101" pitchFamily="2" charset="-122"/>
                <a:cs typeface="Arial" panose="020B0604020202020204" pitchFamily="34" charset="0"/>
              </a:rPr>
              <a:t>时间管理能力</a:t>
            </a:r>
            <a:endParaRPr lang="zh-CN" altLang="en-US" sz="2800" dirty="0"/>
          </a:p>
        </p:txBody>
      </p:sp>
      <p:sp>
        <p:nvSpPr>
          <p:cNvPr id="3" name="内容占位符 2">
            <a:extLst>
              <a:ext uri="{FF2B5EF4-FFF2-40B4-BE49-F238E27FC236}">
                <a16:creationId xmlns:a16="http://schemas.microsoft.com/office/drawing/2014/main" id="{F955652B-1B43-4CD1-82A3-4B3452F854B7}"/>
              </a:ext>
            </a:extLst>
          </p:cNvPr>
          <p:cNvSpPr>
            <a:spLocks noGrp="1"/>
          </p:cNvSpPr>
          <p:nvPr>
            <p:ph idx="1"/>
          </p:nvPr>
        </p:nvSpPr>
        <p:spPr/>
        <p:txBody>
          <a:bodyPr/>
          <a:lstStyle/>
          <a:p>
            <a:r>
              <a:rPr lang="zh-CN" altLang="zh-CN" dirty="0">
                <a:effectLst/>
                <a:latin typeface="Calibri" panose="020F0502020204030204" pitchFamily="34" charset="0"/>
                <a:ea typeface="宋体" panose="02010600030101010101" pitchFamily="2" charset="-122"/>
                <a:cs typeface="Arial" panose="020B0604020202020204" pitchFamily="34" charset="0"/>
              </a:rPr>
              <a:t>虽然学业繁忙，每天都会有特别多的课程，甚至周末都会满课，我们的项目都是靠挤时间，从零星的时间中挤出来的，我们需要管理好我们的时间，不但要把其他科目的课上好，还要抽出时间来把商量我们的</a:t>
            </a:r>
            <a:r>
              <a:rPr lang="en-US" altLang="zh-CN" dirty="0">
                <a:effectLst/>
                <a:latin typeface="Calibri" panose="020F0502020204030204" pitchFamily="34" charset="0"/>
                <a:ea typeface="宋体" panose="02010600030101010101" pitchFamily="2" charset="-122"/>
                <a:cs typeface="Arial" panose="020B0604020202020204" pitchFamily="34" charset="0"/>
              </a:rPr>
              <a:t>ppt</a:t>
            </a:r>
            <a:r>
              <a:rPr lang="zh-CN" altLang="zh-CN" dirty="0">
                <a:effectLst/>
                <a:latin typeface="Calibri" panose="020F0502020204030204" pitchFamily="34" charset="0"/>
                <a:ea typeface="宋体" panose="02010600030101010101" pitchFamily="2" charset="-122"/>
                <a:cs typeface="Arial" panose="020B0604020202020204" pitchFamily="34" charset="0"/>
              </a:rPr>
              <a:t>，讲课内容，更需要挤时间到工训中心学习无碳小车的知识，做出需要做的零件。通过这种时间紧张的学习，我们极大地增强了我们的时间管理能力</a:t>
            </a:r>
            <a:r>
              <a:rPr lang="zh-CN" altLang="zh-CN" sz="1800" dirty="0">
                <a:effectLst/>
                <a:latin typeface="Calibri" panose="020F0502020204030204" pitchFamily="34" charset="0"/>
                <a:ea typeface="宋体" panose="02010600030101010101" pitchFamily="2" charset="-122"/>
                <a:cs typeface="Arial" panose="020B0604020202020204" pitchFamily="34" charset="0"/>
              </a:rPr>
              <a:t>。</a:t>
            </a:r>
            <a:endParaRPr lang="zh-CN" altLang="en-US" dirty="0"/>
          </a:p>
        </p:txBody>
      </p:sp>
    </p:spTree>
    <p:extLst>
      <p:ext uri="{BB962C8B-B14F-4D97-AF65-F5344CB8AC3E}">
        <p14:creationId xmlns:p14="http://schemas.microsoft.com/office/powerpoint/2010/main" val="2179251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A94FA1A-AE84-478B-9C83-1552E891DC26}"/>
              </a:ext>
            </a:extLst>
          </p:cNvPr>
          <p:cNvSpPr>
            <a:spLocks noGrp="1"/>
          </p:cNvSpPr>
          <p:nvPr>
            <p:ph type="title"/>
          </p:nvPr>
        </p:nvSpPr>
        <p:spPr/>
        <p:txBody>
          <a:bodyPr>
            <a:normAutofit/>
          </a:bodyPr>
          <a:lstStyle/>
          <a:p>
            <a:r>
              <a:rPr lang="zh-CN" altLang="zh-CN" sz="2800" dirty="0">
                <a:effectLst/>
                <a:latin typeface="Calibri" panose="020F0502020204030204" pitchFamily="34" charset="0"/>
                <a:ea typeface="宋体" panose="02010600030101010101" pitchFamily="2" charset="-122"/>
                <a:cs typeface="Arial" panose="020B0604020202020204" pitchFamily="34" charset="0"/>
              </a:rPr>
              <a:t>已掌握的理论课和工训课核心知识点</a:t>
            </a:r>
            <a:endParaRPr lang="zh-CN" altLang="en-US" sz="2800" dirty="0"/>
          </a:p>
        </p:txBody>
      </p:sp>
      <p:sp>
        <p:nvSpPr>
          <p:cNvPr id="3" name="内容占位符 2">
            <a:extLst>
              <a:ext uri="{FF2B5EF4-FFF2-40B4-BE49-F238E27FC236}">
                <a16:creationId xmlns:a16="http://schemas.microsoft.com/office/drawing/2014/main" id="{C0132D42-80E1-42D0-A8C6-FDED713D51D5}"/>
              </a:ext>
            </a:extLst>
          </p:cNvPr>
          <p:cNvSpPr>
            <a:spLocks noGrp="1"/>
          </p:cNvSpPr>
          <p:nvPr>
            <p:ph idx="1"/>
          </p:nvPr>
        </p:nvSpPr>
        <p:spPr/>
        <p:txBody>
          <a:bodyPr/>
          <a:lstStyle/>
          <a:p>
            <a:r>
              <a:rPr lang="zh-CN" altLang="zh-CN" kern="100" dirty="0">
                <a:effectLst/>
                <a:latin typeface="Calibri" panose="020F0502020204030204" pitchFamily="34" charset="0"/>
                <a:ea typeface="宋体" panose="02010600030101010101" pitchFamily="2" charset="-122"/>
                <a:cs typeface="Arial" panose="020B0604020202020204" pitchFamily="34" charset="0"/>
              </a:rPr>
              <a:t>熟练掌握了相图尤其是铁碳合金相图的相关知识，以及各种材料的成型工艺，如材料的液态成形工艺、材料的塑性成型工艺、材料的连接成型工艺、粉末冶金与陶瓷材料哦成型工艺</a:t>
            </a:r>
            <a:r>
              <a:rPr lang="en-US" altLang="zh-CN" kern="100" dirty="0">
                <a:effectLst/>
                <a:latin typeface="Calibri" panose="020F0502020204030204" pitchFamily="34" charset="0"/>
                <a:ea typeface="宋体" panose="02010600030101010101" pitchFamily="2" charset="-122"/>
                <a:cs typeface="Arial" panose="020B0604020202020204" pitchFamily="34" charset="0"/>
              </a:rPr>
              <a:t>(</a:t>
            </a:r>
            <a:r>
              <a:rPr lang="zh-CN" altLang="zh-CN" kern="100" dirty="0">
                <a:effectLst/>
                <a:latin typeface="Calibri" panose="020F0502020204030204" pitchFamily="34" charset="0"/>
                <a:ea typeface="宋体" panose="02010600030101010101" pitchFamily="2" charset="-122"/>
                <a:cs typeface="Arial" panose="020B0604020202020204" pitchFamily="34" charset="0"/>
              </a:rPr>
              <a:t>这部分是我负责讲解的，通过上网查资料等途径，我对该部分有了更加充分的了解</a:t>
            </a:r>
            <a:r>
              <a:rPr lang="en-US" altLang="zh-CN" kern="100" dirty="0">
                <a:effectLst/>
                <a:latin typeface="Calibri" panose="020F0502020204030204" pitchFamily="34" charset="0"/>
                <a:ea typeface="宋体" panose="02010600030101010101" pitchFamily="2" charset="-122"/>
                <a:cs typeface="Arial" panose="020B0604020202020204" pitchFamily="34" charset="0"/>
              </a:rPr>
              <a:t>)</a:t>
            </a:r>
            <a:r>
              <a:rPr lang="zh-CN" altLang="zh-CN" kern="100" dirty="0">
                <a:effectLst/>
                <a:latin typeface="Calibri" panose="020F0502020204030204" pitchFamily="34" charset="0"/>
                <a:ea typeface="宋体" panose="02010600030101010101" pitchFamily="2" charset="-122"/>
                <a:cs typeface="Arial" panose="020B0604020202020204" pitchFamily="34" charset="0"/>
              </a:rPr>
              <a:t>以及高分子材料的成型工艺、复合材料的成型工艺。另外我还了解了目前比较热门的增材制造技术还有基础知识如热处理、工程材料的性能及应用基础相关的知识。通过在工训中心进行工程训练，我掌握了基础加工零件的方法，如钳工、</a:t>
            </a:r>
            <a:r>
              <a:rPr lang="en-US" altLang="zh-CN" kern="100" dirty="0">
                <a:effectLst/>
                <a:latin typeface="Calibri" panose="020F0502020204030204" pitchFamily="34" charset="0"/>
                <a:ea typeface="宋体" panose="02010600030101010101" pitchFamily="2" charset="-122"/>
                <a:cs typeface="Arial" panose="020B0604020202020204" pitchFamily="34" charset="0"/>
              </a:rPr>
              <a:t>3D</a:t>
            </a:r>
            <a:r>
              <a:rPr lang="zh-CN" altLang="zh-CN" kern="100" dirty="0">
                <a:effectLst/>
                <a:latin typeface="Calibri" panose="020F0502020204030204" pitchFamily="34" charset="0"/>
                <a:ea typeface="宋体" panose="02010600030101010101" pitchFamily="2" charset="-122"/>
                <a:cs typeface="Arial" panose="020B0604020202020204" pitchFamily="34" charset="0"/>
              </a:rPr>
              <a:t>打印、激光切割、以及数控铣床的编程和数控车床的编程技能，收获颇多。</a:t>
            </a:r>
          </a:p>
          <a:p>
            <a:endParaRPr lang="zh-CN" altLang="en-US" dirty="0"/>
          </a:p>
        </p:txBody>
      </p:sp>
    </p:spTree>
    <p:extLst>
      <p:ext uri="{BB962C8B-B14F-4D97-AF65-F5344CB8AC3E}">
        <p14:creationId xmlns:p14="http://schemas.microsoft.com/office/powerpoint/2010/main" val="1575010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EC3CCFE-C243-4B90-AAAC-AB4D27F3CD8D}"/>
              </a:ext>
            </a:extLst>
          </p:cNvPr>
          <p:cNvSpPr>
            <a:spLocks noGrp="1"/>
          </p:cNvSpPr>
          <p:nvPr>
            <p:ph type="title"/>
          </p:nvPr>
        </p:nvSpPr>
        <p:spPr/>
        <p:txBody>
          <a:bodyPr>
            <a:normAutofit/>
          </a:bodyPr>
          <a:lstStyle/>
          <a:p>
            <a:r>
              <a:rPr lang="zh-CN" altLang="zh-CN" sz="2800" kern="100" dirty="0">
                <a:effectLst/>
                <a:latin typeface="Calibri" panose="020F0502020204030204" pitchFamily="34" charset="0"/>
                <a:ea typeface="宋体" panose="02010600030101010101" pitchFamily="2" charset="-122"/>
                <a:cs typeface="Times New Roman" panose="02020603050405020304" pitchFamily="18" charset="0"/>
              </a:rPr>
              <a:t>理论课知识点</a:t>
            </a:r>
            <a:endParaRPr lang="zh-CN" altLang="en-US" sz="2800" dirty="0"/>
          </a:p>
        </p:txBody>
      </p:sp>
      <p:sp>
        <p:nvSpPr>
          <p:cNvPr id="3" name="内容占位符 2">
            <a:extLst>
              <a:ext uri="{FF2B5EF4-FFF2-40B4-BE49-F238E27FC236}">
                <a16:creationId xmlns:a16="http://schemas.microsoft.com/office/drawing/2014/main" id="{BEE21164-6B6E-410A-883E-1C5EC3D77C0C}"/>
              </a:ext>
            </a:extLst>
          </p:cNvPr>
          <p:cNvSpPr>
            <a:spLocks noGrp="1"/>
          </p:cNvSpPr>
          <p:nvPr>
            <p:ph idx="1"/>
          </p:nvPr>
        </p:nvSpPr>
        <p:spPr/>
        <p:txBody>
          <a:bodyPr>
            <a:normAutofit/>
          </a:bodyPr>
          <a:lstStyle/>
          <a:p>
            <a:r>
              <a:rPr lang="en-US" altLang="zh-CN" kern="100" dirty="0">
                <a:effectLst/>
                <a:latin typeface="宋体" panose="02010600030101010101" pitchFamily="2" charset="-122"/>
                <a:cs typeface="宋体" panose="02010600030101010101" pitchFamily="2" charset="-122"/>
              </a:rPr>
              <a:t>1)</a:t>
            </a:r>
            <a:r>
              <a:rPr lang="zh-CN" altLang="zh-CN" kern="100" dirty="0">
                <a:effectLst/>
                <a:ea typeface="宋体" panose="02010600030101010101" pitchFamily="2" charset="-122"/>
                <a:cs typeface="宋体" panose="02010600030101010101" pitchFamily="2" charset="-122"/>
              </a:rPr>
              <a:t>与材料、新材料、材料分类有关的概念＊、新材料现状、发展趋势＊（小、</a:t>
            </a:r>
            <a:br>
              <a:rPr lang="en-US" altLang="zh-CN" kern="100" dirty="0">
                <a:effectLst/>
                <a:ea typeface="宋体" panose="02010600030101010101" pitchFamily="2" charset="-122"/>
                <a:cs typeface="宋体" panose="02010600030101010101" pitchFamily="2" charset="-122"/>
              </a:rPr>
            </a:br>
            <a:r>
              <a:rPr lang="zh-CN" altLang="zh-CN" kern="100" dirty="0">
                <a:effectLst/>
                <a:ea typeface="宋体" panose="02010600030101010101" pitchFamily="2" charset="-122"/>
                <a:cs typeface="宋体" panose="02010600030101010101" pitchFamily="2" charset="-122"/>
              </a:rPr>
              <a:t>强、智、绿）、典型先进材料简介＊；</a:t>
            </a:r>
            <a:br>
              <a:rPr lang="en-US" altLang="zh-CN" kern="100" dirty="0">
                <a:effectLst/>
                <a:ea typeface="宋体" panose="02010600030101010101" pitchFamily="2" charset="-122"/>
                <a:cs typeface="宋体" panose="02010600030101010101" pitchFamily="2" charset="-122"/>
              </a:rPr>
            </a:br>
            <a:r>
              <a:rPr lang="en-US" altLang="zh-CN" kern="100" dirty="0">
                <a:effectLst/>
                <a:ea typeface="宋体" panose="02010600030101010101" pitchFamily="2" charset="-122"/>
                <a:cs typeface="宋体" panose="02010600030101010101" pitchFamily="2" charset="-122"/>
              </a:rPr>
              <a:t>2)</a:t>
            </a:r>
            <a:r>
              <a:rPr lang="zh-CN" altLang="zh-CN" kern="100" dirty="0">
                <a:effectLst/>
                <a:ea typeface="宋体" panose="02010600030101010101" pitchFamily="2" charset="-122"/>
                <a:cs typeface="宋体" panose="02010600030101010101" pitchFamily="2" charset="-122"/>
              </a:rPr>
              <a:t>与制造、制造业、先进制造、机械制造有关的概念＊、制造技术发展现状；</a:t>
            </a:r>
            <a:br>
              <a:rPr lang="en-US" altLang="zh-CN" kern="100" dirty="0">
                <a:effectLst/>
                <a:ea typeface="宋体" panose="02010600030101010101" pitchFamily="2" charset="-122"/>
                <a:cs typeface="宋体" panose="02010600030101010101" pitchFamily="2" charset="-122"/>
              </a:rPr>
            </a:br>
            <a:r>
              <a:rPr lang="en-US" altLang="zh-CN" kern="100" dirty="0">
                <a:effectLst/>
                <a:ea typeface="宋体" panose="02010600030101010101" pitchFamily="2" charset="-122"/>
                <a:cs typeface="宋体" panose="02010600030101010101" pitchFamily="2" charset="-122"/>
              </a:rPr>
              <a:t>3)</a:t>
            </a:r>
            <a:r>
              <a:rPr lang="zh-CN" altLang="zh-CN" kern="100" dirty="0">
                <a:effectLst/>
                <a:ea typeface="宋体" panose="02010600030101010101" pitchFamily="2" charset="-122"/>
                <a:cs typeface="宋体" panose="02010600030101010101" pitchFamily="2" charset="-122"/>
              </a:rPr>
              <a:t>大数据分析方法＊（初步）与精益生产在制造技术中的应用；</a:t>
            </a:r>
            <a:br>
              <a:rPr lang="en-US" altLang="zh-CN" kern="100" dirty="0">
                <a:effectLst/>
                <a:ea typeface="宋体" panose="02010600030101010101" pitchFamily="2" charset="-122"/>
                <a:cs typeface="宋体" panose="02010600030101010101" pitchFamily="2" charset="-122"/>
              </a:rPr>
            </a:br>
            <a:r>
              <a:rPr lang="zh-CN" altLang="zh-CN" kern="100" dirty="0">
                <a:effectLst/>
                <a:ea typeface="宋体" panose="02010600030101010101" pitchFamily="2" charset="-122"/>
                <a:cs typeface="宋体" panose="02010600030101010101" pitchFamily="2" charset="-122"/>
              </a:rPr>
              <a:t>物联网＊；机器人与机器学习＊；传感器及其应用；生产管理系统＊等）；</a:t>
            </a:r>
            <a:br>
              <a:rPr lang="en-US" altLang="zh-CN" kern="100" dirty="0">
                <a:effectLst/>
                <a:ea typeface="宋体" panose="02010600030101010101" pitchFamily="2" charset="-122"/>
                <a:cs typeface="宋体" panose="02010600030101010101" pitchFamily="2" charset="-122"/>
              </a:rPr>
            </a:br>
            <a:r>
              <a:rPr lang="en-US" altLang="zh-CN" kern="100" dirty="0">
                <a:effectLst/>
                <a:ea typeface="宋体" panose="02010600030101010101" pitchFamily="2" charset="-122"/>
                <a:cs typeface="宋体" panose="02010600030101010101" pitchFamily="2" charset="-122"/>
              </a:rPr>
              <a:t>4)</a:t>
            </a:r>
            <a:r>
              <a:rPr lang="zh-CN" altLang="zh-CN" kern="100" dirty="0">
                <a:effectLst/>
                <a:ea typeface="宋体" panose="02010600030101010101" pitchFamily="2" charset="-122"/>
                <a:cs typeface="宋体" panose="02010600030101010101" pitchFamily="2" charset="-122"/>
              </a:rPr>
              <a:t>产品制造过程与本课程知识体系。</a:t>
            </a:r>
            <a:br>
              <a:rPr lang="en-US" altLang="zh-CN" kern="100" dirty="0">
                <a:effectLst/>
                <a:ea typeface="宋体" panose="02010600030101010101" pitchFamily="2" charset="-122"/>
                <a:cs typeface="宋体" panose="02010600030101010101" pitchFamily="2" charset="-122"/>
              </a:rPr>
            </a:br>
            <a:endParaRPr lang="zh-CN" altLang="en-US" dirty="0"/>
          </a:p>
        </p:txBody>
      </p:sp>
    </p:spTree>
    <p:extLst>
      <p:ext uri="{BB962C8B-B14F-4D97-AF65-F5344CB8AC3E}">
        <p14:creationId xmlns:p14="http://schemas.microsoft.com/office/powerpoint/2010/main" val="314576636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2004</Words>
  <Application>Microsoft Office PowerPoint</Application>
  <PresentationFormat>宽屏</PresentationFormat>
  <Paragraphs>29</Paragraphs>
  <Slides>13</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13</vt:i4>
      </vt:variant>
    </vt:vector>
  </HeadingPairs>
  <TitlesOfParts>
    <vt:vector size="19" baseType="lpstr">
      <vt:lpstr>等线</vt:lpstr>
      <vt:lpstr>等线 Light</vt:lpstr>
      <vt:lpstr>宋体</vt:lpstr>
      <vt:lpstr>Arial</vt:lpstr>
      <vt:lpstr>Calibri</vt:lpstr>
      <vt:lpstr>Office 主题​​</vt:lpstr>
      <vt:lpstr>知识点与能力</vt:lpstr>
      <vt:lpstr>自主学习能力</vt:lpstr>
      <vt:lpstr>表达能力</vt:lpstr>
      <vt:lpstr>实践能力</vt:lpstr>
      <vt:lpstr>创新能力</vt:lpstr>
      <vt:lpstr>团队合作能力</vt:lpstr>
      <vt:lpstr>时间管理能力</vt:lpstr>
      <vt:lpstr>已掌握的理论课和工训课核心知识点</vt:lpstr>
      <vt:lpstr>理论课知识点</vt:lpstr>
      <vt:lpstr>工程材料</vt:lpstr>
      <vt:lpstr>材料的改性</vt:lpstr>
      <vt:lpstr>材料成形</vt:lpstr>
      <vt:lpstr>总结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知识点与能力</dc:title>
  <dc:creator>李润祺</dc:creator>
  <cp:lastModifiedBy>李润祺</cp:lastModifiedBy>
  <cp:revision>6</cp:revision>
  <dcterms:created xsi:type="dcterms:W3CDTF">2020-11-16T14:19:30Z</dcterms:created>
  <dcterms:modified xsi:type="dcterms:W3CDTF">2020-11-16T15:21:10Z</dcterms:modified>
</cp:coreProperties>
</file>