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257" r:id="rId3"/>
    <p:sldId id="264" r:id="rId5"/>
    <p:sldId id="287" r:id="rId6"/>
    <p:sldId id="289" r:id="rId7"/>
    <p:sldId id="290" r:id="rId8"/>
    <p:sldId id="291" r:id="rId9"/>
    <p:sldId id="292" r:id="rId10"/>
    <p:sldId id="307" r:id="rId11"/>
    <p:sldId id="294" r:id="rId12"/>
    <p:sldId id="308" r:id="rId13"/>
    <p:sldId id="299" r:id="rId14"/>
    <p:sldId id="317" r:id="rId15"/>
    <p:sldId id="300" r:id="rId16"/>
    <p:sldId id="301" r:id="rId17"/>
    <p:sldId id="302" r:id="rId18"/>
    <p:sldId id="309" r:id="rId19"/>
    <p:sldId id="303" r:id="rId20"/>
    <p:sldId id="311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3E3E"/>
    <a:srgbClr val="70AD47"/>
    <a:srgbClr val="F7B63E"/>
    <a:srgbClr val="76A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8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B93D7-575E-4195-A0BD-90E2C727CDE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03FA2-A613-42FA-9687-609A920DA77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03FA2-A613-42FA-9687-609A920DA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84203-20BB-4E94-8778-90C0AA34F3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03FA2-A613-42FA-9687-609A920DA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03FA2-A613-42FA-9687-609A920DA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379-79C3-48C0-9079-1DFBF46984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379-79C3-48C0-9079-1DFBF46984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379-79C3-48C0-9079-1DFBF46984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Off-page Connector 4"/>
          <p:cNvSpPr/>
          <p:nvPr userDrawn="1"/>
        </p:nvSpPr>
        <p:spPr>
          <a:xfrm rot="5400000">
            <a:off x="11674812" y="6247142"/>
            <a:ext cx="455692" cy="565726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/>
          </a:p>
        </p:txBody>
      </p:sp>
      <p:sp>
        <p:nvSpPr>
          <p:cNvPr id="9" name="Slide Number Placeholder 4"/>
          <p:cNvSpPr txBox="1"/>
          <p:nvPr userDrawn="1"/>
        </p:nvSpPr>
        <p:spPr>
          <a:xfrm>
            <a:off x="11636729" y="6340868"/>
            <a:ext cx="610241" cy="36618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1374775" rtl="0" eaLnBrk="1" latinLnBrk="0" hangingPunct="1"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770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541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6311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5082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3789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2559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330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0100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36B7D2-B98C-44FD-8D04-7EC62A564975}" type="slidenum">
              <a:rPr lang="en-US" sz="1600" smtClean="0"/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336801" y="356629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2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1" y="825951"/>
            <a:ext cx="5486400" cy="26766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6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  <a:endParaRPr lang="en-US" dirty="0"/>
          </a:p>
        </p:txBody>
      </p:sp>
      <p:sp>
        <p:nvSpPr>
          <p:cNvPr id="8" name="Flowchart: Off-page Connector 6"/>
          <p:cNvSpPr/>
          <p:nvPr userDrawn="1"/>
        </p:nvSpPr>
        <p:spPr>
          <a:xfrm rot="5400000">
            <a:off x="11705984" y="6244110"/>
            <a:ext cx="455692" cy="565726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55" dirty="0"/>
          </a:p>
        </p:txBody>
      </p:sp>
      <p:sp>
        <p:nvSpPr>
          <p:cNvPr id="9" name="Slide Number Placeholder 4"/>
          <p:cNvSpPr txBox="1"/>
          <p:nvPr userDrawn="1"/>
        </p:nvSpPr>
        <p:spPr>
          <a:xfrm>
            <a:off x="11667901" y="6337836"/>
            <a:ext cx="610241" cy="36618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1374775" rtl="0" eaLnBrk="1" latinLnBrk="0" hangingPunct="1"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770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541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6311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5082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3789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2559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3300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01005" algn="l" defTabSz="1374775" rtl="0" eaLnBrk="1" latinLnBrk="0" hangingPunct="1"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36B7D2-B98C-44FD-8D04-7EC62A564975}" type="slidenum">
              <a:rPr lang="en-US" sz="1600" smtClean="0"/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9D43B-8A00-44B8-9B81-0C251BDB1F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3520-50DC-46AA-9E66-3DCD1E11525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hyperlink" Target="http://www.rapidesign.cn/" TargetMode="Externa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4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文本框 5"/>
          <p:cNvSpPr txBox="1">
            <a:spLocks noChangeArrowheads="1"/>
          </p:cNvSpPr>
          <p:nvPr/>
        </p:nvSpPr>
        <p:spPr bwMode="auto">
          <a:xfrm>
            <a:off x="2218347" y="3903438"/>
            <a:ext cx="845058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5400" b="1" dirty="0">
                <a:blipFill>
                  <a:blip r:embed="rId1"/>
                  <a:stretch>
                    <a:fillRect/>
                  </a:stretch>
                </a:blipFill>
                <a:latin typeface="幼圆" pitchFamily="49" charset="-122"/>
                <a:ea typeface="幼圆" pitchFamily="49" charset="-122"/>
              </a:rPr>
              <a:t>获取的知识点与掌握的能力</a:t>
            </a:r>
            <a:endParaRPr lang="zh-CN" sz="5400" b="1" dirty="0">
              <a:blipFill>
                <a:blip r:embed="rId1"/>
                <a:stretch>
                  <a:fillRect/>
                </a:stretch>
              </a:blip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169" name="图片 168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52" y="2740235"/>
            <a:ext cx="1430484" cy="1396667"/>
          </a:xfrm>
          <a:prstGeom prst="rect">
            <a:avLst/>
          </a:prstGeom>
        </p:spPr>
      </p:pic>
      <p:sp>
        <p:nvSpPr>
          <p:cNvPr id="171" name="TextBox 76"/>
          <p:cNvSpPr txBox="1"/>
          <p:nvPr/>
        </p:nvSpPr>
        <p:spPr>
          <a:xfrm>
            <a:off x="3661578" y="5673900"/>
            <a:ext cx="5451229" cy="4603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4"/>
                </a:solidFill>
                <a:latin typeface="幼圆" pitchFamily="49" charset="-122"/>
                <a:ea typeface="幼圆" pitchFamily="49" charset="-122"/>
              </a:rPr>
              <a:t>汇报人：孙洪涛</a:t>
            </a:r>
            <a:endParaRPr lang="zh-CN" altLang="en-US" sz="2400" dirty="0">
              <a:solidFill>
                <a:schemeClr val="accent4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950293" y="0"/>
            <a:ext cx="5436900" cy="359954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3661578" y="0"/>
            <a:ext cx="5436900" cy="359954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6260285" y="0"/>
            <a:ext cx="5436900" cy="35995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99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171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45" y="-341611"/>
            <a:ext cx="3473066" cy="462786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5498285" y="0"/>
            <a:ext cx="5033999" cy="3332799"/>
          </a:xfrm>
          <a:prstGeom prst="rect">
            <a:avLst/>
          </a:prstGeom>
        </p:spPr>
      </p:pic>
      <p:sp>
        <p:nvSpPr>
          <p:cNvPr id="229" name="TextBox 76"/>
          <p:cNvSpPr txBox="1"/>
          <p:nvPr/>
        </p:nvSpPr>
        <p:spPr>
          <a:xfrm>
            <a:off x="5026840" y="3332799"/>
            <a:ext cx="201622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第三章节</a:t>
            </a:r>
            <a:endParaRPr lang="zh-CN" altLang="en-US" sz="3200" dirty="0">
              <a:solidFill>
                <a:schemeClr val="tx2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31" name="TextBox 76"/>
          <p:cNvSpPr txBox="1"/>
          <p:nvPr/>
        </p:nvSpPr>
        <p:spPr>
          <a:xfrm>
            <a:off x="3309337" y="4027328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accent3"/>
                </a:solidFill>
                <a:latin typeface="幼圆" pitchFamily="49" charset="-122"/>
                <a:ea typeface="幼圆" pitchFamily="49" charset="-122"/>
              </a:rPr>
              <a:t>工训知识</a:t>
            </a:r>
            <a:endParaRPr lang="zh-CN" altLang="en-US" sz="4000" dirty="0">
              <a:solidFill>
                <a:schemeClr val="accent3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1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9332595" y="1195705"/>
            <a:ext cx="1377950" cy="431165"/>
          </a:xfrm>
          <a:prstGeom prst="rect">
            <a:avLst/>
          </a:prstGeom>
          <a:noFill/>
        </p:spPr>
        <p:txBody>
          <a:bodyPr wrap="square" lIns="121908" tIns="0" rIns="121908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65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rPr>
              <a:t>焊接</a:t>
            </a:r>
            <a:endParaRPr lang="zh-CN" altLang="en-US" sz="1865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黑体" pitchFamily="2" charset="-122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253615" y="1195705"/>
            <a:ext cx="1377950" cy="431165"/>
          </a:xfrm>
          <a:prstGeom prst="rect">
            <a:avLst/>
          </a:prstGeom>
          <a:noFill/>
        </p:spPr>
        <p:txBody>
          <a:bodyPr wrap="square" lIns="121908" tIns="0" rIns="121908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65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rPr>
              <a:t>锻压</a:t>
            </a:r>
            <a:endParaRPr lang="zh-CN" altLang="en-US" sz="1865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黑体" pitchFamily="2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40665" y="1844675"/>
            <a:ext cx="724789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塑性加工、锻造、冲压（1）塑性加工基本概念与基础知识（金属材料塑性变形及加工原理）；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    （2）塑性加工方法分类及典型设备（锻、压、冲、剪、弯）；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（3）锻造坯料的加热温度冷却规范及确定原则、温度与火色的关系；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（4）锻造工艺方法分类及其应用特点；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     自由锻；胎模锻；模锻；特种锻造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（5）自由锻基本工序及操作要点（镦粗、拔长、切断(冲孔）；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（6）冲压加工概念、分类及冲压基本工艺、冲压设备；冲裁（落料、冲孔）； 冷变形工艺（拉伸、弯曲、旋压、胀形等）； 冲模结构；凹凸模间隙的计算；常见钣金设备(冲床、液压机、折弯机、卷板机、旋压机、咬边等）。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（7）数控冲床的结构、原理及工艺特点；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（8）锻造生产安全要求及对环境（震动、噪声）的影响；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（9）塑性成形新技术（数控钣金成形、异形曲面成形、金属材料的控形控性；微纳成形制造概念与应用；大塑性变形与材料纳米化等（建议通过虚拟仿真实现））。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88555" y="2157095"/>
            <a:ext cx="461327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焊接概述（分类、特点、适用范围）；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常规工业焊接方法、设备及工艺特点；手工电弧焊；CO2保护焊；电阻焊; 氩弧焊; 埋弧焊;等离子切割等）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电焊条组成及作用,分类、常用牌号；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气割工艺特点、设备、气割的参数条件；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气焊及钎焊工艺特点、设备、焊炬的三种火焰；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常见焊接缺陷、焊接后处理；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先进焊接方法：闪光焊、激光焊、摩擦焊、搅拌焊、超声波焊；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焊接自动化与智能化；焊接机器人工作站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焊接安全技术要求及对环境的影响。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5407025" y="941070"/>
            <a:ext cx="1377950" cy="431165"/>
          </a:xfrm>
          <a:prstGeom prst="rect">
            <a:avLst/>
          </a:prstGeom>
          <a:noFill/>
        </p:spPr>
        <p:txBody>
          <a:bodyPr wrap="square" lIns="121908" tIns="0" rIns="121908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65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rPr>
              <a:t>铸造</a:t>
            </a:r>
            <a:endParaRPr lang="zh-CN" altLang="en-US" sz="1865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黑体" pitchFamily="2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557655" y="1735455"/>
            <a:ext cx="907605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（1）铸造型砂的性能要求及获得成本；</a:t>
            </a:r>
            <a:endParaRPr lang="zh-CN" altLang="en-US"/>
          </a:p>
          <a:p>
            <a:r>
              <a:rPr lang="zh-CN" altLang="en-US"/>
              <a:t>（2）常见铸造砂型的构造特点（含典型浇注系统）；</a:t>
            </a:r>
            <a:endParaRPr lang="zh-CN" altLang="en-US"/>
          </a:p>
          <a:p>
            <a:r>
              <a:rPr lang="zh-CN" altLang="en-US"/>
              <a:t>（3）手工造型的基本操作；</a:t>
            </a:r>
            <a:endParaRPr lang="zh-CN" altLang="en-US"/>
          </a:p>
          <a:p>
            <a:r>
              <a:rPr lang="zh-CN" altLang="en-US"/>
              <a:t>  整模造型；分模造型；挖砂造型；活块造型</a:t>
            </a:r>
            <a:endParaRPr lang="zh-CN" altLang="en-US"/>
          </a:p>
          <a:p>
            <a:r>
              <a:rPr lang="zh-CN" altLang="en-US"/>
              <a:t>（4）铸件分型面的选择原则；</a:t>
            </a:r>
            <a:endParaRPr lang="zh-CN" altLang="en-US"/>
          </a:p>
          <a:p>
            <a:r>
              <a:rPr lang="zh-CN" altLang="en-US"/>
              <a:t>（5）浇注位置的选择；</a:t>
            </a:r>
            <a:endParaRPr lang="zh-CN" altLang="en-US"/>
          </a:p>
          <a:p>
            <a:r>
              <a:rPr lang="zh-CN" altLang="en-US"/>
              <a:t>（6）模样、铸件、零件之间的关系和区别；</a:t>
            </a:r>
            <a:endParaRPr lang="zh-CN" altLang="en-US"/>
          </a:p>
          <a:p>
            <a:r>
              <a:rPr lang="zh-CN" altLang="en-US"/>
              <a:t>（7）常用特种铸造方法的分类、工艺特点和应用特点；</a:t>
            </a:r>
            <a:endParaRPr lang="zh-CN" altLang="en-US"/>
          </a:p>
          <a:p>
            <a:r>
              <a:rPr lang="zh-CN" altLang="en-US"/>
              <a:t>     消失模铸造；压力铸造；熔模铸造；离心铸造</a:t>
            </a:r>
            <a:endParaRPr lang="zh-CN" altLang="en-US"/>
          </a:p>
          <a:p>
            <a:r>
              <a:rPr lang="zh-CN" altLang="en-US"/>
              <a:t>（8）模样种类和确定模样的原则；</a:t>
            </a:r>
            <a:endParaRPr lang="zh-CN" altLang="en-US"/>
          </a:p>
          <a:p>
            <a:r>
              <a:rPr lang="zh-CN" altLang="en-US"/>
              <a:t>（9）铸造工艺图的绘制方法；</a:t>
            </a:r>
            <a:endParaRPr lang="zh-CN" altLang="en-US"/>
          </a:p>
          <a:p>
            <a:r>
              <a:rPr lang="zh-CN" altLang="en-US"/>
              <a:t>（10）金属熔炼（冲天炉学习建议采用虚拟仿真完成）及浇注的工艺特点；</a:t>
            </a:r>
            <a:endParaRPr lang="zh-CN" altLang="en-US"/>
          </a:p>
          <a:p>
            <a:r>
              <a:rPr lang="zh-CN" altLang="en-US"/>
              <a:t>（11）铸件的落砂、清理与环境保护；</a:t>
            </a:r>
            <a:endParaRPr lang="zh-CN" altLang="en-US"/>
          </a:p>
          <a:p>
            <a:r>
              <a:rPr lang="zh-CN" altLang="en-US"/>
              <a:t>（12）铸件缺陷类型及原因分析；</a:t>
            </a:r>
            <a:endParaRPr lang="zh-CN" altLang="en-US"/>
          </a:p>
          <a:p>
            <a:r>
              <a:rPr lang="zh-CN" altLang="en-US"/>
              <a:t>（13）铸造生产安全要求及对环境的影响；</a:t>
            </a:r>
            <a:endParaRPr lang="zh-CN" altLang="en-US"/>
          </a:p>
          <a:p>
            <a:r>
              <a:rPr lang="zh-CN" altLang="en-US"/>
              <a:t>    （14）其他先进铸造成型技术（建议通过虚拟仿真实现）；3D打印制模样；3D打印砂型；压力铸造方法；精密铸造方法</a:t>
            </a:r>
            <a:endParaRPr lang="zh-CN" altLang="en-US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205751" y="2263662"/>
            <a:ext cx="8582432" cy="1618702"/>
            <a:chOff x="2454731" y="858257"/>
            <a:chExt cx="8584419" cy="1619077"/>
          </a:xfrm>
        </p:grpSpPr>
        <p:grpSp>
          <p:nvGrpSpPr>
            <p:cNvPr id="33" name="组合 32"/>
            <p:cNvGrpSpPr/>
            <p:nvPr/>
          </p:nvGrpSpPr>
          <p:grpSpPr>
            <a:xfrm>
              <a:off x="2454731" y="858257"/>
              <a:ext cx="909655" cy="937201"/>
              <a:chOff x="1252331" y="973457"/>
              <a:chExt cx="909655" cy="937201"/>
            </a:xfrm>
            <a:effectLst/>
          </p:grpSpPr>
          <p:sp>
            <p:nvSpPr>
              <p:cNvPr id="35" name="椭圆形标注 34">
                <a:hlinkClick r:id="rId1"/>
              </p:cNvPr>
              <p:cNvSpPr/>
              <p:nvPr/>
            </p:nvSpPr>
            <p:spPr>
              <a:xfrm>
                <a:off x="1252331" y="1049266"/>
                <a:ext cx="907774" cy="861392"/>
              </a:xfrm>
              <a:prstGeom prst="wedgeEllipseCallout">
                <a:avLst>
                  <a:gd name="adj1" fmla="val -71929"/>
                  <a:gd name="adj2" fmla="val -1346"/>
                </a:avLst>
              </a:prstGeom>
              <a:blipFill>
                <a:blip r:embed="rId2"/>
                <a:stretch>
                  <a:fillRect/>
                </a:stretch>
              </a:blip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165"/>
                <a:endParaRPr lang="zh-CN" altLang="en-US" sz="135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1343213" y="973457"/>
                <a:ext cx="818773" cy="923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defTabSz="685165">
                  <a:lnSpc>
                    <a:spcPct val="150000"/>
                  </a:lnSpc>
                  <a:buClr>
                    <a:srgbClr val="0070C0"/>
                  </a:buClr>
                </a:pPr>
                <a:r>
                  <a:rPr lang="en-US" altLang="zh-CN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zh-CN" altLang="zh-CN" sz="3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4" name="Text Box 11">
              <a:hlinkClick r:id="rId1"/>
            </p:cNvPr>
            <p:cNvSpPr txBox="1">
              <a:spLocks noChangeArrowheads="1"/>
            </p:cNvSpPr>
            <p:nvPr/>
          </p:nvSpPr>
          <p:spPr bwMode="auto">
            <a:xfrm>
              <a:off x="3497887" y="1000617"/>
              <a:ext cx="7541263" cy="1476717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buClr>
                  <a:srgbClr val="0070C0"/>
                </a:buClr>
                <a:defRPr sz="800">
                  <a:solidFill>
                    <a:schemeClr val="bg1"/>
                  </a:solidFill>
                  <a:latin typeface="张海山锐线体简" pitchFamily="2" charset="-122"/>
                  <a:ea typeface="张海山锐线体简" pitchFamily="2" charset="-122"/>
                </a:defRPr>
              </a:lvl1pPr>
            </a:lstStyle>
            <a:p>
              <a:pPr defTabSz="685165"/>
              <a:r>
                <a:rPr lang="zh-CN" altLang="en-US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常用金属材料热处理方法概述（淬火、回火、正火、退火）；</a:t>
              </a:r>
              <a:endParaRPr lang="zh-CN" altLang="en-US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685165"/>
              <a:r>
                <a:rPr lang="zh-CN" altLang="en-US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常用热处理设备（加热、冷却及检测）；</a:t>
              </a:r>
              <a:endParaRPr lang="zh-CN" altLang="en-US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685165"/>
              <a:r>
                <a:rPr lang="zh-CN" altLang="en-US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常用表面强化与改性方法（渗碳、渗氮，激光表面处理）；</a:t>
              </a:r>
              <a:endParaRPr lang="zh-CN" altLang="en-US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685165"/>
              <a:r>
                <a:rPr lang="zh-CN" altLang="en-US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常用表面工程技术（镀、涂覆、发蓝、氧化）。</a:t>
              </a:r>
              <a:endParaRPr lang="zh-CN" altLang="en-US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685165"/>
              <a:r>
                <a:rPr lang="zh-CN" altLang="en-US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热喷涂技术</a:t>
              </a:r>
              <a:endParaRPr lang="zh-CN" altLang="en-US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366507" y="3464737"/>
            <a:ext cx="8761307" cy="1104083"/>
            <a:chOff x="-1565104" y="2054134"/>
            <a:chExt cx="8763334" cy="1104339"/>
          </a:xfrm>
        </p:grpSpPr>
        <p:grpSp>
          <p:nvGrpSpPr>
            <p:cNvPr id="38" name="组合 37"/>
            <p:cNvGrpSpPr/>
            <p:nvPr/>
          </p:nvGrpSpPr>
          <p:grpSpPr>
            <a:xfrm>
              <a:off x="6290456" y="2054134"/>
              <a:ext cx="907774" cy="940115"/>
              <a:chOff x="5037656" y="2169334"/>
              <a:chExt cx="907774" cy="940115"/>
            </a:xfrm>
            <a:effectLst/>
          </p:grpSpPr>
          <p:sp>
            <p:nvSpPr>
              <p:cNvPr id="40" name="椭圆形标注 39">
                <a:hlinkClick r:id="rId1"/>
              </p:cNvPr>
              <p:cNvSpPr/>
              <p:nvPr/>
            </p:nvSpPr>
            <p:spPr>
              <a:xfrm>
                <a:off x="5037656" y="2248057"/>
                <a:ext cx="907774" cy="861392"/>
              </a:xfrm>
              <a:prstGeom prst="wedgeEllipseCallout">
                <a:avLst>
                  <a:gd name="adj1" fmla="val 68947"/>
                  <a:gd name="adj2" fmla="val -577"/>
                </a:avLst>
              </a:prstGeom>
              <a:blipFill>
                <a:blip r:embed="rId3"/>
                <a:stretch>
                  <a:fillRect/>
                </a:stretch>
              </a:blip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165"/>
                <a:endParaRPr lang="zh-CN" altLang="en-US" sz="135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1" name="矩形 40">
                <a:hlinkClick r:id="rId1"/>
              </p:cNvPr>
              <p:cNvSpPr/>
              <p:nvPr/>
            </p:nvSpPr>
            <p:spPr>
              <a:xfrm>
                <a:off x="5133283" y="2169334"/>
                <a:ext cx="729771" cy="923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defTabSz="685165">
                  <a:lnSpc>
                    <a:spcPct val="150000"/>
                  </a:lnSpc>
                  <a:buClr>
                    <a:srgbClr val="0070C0"/>
                  </a:buClr>
                </a:pPr>
                <a:r>
                  <a:rPr lang="en-US" altLang="zh-CN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zh-CN" sz="3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9" name="矩形 18">
              <a:hlinkClick r:id="rId1"/>
            </p:cNvPr>
            <p:cNvSpPr>
              <a:spLocks noChangeArrowheads="1"/>
            </p:cNvSpPr>
            <p:nvPr/>
          </p:nvSpPr>
          <p:spPr bwMode="auto">
            <a:xfrm>
              <a:off x="-1565104" y="2236239"/>
              <a:ext cx="7722785" cy="922234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r" defTabSz="685165">
                <a:lnSpc>
                  <a:spcPct val="150000"/>
                </a:lnSpc>
                <a:buClr>
                  <a:srgbClr val="0070C0"/>
                </a:buClr>
              </a:pPr>
              <a:r>
                <a:rPr lang="zh-CN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塑料、橡胶成型，注射机的结构和工作原理；</a:t>
              </a:r>
              <a:endParaRPr lang="zh-CN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 defTabSz="685165">
                <a:lnSpc>
                  <a:spcPct val="150000"/>
                </a:lnSpc>
                <a:buClr>
                  <a:srgbClr val="0070C0"/>
                </a:buClr>
              </a:pPr>
              <a:r>
                <a:rPr lang="zh-CN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陶瓷材料成型； </a:t>
              </a:r>
              <a:endParaRPr lang="zh-CN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 defTabSz="685165">
                <a:lnSpc>
                  <a:spcPct val="150000"/>
                </a:lnSpc>
                <a:buClr>
                  <a:srgbClr val="0070C0"/>
                </a:buClr>
              </a:pPr>
              <a:r>
                <a:rPr lang="zh-CN" sz="1200" spc="5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复合材料成型技术。</a:t>
              </a:r>
              <a:endParaRPr lang="zh-CN" sz="1200" spc="5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205751" y="4841063"/>
            <a:ext cx="8582432" cy="1378563"/>
            <a:chOff x="2454731" y="3349259"/>
            <a:chExt cx="8584419" cy="1378882"/>
          </a:xfrm>
        </p:grpSpPr>
        <p:grpSp>
          <p:nvGrpSpPr>
            <p:cNvPr id="43" name="组合 42"/>
            <p:cNvGrpSpPr/>
            <p:nvPr/>
          </p:nvGrpSpPr>
          <p:grpSpPr>
            <a:xfrm>
              <a:off x="2454731" y="3349259"/>
              <a:ext cx="907774" cy="945324"/>
              <a:chOff x="1252331" y="3464459"/>
              <a:chExt cx="907774" cy="945324"/>
            </a:xfrm>
            <a:effectLst/>
          </p:grpSpPr>
          <p:sp>
            <p:nvSpPr>
              <p:cNvPr id="45" name="椭圆形标注 44">
                <a:hlinkClick r:id="rId1"/>
              </p:cNvPr>
              <p:cNvSpPr/>
              <p:nvPr/>
            </p:nvSpPr>
            <p:spPr>
              <a:xfrm>
                <a:off x="1252331" y="3548391"/>
                <a:ext cx="907774" cy="861392"/>
              </a:xfrm>
              <a:prstGeom prst="wedgeEllipseCallout">
                <a:avLst>
                  <a:gd name="adj1" fmla="val -71929"/>
                  <a:gd name="adj2" fmla="val -1346"/>
                </a:avLst>
              </a:prstGeom>
              <a:blipFill>
                <a:blip r:embed="rId4"/>
                <a:stretch>
                  <a:fillRect/>
                </a:stretch>
              </a:blip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165"/>
                <a:endParaRPr lang="zh-CN" altLang="en-US" sz="135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矩形 45">
                <a:hlinkClick r:id="rId1"/>
              </p:cNvPr>
              <p:cNvSpPr/>
              <p:nvPr/>
            </p:nvSpPr>
            <p:spPr>
              <a:xfrm>
                <a:off x="1341332" y="3464459"/>
                <a:ext cx="729771" cy="923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defTabSz="685165">
                  <a:lnSpc>
                    <a:spcPct val="150000"/>
                  </a:lnSpc>
                  <a:buClr>
                    <a:srgbClr val="0070C0"/>
                  </a:buClr>
                </a:pPr>
                <a:r>
                  <a:rPr lang="en-US" altLang="zh-CN" sz="3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zh-CN" sz="3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4" name="Text Box 11">
              <a:hlinkClick r:id="rId1"/>
            </p:cNvPr>
            <p:cNvSpPr txBox="1">
              <a:spLocks noChangeArrowheads="1"/>
            </p:cNvSpPr>
            <p:nvPr/>
          </p:nvSpPr>
          <p:spPr bwMode="auto">
            <a:xfrm>
              <a:off x="3497887" y="3528983"/>
              <a:ext cx="7541263" cy="1199158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just" defTabSz="685800">
                <a:lnSpc>
                  <a:spcPct val="150000"/>
                </a:lnSpc>
                <a:buClr>
                  <a:srgbClr val="0070C0"/>
                </a:buClr>
                <a:defRPr sz="1200" spc="5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dirty="0">
                  <a:solidFill>
                    <a:schemeClr val="bg1">
                      <a:lumMod val="50000"/>
                    </a:schemeClr>
                  </a:solidFill>
                </a:rPr>
                <a:t>3D打印方法分类及其工作原理、应用特点；</a:t>
              </a:r>
              <a:endParaRPr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dirty="0">
                  <a:solidFill>
                    <a:schemeClr val="bg1">
                      <a:lumMod val="50000"/>
                    </a:schemeClr>
                  </a:solidFill>
                </a:rPr>
                <a:t>    （FDM、 SLA、 激光技术3D打印等）</a:t>
              </a:r>
              <a:endParaRPr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dirty="0">
                  <a:solidFill>
                    <a:schemeClr val="bg1">
                      <a:lumMod val="50000"/>
                    </a:schemeClr>
                  </a:solidFill>
                </a:rPr>
                <a:t>3D打印原型设计及工艺参数影响； </a:t>
              </a:r>
              <a:endParaRPr dirty="0">
                <a:solidFill>
                  <a:schemeClr val="bg1">
                    <a:lumMod val="50000"/>
                  </a:schemeClr>
                </a:solidFill>
              </a:endParaRPr>
            </a:p>
            <a:p>
              <a:r>
                <a:rPr dirty="0">
                  <a:solidFill>
                    <a:schemeClr val="bg1">
                      <a:lumMod val="50000"/>
                    </a:schemeClr>
                  </a:solidFill>
                </a:rPr>
                <a:t>3D打印材料的发展状况及各种材料成形技术（金属、陶瓷、高分子、复合材料）。</a:t>
              </a:r>
              <a:endParaRPr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910590" y="2312035"/>
            <a:ext cx="11049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</a:rPr>
              <a:t>热处理及表面处理</a:t>
            </a:r>
            <a:endParaRPr lang="zh-CN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363200" y="3573780"/>
            <a:ext cx="14573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消非金属材料成形</a:t>
            </a:r>
            <a:endParaRPr lang="zh-CN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11580" y="4929505"/>
            <a:ext cx="8045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400" b="1" dirty="0">
                <a:solidFill>
                  <a:schemeClr val="accent3"/>
                </a:solidFill>
              </a:rPr>
              <a:t>增材制造</a:t>
            </a:r>
            <a:endParaRPr lang="zh-CN" sz="2400" b="1" dirty="0">
              <a:solidFill>
                <a:schemeClr val="accent3"/>
              </a:solidFill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7 4"/>
          <p:cNvGrpSpPr/>
          <p:nvPr/>
        </p:nvGrpSpPr>
        <p:grpSpPr>
          <a:xfrm>
            <a:off x="4435067" y="2428783"/>
            <a:ext cx="3323456" cy="3321869"/>
            <a:chOff x="4320074" y="2124551"/>
            <a:chExt cx="3324225" cy="3322637"/>
          </a:xfrm>
        </p:grpSpPr>
        <p:sp>
          <p:nvSpPr>
            <p:cNvPr id="29" name="3"/>
            <p:cNvSpPr/>
            <p:nvPr/>
          </p:nvSpPr>
          <p:spPr bwMode="auto">
            <a:xfrm>
              <a:off x="4320074" y="2124551"/>
              <a:ext cx="1624012" cy="1624012"/>
            </a:xfrm>
            <a:custGeom>
              <a:avLst/>
              <a:gdLst>
                <a:gd name="T0" fmla="*/ 0 w 1624031"/>
                <a:gd name="T1" fmla="*/ 1623955 h 1624031"/>
                <a:gd name="T2" fmla="*/ 1623955 w 1624031"/>
                <a:gd name="T3" fmla="*/ 0 h 1624031"/>
                <a:gd name="T4" fmla="*/ 1623955 w 1624031"/>
                <a:gd name="T5" fmla="*/ 1623955 h 1624031"/>
                <a:gd name="T6" fmla="*/ 0 w 1624031"/>
                <a:gd name="T7" fmla="*/ 1623955 h 16240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4031" h="1624031">
                  <a:moveTo>
                    <a:pt x="0" y="1624031"/>
                  </a:moveTo>
                  <a:cubicBezTo>
                    <a:pt x="0" y="727103"/>
                    <a:pt x="727103" y="0"/>
                    <a:pt x="1624031" y="0"/>
                  </a:cubicBezTo>
                  <a:lnTo>
                    <a:pt x="1624031" y="1624031"/>
                  </a:lnTo>
                  <a:lnTo>
                    <a:pt x="0" y="1624031"/>
                  </a:lnTo>
                  <a:close/>
                </a:path>
              </a:pathLst>
            </a:custGeom>
            <a:blipFill>
              <a:blip r:embed="rId1"/>
              <a:stretch>
                <a:fillRect/>
              </a:stretch>
            </a:blipFill>
            <a:ln>
              <a:noFill/>
            </a:ln>
          </p:spPr>
          <p:txBody>
            <a:bodyPr lIns="546661" tIns="546661" rIns="71104" bIns="71104" anchor="ctr"/>
            <a:lstStyle/>
            <a:p>
              <a:endParaRPr lang="zh-CN" altLang="en-US"/>
            </a:p>
          </p:txBody>
        </p:sp>
        <p:sp>
          <p:nvSpPr>
            <p:cNvPr id="30" name="7 4"/>
            <p:cNvSpPr/>
            <p:nvPr/>
          </p:nvSpPr>
          <p:spPr bwMode="auto">
            <a:xfrm>
              <a:off x="6020286" y="2124551"/>
              <a:ext cx="1624013" cy="1624012"/>
            </a:xfrm>
            <a:custGeom>
              <a:avLst/>
              <a:gdLst>
                <a:gd name="T0" fmla="*/ 0 w 1624031"/>
                <a:gd name="T1" fmla="*/ 0 h 1624031"/>
                <a:gd name="T2" fmla="*/ 1623959 w 1624031"/>
                <a:gd name="T3" fmla="*/ 1623955 h 1624031"/>
                <a:gd name="T4" fmla="*/ 0 w 1624031"/>
                <a:gd name="T5" fmla="*/ 1623955 h 1624031"/>
                <a:gd name="T6" fmla="*/ 0 w 1624031"/>
                <a:gd name="T7" fmla="*/ 0 h 16240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4031" h="1624031">
                  <a:moveTo>
                    <a:pt x="0" y="0"/>
                  </a:moveTo>
                  <a:cubicBezTo>
                    <a:pt x="896928" y="0"/>
                    <a:pt x="1624031" y="727103"/>
                    <a:pt x="1624031" y="1624031"/>
                  </a:cubicBezTo>
                  <a:lnTo>
                    <a:pt x="0" y="16240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txBody>
            <a:bodyPr lIns="71104" tIns="546661" rIns="546661" bIns="71104" anchor="ctr"/>
            <a:lstStyle/>
            <a:p>
              <a:endParaRPr lang="zh-CN" altLang="en-US"/>
            </a:p>
          </p:txBody>
        </p:sp>
        <p:sp>
          <p:nvSpPr>
            <p:cNvPr id="31" name="5"/>
            <p:cNvSpPr/>
            <p:nvPr/>
          </p:nvSpPr>
          <p:spPr bwMode="auto">
            <a:xfrm>
              <a:off x="6020286" y="3823176"/>
              <a:ext cx="1624013" cy="1624012"/>
            </a:xfrm>
            <a:custGeom>
              <a:avLst/>
              <a:gdLst>
                <a:gd name="T0" fmla="*/ 1623959 w 1624031"/>
                <a:gd name="T1" fmla="*/ 0 h 1624031"/>
                <a:gd name="T2" fmla="*/ 0 w 1624031"/>
                <a:gd name="T3" fmla="*/ 1623955 h 1624031"/>
                <a:gd name="T4" fmla="*/ 0 w 1624031"/>
                <a:gd name="T5" fmla="*/ 0 h 1624031"/>
                <a:gd name="T6" fmla="*/ 1623959 w 1624031"/>
                <a:gd name="T7" fmla="*/ 0 h 16240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4031" h="1624031">
                  <a:moveTo>
                    <a:pt x="1624031" y="0"/>
                  </a:moveTo>
                  <a:cubicBezTo>
                    <a:pt x="1624031" y="896928"/>
                    <a:pt x="896928" y="1624031"/>
                    <a:pt x="0" y="1624031"/>
                  </a:cubicBezTo>
                  <a:lnTo>
                    <a:pt x="0" y="0"/>
                  </a:lnTo>
                  <a:lnTo>
                    <a:pt x="1624031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  <a:ln>
              <a:noFill/>
            </a:ln>
          </p:spPr>
          <p:txBody>
            <a:bodyPr lIns="71104" tIns="71105" rIns="546661" bIns="546661" anchor="ctr"/>
            <a:lstStyle/>
            <a:p>
              <a:endParaRPr lang="zh-CN" altLang="en-US"/>
            </a:p>
          </p:txBody>
        </p:sp>
        <p:sp>
          <p:nvSpPr>
            <p:cNvPr id="32" name="6"/>
            <p:cNvSpPr/>
            <p:nvPr/>
          </p:nvSpPr>
          <p:spPr bwMode="auto">
            <a:xfrm>
              <a:off x="4320074" y="3823176"/>
              <a:ext cx="1624012" cy="1624012"/>
            </a:xfrm>
            <a:custGeom>
              <a:avLst/>
              <a:gdLst>
                <a:gd name="T0" fmla="*/ 1623955 w 1624031"/>
                <a:gd name="T1" fmla="*/ 1623955 h 1624031"/>
                <a:gd name="T2" fmla="*/ 0 w 1624031"/>
                <a:gd name="T3" fmla="*/ 0 h 1624031"/>
                <a:gd name="T4" fmla="*/ 1623955 w 1624031"/>
                <a:gd name="T5" fmla="*/ 0 h 1624031"/>
                <a:gd name="T6" fmla="*/ 1623955 w 1624031"/>
                <a:gd name="T7" fmla="*/ 1623955 h 16240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4031" h="1624031">
                  <a:moveTo>
                    <a:pt x="1624031" y="1624031"/>
                  </a:moveTo>
                  <a:cubicBezTo>
                    <a:pt x="727103" y="1624031"/>
                    <a:pt x="0" y="896928"/>
                    <a:pt x="0" y="0"/>
                  </a:cubicBezTo>
                  <a:lnTo>
                    <a:pt x="1624031" y="0"/>
                  </a:lnTo>
                  <a:lnTo>
                    <a:pt x="1624031" y="1624031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  <a:ln>
              <a:noFill/>
            </a:ln>
          </p:spPr>
          <p:txBody>
            <a:bodyPr lIns="546661" tIns="71104" rIns="71104" bIns="546661" anchor="ctr"/>
            <a:lstStyle/>
            <a:p>
              <a:endParaRPr lang="zh-CN" altLang="en-US"/>
            </a:p>
          </p:txBody>
        </p:sp>
        <p:sp>
          <p:nvSpPr>
            <p:cNvPr id="33" name="环形箭头 7"/>
            <p:cNvSpPr/>
            <p:nvPr/>
          </p:nvSpPr>
          <p:spPr bwMode="auto">
            <a:xfrm>
              <a:off x="5701199" y="3448526"/>
              <a:ext cx="561975" cy="487362"/>
            </a:xfrm>
            <a:custGeom>
              <a:avLst/>
              <a:gdLst>
                <a:gd name="T0" fmla="*/ 30747 w 560722"/>
                <a:gd name="T1" fmla="*/ 243348 h 487584"/>
                <a:gd name="T2" fmla="*/ 251893 w 560722"/>
                <a:gd name="T3" fmla="*/ 32031 h 487584"/>
                <a:gd name="T4" fmla="*/ 521061 w 560722"/>
                <a:gd name="T5" fmla="*/ 173521 h 487584"/>
                <a:gd name="T6" fmla="*/ 548907 w 560722"/>
                <a:gd name="T7" fmla="*/ 173521 h 487584"/>
                <a:gd name="T8" fmla="*/ 504256 w 560722"/>
                <a:gd name="T9" fmla="*/ 243348 h 487584"/>
                <a:gd name="T10" fmla="*/ 425918 w 560722"/>
                <a:gd name="T11" fmla="*/ 173521 h 487584"/>
                <a:gd name="T12" fmla="*/ 452230 w 560722"/>
                <a:gd name="T13" fmla="*/ 173521 h 487584"/>
                <a:gd name="T14" fmla="*/ 252514 w 560722"/>
                <a:gd name="T15" fmla="*/ 93198 h 487584"/>
                <a:gd name="T16" fmla="*/ 92242 w 560722"/>
                <a:gd name="T17" fmla="*/ 243348 h 487584"/>
                <a:gd name="T18" fmla="*/ 30747 w 560722"/>
                <a:gd name="T19" fmla="*/ 243348 h 4875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0722" h="487584">
                  <a:moveTo>
                    <a:pt x="30474" y="243792"/>
                  </a:moveTo>
                  <a:cubicBezTo>
                    <a:pt x="30474" y="136117"/>
                    <a:pt x="124476" y="45322"/>
                    <a:pt x="249654" y="32091"/>
                  </a:cubicBezTo>
                  <a:cubicBezTo>
                    <a:pt x="366608" y="19729"/>
                    <a:pt x="477783" y="78800"/>
                    <a:pt x="516429" y="173837"/>
                  </a:cubicBezTo>
                  <a:lnTo>
                    <a:pt x="544028" y="173837"/>
                  </a:lnTo>
                  <a:lnTo>
                    <a:pt x="499774" y="243792"/>
                  </a:lnTo>
                  <a:lnTo>
                    <a:pt x="422132" y="173837"/>
                  </a:lnTo>
                  <a:lnTo>
                    <a:pt x="448210" y="173837"/>
                  </a:lnTo>
                  <a:cubicBezTo>
                    <a:pt x="410722" y="115338"/>
                    <a:pt x="330879" y="82879"/>
                    <a:pt x="250269" y="93367"/>
                  </a:cubicBezTo>
                  <a:cubicBezTo>
                    <a:pt x="158720" y="105278"/>
                    <a:pt x="91422" y="169008"/>
                    <a:pt x="91422" y="243792"/>
                  </a:cubicBezTo>
                  <a:lnTo>
                    <a:pt x="30474" y="24379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环形箭头 8"/>
            <p:cNvSpPr/>
            <p:nvPr/>
          </p:nvSpPr>
          <p:spPr bwMode="auto">
            <a:xfrm rot="10800000">
              <a:off x="5701199" y="3635851"/>
              <a:ext cx="561975" cy="487362"/>
            </a:xfrm>
            <a:custGeom>
              <a:avLst/>
              <a:gdLst>
                <a:gd name="T0" fmla="*/ 30747 w 560722"/>
                <a:gd name="T1" fmla="*/ 243348 h 487584"/>
                <a:gd name="T2" fmla="*/ 251893 w 560722"/>
                <a:gd name="T3" fmla="*/ 32031 h 487584"/>
                <a:gd name="T4" fmla="*/ 521061 w 560722"/>
                <a:gd name="T5" fmla="*/ 173521 h 487584"/>
                <a:gd name="T6" fmla="*/ 548907 w 560722"/>
                <a:gd name="T7" fmla="*/ 173521 h 487584"/>
                <a:gd name="T8" fmla="*/ 504256 w 560722"/>
                <a:gd name="T9" fmla="*/ 243348 h 487584"/>
                <a:gd name="T10" fmla="*/ 425918 w 560722"/>
                <a:gd name="T11" fmla="*/ 173521 h 487584"/>
                <a:gd name="T12" fmla="*/ 452230 w 560722"/>
                <a:gd name="T13" fmla="*/ 173521 h 487584"/>
                <a:gd name="T14" fmla="*/ 252514 w 560722"/>
                <a:gd name="T15" fmla="*/ 93198 h 487584"/>
                <a:gd name="T16" fmla="*/ 92242 w 560722"/>
                <a:gd name="T17" fmla="*/ 243348 h 487584"/>
                <a:gd name="T18" fmla="*/ 30747 w 560722"/>
                <a:gd name="T19" fmla="*/ 243348 h 4875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0722" h="487584">
                  <a:moveTo>
                    <a:pt x="30474" y="243792"/>
                  </a:moveTo>
                  <a:cubicBezTo>
                    <a:pt x="30474" y="136117"/>
                    <a:pt x="124476" y="45322"/>
                    <a:pt x="249654" y="32091"/>
                  </a:cubicBezTo>
                  <a:cubicBezTo>
                    <a:pt x="366608" y="19729"/>
                    <a:pt x="477783" y="78800"/>
                    <a:pt x="516429" y="173837"/>
                  </a:cubicBezTo>
                  <a:lnTo>
                    <a:pt x="544028" y="173837"/>
                  </a:lnTo>
                  <a:lnTo>
                    <a:pt x="499774" y="243792"/>
                  </a:lnTo>
                  <a:lnTo>
                    <a:pt x="422132" y="173837"/>
                  </a:lnTo>
                  <a:lnTo>
                    <a:pt x="448210" y="173837"/>
                  </a:lnTo>
                  <a:cubicBezTo>
                    <a:pt x="410722" y="115338"/>
                    <a:pt x="330879" y="82879"/>
                    <a:pt x="250269" y="93367"/>
                  </a:cubicBezTo>
                  <a:cubicBezTo>
                    <a:pt x="158720" y="105278"/>
                    <a:pt x="91422" y="169008"/>
                    <a:pt x="91422" y="243792"/>
                  </a:cubicBezTo>
                  <a:lnTo>
                    <a:pt x="30474" y="24379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1"/>
            <p:cNvSpPr txBox="1"/>
            <p:nvPr/>
          </p:nvSpPr>
          <p:spPr>
            <a:xfrm>
              <a:off x="6339374" y="2787787"/>
              <a:ext cx="737419" cy="64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6" name="51"/>
            <p:cNvSpPr txBox="1"/>
            <p:nvPr/>
          </p:nvSpPr>
          <p:spPr>
            <a:xfrm>
              <a:off x="6339374" y="4282037"/>
              <a:ext cx="737419" cy="64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7" name="52"/>
            <p:cNvSpPr txBox="1"/>
            <p:nvPr/>
          </p:nvSpPr>
          <p:spPr>
            <a:xfrm>
              <a:off x="5003595" y="2816372"/>
              <a:ext cx="737419" cy="64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8" name="53"/>
            <p:cNvSpPr txBox="1"/>
            <p:nvPr/>
          </p:nvSpPr>
          <p:spPr>
            <a:xfrm>
              <a:off x="5003595" y="4310623"/>
              <a:ext cx="737419" cy="646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0" name="55"/>
          <p:cNvSpPr/>
          <p:nvPr/>
        </p:nvSpPr>
        <p:spPr>
          <a:xfrm>
            <a:off x="7701481" y="2631969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数控车、铣</a:t>
            </a:r>
            <a:endParaRPr lang="zh-CN" altLang="en-US" sz="2400" i="1" dirty="0">
              <a:solidFill>
                <a:schemeClr val="tx1">
                  <a:lumMod val="50000"/>
                  <a:lumOff val="50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sp>
        <p:nvSpPr>
          <p:cNvPr id="42" name="57"/>
          <p:cNvSpPr/>
          <p:nvPr/>
        </p:nvSpPr>
        <p:spPr>
          <a:xfrm>
            <a:off x="7701481" y="4719778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电火花加工</a:t>
            </a:r>
            <a:endParaRPr lang="zh-CN" sz="2400" i="1" dirty="0">
              <a:solidFill>
                <a:schemeClr val="tx1">
                  <a:lumMod val="50000"/>
                  <a:lumOff val="50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sp>
        <p:nvSpPr>
          <p:cNvPr id="44" name="59"/>
          <p:cNvSpPr/>
          <p:nvPr/>
        </p:nvSpPr>
        <p:spPr>
          <a:xfrm>
            <a:off x="1836511" y="2631969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普车、铣</a:t>
            </a:r>
            <a:endParaRPr lang="zh-CN" sz="2400" i="1" dirty="0">
              <a:solidFill>
                <a:schemeClr val="tx1">
                  <a:lumMod val="50000"/>
                  <a:lumOff val="50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sp>
        <p:nvSpPr>
          <p:cNvPr id="46" name="61"/>
          <p:cNvSpPr/>
          <p:nvPr/>
        </p:nvSpPr>
        <p:spPr>
          <a:xfrm>
            <a:off x="1800557" y="4719778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激光加工</a:t>
            </a:r>
            <a:endParaRPr lang="zh-CN" altLang="en-US" sz="2400" i="1" dirty="0">
              <a:solidFill>
                <a:schemeClr val="tx1">
                  <a:lumMod val="50000"/>
                  <a:lumOff val="50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23" name="TextBox 76"/>
          <p:cNvSpPr txBox="1"/>
          <p:nvPr/>
        </p:nvSpPr>
        <p:spPr>
          <a:xfrm>
            <a:off x="1574633" y="161671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幼圆" pitchFamily="49" charset="-122"/>
                <a:ea typeface="幼圆" pitchFamily="49" charset="-122"/>
              </a:rPr>
              <a:t>机械加工与特种加工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09165" y="3223260"/>
            <a:ext cx="20802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刀具、车床、加工基准、工艺流程、结构特点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90510" y="3255645"/>
            <a:ext cx="22313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程序</a:t>
            </a:r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、车床、工艺流程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87575" y="5368290"/>
            <a:ext cx="2360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装夹、机床、工艺流程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804150" y="5325745"/>
            <a:ext cx="24466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程序</a:t>
            </a:r>
            <a:r>
              <a:rPr lang="zh-CN" altLang="en-US" sz="1600">
                <a:latin typeface="仿宋" panose="02010609060101010101" charset="-122"/>
                <a:ea typeface="仿宋" panose="02010609060101010101" charset="-122"/>
              </a:rPr>
              <a:t>、机床、工艺流程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4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圆角 5"/>
          <p:cNvSpPr/>
          <p:nvPr/>
        </p:nvSpPr>
        <p:spPr>
          <a:xfrm>
            <a:off x="1488255" y="1136772"/>
            <a:ext cx="1784845" cy="478861"/>
          </a:xfrm>
          <a:prstGeom prst="roundRect">
            <a:avLst>
              <a:gd name="adj" fmla="val 50000"/>
            </a:avLst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Impact" panose="020B0806030902050204" pitchFamily="34" charset="0"/>
            </a:endParaRPr>
          </a:p>
        </p:txBody>
      </p:sp>
      <p:sp>
        <p:nvSpPr>
          <p:cNvPr id="20" name=": 圆角 17"/>
          <p:cNvSpPr/>
          <p:nvPr/>
        </p:nvSpPr>
        <p:spPr>
          <a:xfrm>
            <a:off x="7799341" y="1136872"/>
            <a:ext cx="1784845" cy="478861"/>
          </a:xfrm>
          <a:prstGeom prst="roundRect">
            <a:avLst>
              <a:gd name="adj" fmla="val 50000"/>
            </a:avLst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Impact" panose="020B0806030902050204" pitchFamily="34" charset="0"/>
            </a:endParaRPr>
          </a:p>
        </p:txBody>
      </p:sp>
      <p:sp>
        <p:nvSpPr>
          <p:cNvPr id="22" name="20"/>
          <p:cNvSpPr/>
          <p:nvPr/>
        </p:nvSpPr>
        <p:spPr>
          <a:xfrm>
            <a:off x="1140042" y="2073432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钳工</a:t>
            </a:r>
            <a:endParaRPr lang="zh-CN" altLang="en-US" sz="2400" i="1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sp>
        <p:nvSpPr>
          <p:cNvPr id="25" name="7 23"/>
          <p:cNvSpPr/>
          <p:nvPr/>
        </p:nvSpPr>
        <p:spPr>
          <a:xfrm>
            <a:off x="7450727" y="2073395"/>
            <a:ext cx="248311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  <a:cs typeface="Arial" panose="020B0604020202020204" pitchFamily="34" charset="0"/>
              </a:rPr>
              <a:t>智能制造</a:t>
            </a:r>
            <a:endParaRPr lang="zh-CN" sz="2400" i="1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  <a:cs typeface="Arial" panose="020B0604020202020204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41300" y="2721610"/>
            <a:ext cx="427990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（1）钳工概念及基本操作（锯、锉、铲、研、刮（建议用虚拟仿真技术解决）、钻、扩、铰、鍃、攻、套，平台划线、机器装配）；</a:t>
            </a:r>
            <a:endParaRPr lang="zh-CN" altLang="en-US"/>
          </a:p>
          <a:p>
            <a:r>
              <a:rPr lang="zh-CN" altLang="en-US"/>
              <a:t>（2）量具的使用及误差分析(游标卡尺、深度尺、百分表千分表、内外径千分尺、刀口尺、水平仪、量规塞尺、测微仪、表面粗糙度仪）；</a:t>
            </a:r>
            <a:endParaRPr lang="zh-CN" altLang="en-US"/>
          </a:p>
          <a:p>
            <a:r>
              <a:rPr lang="zh-CN" altLang="en-US"/>
              <a:t>（2）简单装配尺寸链分析及应用；</a:t>
            </a:r>
            <a:endParaRPr lang="zh-CN" altLang="en-US"/>
          </a:p>
          <a:p>
            <a:r>
              <a:rPr lang="zh-CN" altLang="en-US"/>
              <a:t>（3）装配基本知识（含调试和拆卸；建议强化装配中调试的概念和方法）；</a:t>
            </a:r>
            <a:endParaRPr lang="zh-CN" altLang="en-US"/>
          </a:p>
          <a:p>
            <a:r>
              <a:rPr lang="zh-CN" altLang="en-US"/>
              <a:t>（4）量仪应用知识。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394325" y="2721610"/>
            <a:ext cx="6594475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1）基本概念：全生命周期产品制造、智能制造、数字化制造、网络制造、虚拟制造、增材制造、再制造、物联网、制造供应链、柔性制造（FMS）、可换柔性制造（RMS）、工业机器人及其协同、物流系统及相关设备的基本构成、FMS工艺特点及其限制性；</a:t>
            </a:r>
            <a:endParaRPr lang="zh-CN" altLang="en-US"/>
          </a:p>
          <a:p>
            <a:r>
              <a:rPr lang="zh-CN" altLang="en-US"/>
              <a:t>（2）智能制造与机器人（智能制造的系统构成、关键技术（比如传感器技术），工业机器人本体、控制系统以及主要性能指标，在线编程、离线编程，视觉控制、视觉跟踪等）；</a:t>
            </a:r>
            <a:endParaRPr lang="zh-CN" altLang="en-US"/>
          </a:p>
          <a:p>
            <a:r>
              <a:rPr lang="zh-CN" altLang="en-US"/>
              <a:t>（3）智能制造相关的常规主流应用软件（CAD/CAM/CAPP/CAE）简介；</a:t>
            </a:r>
            <a:endParaRPr lang="zh-CN" altLang="en-US"/>
          </a:p>
          <a:p>
            <a:r>
              <a:rPr lang="zh-CN" altLang="en-US"/>
              <a:t>（4）智能机械制造系统运行管理模型；</a:t>
            </a:r>
            <a:endParaRPr lang="zh-CN" altLang="en-US"/>
          </a:p>
          <a:p>
            <a:r>
              <a:rPr lang="zh-CN" altLang="en-US"/>
              <a:t>（5）大数据在先进制造中的应用；</a:t>
            </a:r>
            <a:endParaRPr lang="zh-CN" altLang="en-US"/>
          </a:p>
          <a:p>
            <a:r>
              <a:rPr lang="zh-CN" altLang="en-US"/>
              <a:t>（6）物联网在先进制造中的应用；</a:t>
            </a:r>
            <a:endParaRPr lang="zh-CN" altLang="en-US"/>
          </a:p>
          <a:p>
            <a:r>
              <a:rPr lang="zh-CN" altLang="en-US"/>
              <a:t>（7）微纳制造（建议通过虚拟仿真技术完成训练）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20" grpId="0" bldLvl="0" animBg="1"/>
      <p:bldP spid="22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45" y="-341611"/>
            <a:ext cx="3473066" cy="462786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5498285" y="0"/>
            <a:ext cx="5033999" cy="3332799"/>
          </a:xfrm>
          <a:prstGeom prst="rect">
            <a:avLst/>
          </a:prstGeom>
        </p:spPr>
      </p:pic>
      <p:sp>
        <p:nvSpPr>
          <p:cNvPr id="229" name="TextBox 76"/>
          <p:cNvSpPr txBox="1"/>
          <p:nvPr/>
        </p:nvSpPr>
        <p:spPr>
          <a:xfrm>
            <a:off x="5026840" y="3332799"/>
            <a:ext cx="201622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第四章节</a:t>
            </a:r>
            <a:endParaRPr lang="zh-CN" altLang="en-US" sz="3200" dirty="0">
              <a:solidFill>
                <a:schemeClr val="tx2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31" name="TextBox 76"/>
          <p:cNvSpPr txBox="1"/>
          <p:nvPr/>
        </p:nvSpPr>
        <p:spPr>
          <a:xfrm>
            <a:off x="3309337" y="4027328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accent3"/>
                </a:solidFill>
                <a:latin typeface="幼圆" pitchFamily="49" charset="-122"/>
                <a:ea typeface="幼圆" pitchFamily="49" charset="-122"/>
              </a:rPr>
              <a:t>其他知识及能力</a:t>
            </a:r>
            <a:endParaRPr lang="zh-CN" altLang="en-US" sz="4000" dirty="0">
              <a:solidFill>
                <a:schemeClr val="accent3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1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320621" y="4871245"/>
            <a:ext cx="1154667" cy="381635"/>
          </a:xfrm>
          <a:prstGeom prst="rect">
            <a:avLst/>
          </a:prstGeom>
          <a:noFill/>
        </p:spPr>
        <p:txBody>
          <a:bodyPr wrap="square" lIns="136739" tIns="68371" rIns="136739" bIns="68371" rtlCol="0" anchor="ctr">
            <a:spAutoFit/>
          </a:bodyPr>
          <a:lstStyle>
            <a:defPPr>
              <a:defRPr lang="zh-CN"/>
            </a:defPPr>
            <a:lvl1pPr algn="ctr">
              <a:defRPr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</a:rPr>
              <a:t>机械图纸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49585" y="3298831"/>
            <a:ext cx="1635775" cy="381635"/>
          </a:xfrm>
          <a:prstGeom prst="rect">
            <a:avLst/>
          </a:prstGeom>
          <a:noFill/>
        </p:spPr>
        <p:txBody>
          <a:bodyPr wrap="square" lIns="136739" tIns="68371" rIns="136739" bIns="68371" rtlCol="0" anchor="ctr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建模软件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9177" y="4535007"/>
            <a:ext cx="1154667" cy="381635"/>
          </a:xfrm>
          <a:prstGeom prst="rect">
            <a:avLst/>
          </a:prstGeom>
          <a:noFill/>
        </p:spPr>
        <p:txBody>
          <a:bodyPr wrap="square" lIns="136739" tIns="68371" rIns="136739" bIns="68371" rtlCol="0" anchor="ctr">
            <a:spAutoFit/>
          </a:bodyPr>
          <a:lstStyle>
            <a:defPPr>
              <a:defRPr lang="zh-CN"/>
            </a:defPPr>
            <a:lvl1pPr algn="ctr">
              <a:defRPr sz="16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为人处世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18909" y="3225952"/>
            <a:ext cx="1635775" cy="381635"/>
          </a:xfrm>
          <a:prstGeom prst="rect">
            <a:avLst/>
          </a:prstGeom>
          <a:noFill/>
        </p:spPr>
        <p:txBody>
          <a:bodyPr wrap="square" lIns="136739" tIns="68371" rIns="136739" bIns="68371" rtlCol="0" anchor="ctr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工程文化素养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Freeform 4"/>
          <p:cNvSpPr/>
          <p:nvPr/>
        </p:nvSpPr>
        <p:spPr bwMode="auto">
          <a:xfrm>
            <a:off x="2356103" y="2331513"/>
            <a:ext cx="2394279" cy="2378752"/>
          </a:xfrm>
          <a:custGeom>
            <a:avLst/>
            <a:gdLst/>
            <a:ahLst/>
            <a:cxnLst/>
            <a:rect l="l" t="t" r="r" b="b"/>
            <a:pathLst>
              <a:path w="2628619" h="2628031">
                <a:moveTo>
                  <a:pt x="1316980" y="400615"/>
                </a:moveTo>
                <a:cubicBezTo>
                  <a:pt x="813885" y="400615"/>
                  <a:pt x="406046" y="809559"/>
                  <a:pt x="406046" y="1314016"/>
                </a:cubicBezTo>
                <a:cubicBezTo>
                  <a:pt x="406046" y="1818473"/>
                  <a:pt x="813885" y="2227417"/>
                  <a:pt x="1316980" y="2227417"/>
                </a:cubicBezTo>
                <a:cubicBezTo>
                  <a:pt x="1820075" y="2227417"/>
                  <a:pt x="2227914" y="1818473"/>
                  <a:pt x="2227914" y="1314016"/>
                </a:cubicBezTo>
                <a:cubicBezTo>
                  <a:pt x="2227914" y="809559"/>
                  <a:pt x="1820075" y="400615"/>
                  <a:pt x="1316980" y="400615"/>
                </a:cubicBezTo>
                <a:close/>
                <a:moveTo>
                  <a:pt x="1151586" y="0"/>
                </a:moveTo>
                <a:lnTo>
                  <a:pt x="1254227" y="145306"/>
                </a:lnTo>
                <a:lnTo>
                  <a:pt x="1316813" y="142801"/>
                </a:lnTo>
                <a:lnTo>
                  <a:pt x="1379399" y="145306"/>
                </a:lnTo>
                <a:lnTo>
                  <a:pt x="1482041" y="0"/>
                </a:lnTo>
                <a:lnTo>
                  <a:pt x="1522096" y="5011"/>
                </a:lnTo>
                <a:lnTo>
                  <a:pt x="1564654" y="12526"/>
                </a:lnTo>
                <a:lnTo>
                  <a:pt x="1617227" y="182885"/>
                </a:lnTo>
                <a:lnTo>
                  <a:pt x="1679813" y="200422"/>
                </a:lnTo>
                <a:lnTo>
                  <a:pt x="1707351" y="210443"/>
                </a:lnTo>
                <a:lnTo>
                  <a:pt x="1737392" y="220464"/>
                </a:lnTo>
                <a:lnTo>
                  <a:pt x="1880089" y="115243"/>
                </a:lnTo>
                <a:lnTo>
                  <a:pt x="1917640" y="132780"/>
                </a:lnTo>
                <a:lnTo>
                  <a:pt x="1955192" y="152822"/>
                </a:lnTo>
                <a:lnTo>
                  <a:pt x="1952689" y="333201"/>
                </a:lnTo>
                <a:lnTo>
                  <a:pt x="2002758" y="368275"/>
                </a:lnTo>
                <a:lnTo>
                  <a:pt x="2027792" y="388317"/>
                </a:lnTo>
                <a:lnTo>
                  <a:pt x="2052827" y="405854"/>
                </a:lnTo>
                <a:lnTo>
                  <a:pt x="2223061" y="348233"/>
                </a:lnTo>
                <a:lnTo>
                  <a:pt x="2253102" y="378296"/>
                </a:lnTo>
                <a:lnTo>
                  <a:pt x="2283144" y="408360"/>
                </a:lnTo>
                <a:lnTo>
                  <a:pt x="2225564" y="578718"/>
                </a:lnTo>
                <a:lnTo>
                  <a:pt x="2263116" y="626318"/>
                </a:lnTo>
                <a:lnTo>
                  <a:pt x="2298164" y="678929"/>
                </a:lnTo>
                <a:lnTo>
                  <a:pt x="2475909" y="676424"/>
                </a:lnTo>
                <a:lnTo>
                  <a:pt x="2495937" y="711498"/>
                </a:lnTo>
                <a:lnTo>
                  <a:pt x="2515964" y="749077"/>
                </a:lnTo>
                <a:lnTo>
                  <a:pt x="2408316" y="891877"/>
                </a:lnTo>
                <a:lnTo>
                  <a:pt x="2428343" y="952004"/>
                </a:lnTo>
                <a:lnTo>
                  <a:pt x="2438357" y="984572"/>
                </a:lnTo>
                <a:lnTo>
                  <a:pt x="2445868" y="1014636"/>
                </a:lnTo>
                <a:lnTo>
                  <a:pt x="2616102" y="1067246"/>
                </a:lnTo>
                <a:lnTo>
                  <a:pt x="2628619" y="1149920"/>
                </a:lnTo>
                <a:lnTo>
                  <a:pt x="2483419" y="1252637"/>
                </a:lnTo>
                <a:lnTo>
                  <a:pt x="2485923" y="1312763"/>
                </a:lnTo>
                <a:lnTo>
                  <a:pt x="2483419" y="1375395"/>
                </a:lnTo>
                <a:lnTo>
                  <a:pt x="2628619" y="1478111"/>
                </a:lnTo>
                <a:lnTo>
                  <a:pt x="2623612" y="1520701"/>
                </a:lnTo>
                <a:lnTo>
                  <a:pt x="2616102" y="1560785"/>
                </a:lnTo>
                <a:lnTo>
                  <a:pt x="2445868" y="1615901"/>
                </a:lnTo>
                <a:lnTo>
                  <a:pt x="2428343" y="1676028"/>
                </a:lnTo>
                <a:lnTo>
                  <a:pt x="2418330" y="1706091"/>
                </a:lnTo>
                <a:lnTo>
                  <a:pt x="2408316" y="1736154"/>
                </a:lnTo>
                <a:lnTo>
                  <a:pt x="2515964" y="1878955"/>
                </a:lnTo>
                <a:lnTo>
                  <a:pt x="2495937" y="1916534"/>
                </a:lnTo>
                <a:lnTo>
                  <a:pt x="2475909" y="1951608"/>
                </a:lnTo>
                <a:lnTo>
                  <a:pt x="2298164" y="1949102"/>
                </a:lnTo>
                <a:lnTo>
                  <a:pt x="2263116" y="2001713"/>
                </a:lnTo>
                <a:lnTo>
                  <a:pt x="2245592" y="2026766"/>
                </a:lnTo>
                <a:lnTo>
                  <a:pt x="2225564" y="2049313"/>
                </a:lnTo>
                <a:lnTo>
                  <a:pt x="2283144" y="2219672"/>
                </a:lnTo>
                <a:lnTo>
                  <a:pt x="2253102" y="2252240"/>
                </a:lnTo>
                <a:lnTo>
                  <a:pt x="2223061" y="2282304"/>
                </a:lnTo>
                <a:lnTo>
                  <a:pt x="2052827" y="2224682"/>
                </a:lnTo>
                <a:lnTo>
                  <a:pt x="2002758" y="2262261"/>
                </a:lnTo>
                <a:lnTo>
                  <a:pt x="1952689" y="2297335"/>
                </a:lnTo>
                <a:lnTo>
                  <a:pt x="1955192" y="2475210"/>
                </a:lnTo>
                <a:lnTo>
                  <a:pt x="1917640" y="2495252"/>
                </a:lnTo>
                <a:lnTo>
                  <a:pt x="1880089" y="2512789"/>
                </a:lnTo>
                <a:lnTo>
                  <a:pt x="1737392" y="2407567"/>
                </a:lnTo>
                <a:lnTo>
                  <a:pt x="1679813" y="2427609"/>
                </a:lnTo>
                <a:lnTo>
                  <a:pt x="1647268" y="2435125"/>
                </a:lnTo>
                <a:lnTo>
                  <a:pt x="1617227" y="2445146"/>
                </a:lnTo>
                <a:lnTo>
                  <a:pt x="1564654" y="2615505"/>
                </a:lnTo>
                <a:lnTo>
                  <a:pt x="1482041" y="2628031"/>
                </a:lnTo>
                <a:lnTo>
                  <a:pt x="1379399" y="2482725"/>
                </a:lnTo>
                <a:lnTo>
                  <a:pt x="1316813" y="2482725"/>
                </a:lnTo>
                <a:lnTo>
                  <a:pt x="1254227" y="2482725"/>
                </a:lnTo>
                <a:lnTo>
                  <a:pt x="1151586" y="2628031"/>
                </a:lnTo>
                <a:lnTo>
                  <a:pt x="1109027" y="2623021"/>
                </a:lnTo>
                <a:lnTo>
                  <a:pt x="1066469" y="2615505"/>
                </a:lnTo>
                <a:lnTo>
                  <a:pt x="1013896" y="2445146"/>
                </a:lnTo>
                <a:lnTo>
                  <a:pt x="953813" y="2427609"/>
                </a:lnTo>
                <a:lnTo>
                  <a:pt x="923772" y="2417588"/>
                </a:lnTo>
                <a:lnTo>
                  <a:pt x="896234" y="2407567"/>
                </a:lnTo>
                <a:lnTo>
                  <a:pt x="753538" y="2512789"/>
                </a:lnTo>
                <a:lnTo>
                  <a:pt x="715986" y="2495252"/>
                </a:lnTo>
                <a:lnTo>
                  <a:pt x="678434" y="2475210"/>
                </a:lnTo>
                <a:lnTo>
                  <a:pt x="680938" y="2297335"/>
                </a:lnTo>
                <a:lnTo>
                  <a:pt x="630869" y="2262261"/>
                </a:lnTo>
                <a:lnTo>
                  <a:pt x="605834" y="2242219"/>
                </a:lnTo>
                <a:lnTo>
                  <a:pt x="580800" y="2224682"/>
                </a:lnTo>
                <a:lnTo>
                  <a:pt x="410566" y="2282304"/>
                </a:lnTo>
                <a:lnTo>
                  <a:pt x="380524" y="2252240"/>
                </a:lnTo>
                <a:lnTo>
                  <a:pt x="350483" y="2219672"/>
                </a:lnTo>
                <a:lnTo>
                  <a:pt x="408062" y="2049313"/>
                </a:lnTo>
                <a:lnTo>
                  <a:pt x="370510" y="2001713"/>
                </a:lnTo>
                <a:lnTo>
                  <a:pt x="335462" y="1949102"/>
                </a:lnTo>
                <a:lnTo>
                  <a:pt x="157717" y="1951608"/>
                </a:lnTo>
                <a:lnTo>
                  <a:pt x="137690" y="1916534"/>
                </a:lnTo>
                <a:lnTo>
                  <a:pt x="117662" y="1878955"/>
                </a:lnTo>
                <a:lnTo>
                  <a:pt x="225310" y="1736154"/>
                </a:lnTo>
                <a:lnTo>
                  <a:pt x="205283" y="1676028"/>
                </a:lnTo>
                <a:lnTo>
                  <a:pt x="195269" y="1645964"/>
                </a:lnTo>
                <a:lnTo>
                  <a:pt x="187759" y="1615901"/>
                </a:lnTo>
                <a:lnTo>
                  <a:pt x="15021" y="1560785"/>
                </a:lnTo>
                <a:lnTo>
                  <a:pt x="0" y="1478111"/>
                </a:lnTo>
                <a:lnTo>
                  <a:pt x="150207" y="1375395"/>
                </a:lnTo>
                <a:lnTo>
                  <a:pt x="147703" y="1312763"/>
                </a:lnTo>
                <a:lnTo>
                  <a:pt x="150207" y="1252637"/>
                </a:lnTo>
                <a:lnTo>
                  <a:pt x="0" y="1149920"/>
                </a:lnTo>
                <a:lnTo>
                  <a:pt x="7510" y="1107331"/>
                </a:lnTo>
                <a:lnTo>
                  <a:pt x="15021" y="1067246"/>
                </a:lnTo>
                <a:lnTo>
                  <a:pt x="187759" y="1014636"/>
                </a:lnTo>
                <a:lnTo>
                  <a:pt x="205283" y="952004"/>
                </a:lnTo>
                <a:lnTo>
                  <a:pt x="215297" y="921941"/>
                </a:lnTo>
                <a:lnTo>
                  <a:pt x="225310" y="891877"/>
                </a:lnTo>
                <a:lnTo>
                  <a:pt x="117662" y="749077"/>
                </a:lnTo>
                <a:lnTo>
                  <a:pt x="137690" y="711498"/>
                </a:lnTo>
                <a:lnTo>
                  <a:pt x="157717" y="676424"/>
                </a:lnTo>
                <a:lnTo>
                  <a:pt x="335462" y="678929"/>
                </a:lnTo>
                <a:lnTo>
                  <a:pt x="370510" y="626318"/>
                </a:lnTo>
                <a:lnTo>
                  <a:pt x="388034" y="601266"/>
                </a:lnTo>
                <a:lnTo>
                  <a:pt x="408062" y="578718"/>
                </a:lnTo>
                <a:lnTo>
                  <a:pt x="350483" y="408360"/>
                </a:lnTo>
                <a:lnTo>
                  <a:pt x="380524" y="378296"/>
                </a:lnTo>
                <a:lnTo>
                  <a:pt x="410566" y="348233"/>
                </a:lnTo>
                <a:lnTo>
                  <a:pt x="580800" y="405854"/>
                </a:lnTo>
                <a:lnTo>
                  <a:pt x="630869" y="368275"/>
                </a:lnTo>
                <a:lnTo>
                  <a:pt x="680938" y="333201"/>
                </a:lnTo>
                <a:lnTo>
                  <a:pt x="678434" y="152822"/>
                </a:lnTo>
                <a:lnTo>
                  <a:pt x="715986" y="132780"/>
                </a:lnTo>
                <a:lnTo>
                  <a:pt x="753538" y="115243"/>
                </a:lnTo>
                <a:lnTo>
                  <a:pt x="896234" y="220464"/>
                </a:lnTo>
                <a:lnTo>
                  <a:pt x="953813" y="200422"/>
                </a:lnTo>
                <a:lnTo>
                  <a:pt x="983855" y="190401"/>
                </a:lnTo>
                <a:lnTo>
                  <a:pt x="1013896" y="182885"/>
                </a:lnTo>
                <a:lnTo>
                  <a:pt x="1066469" y="12526"/>
                </a:lnTo>
                <a:close/>
              </a:path>
            </a:pathLst>
          </a:custGeom>
          <a:blipFill>
            <a:blip r:embed="rId1"/>
            <a:stretch>
              <a:fillRect/>
            </a:stretch>
          </a:blipFill>
          <a:ln w="3175" cap="flat" cmpd="sng" algn="ctr">
            <a:noFill/>
            <a:prstDash val="solid"/>
          </a:ln>
          <a:effectLst/>
        </p:spPr>
        <p:txBody>
          <a:bodyPr lIns="0" tIns="68371" rIns="0" bIns="68371" anchor="ctr"/>
          <a:lstStyle/>
          <a:p>
            <a:pPr algn="ctr" defTabSz="1367155" fontAlgn="base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defRPr/>
            </a:pPr>
            <a:endParaRPr lang="en-US" sz="4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Freeform 6"/>
          <p:cNvSpPr/>
          <p:nvPr/>
        </p:nvSpPr>
        <p:spPr bwMode="auto">
          <a:xfrm>
            <a:off x="4392242" y="3696666"/>
            <a:ext cx="1892479" cy="1880209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3175" cap="flat" cmpd="sng" algn="ctr">
            <a:noFill/>
            <a:prstDash val="solid"/>
          </a:ln>
          <a:effectLst/>
        </p:spPr>
        <p:txBody>
          <a:bodyPr lIns="0" tIns="68371" rIns="0" bIns="68371" anchor="ctr"/>
          <a:lstStyle/>
          <a:p>
            <a:pPr algn="ctr" defTabSz="1367155" fontAlgn="base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defRPr/>
            </a:pPr>
            <a:endParaRPr lang="en-US" sz="4200" kern="0" dirty="0">
              <a:solidFill>
                <a:srgbClr val="4144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Freeform 8"/>
          <p:cNvSpPr/>
          <p:nvPr/>
        </p:nvSpPr>
        <p:spPr bwMode="auto">
          <a:xfrm>
            <a:off x="821149" y="4019657"/>
            <a:ext cx="2088760" cy="2073987"/>
          </a:xfrm>
          <a:custGeom>
            <a:avLst/>
            <a:gdLst/>
            <a:ahLst/>
            <a:cxnLst/>
            <a:rect l="l" t="t" r="r" b="b"/>
            <a:pathLst>
              <a:path w="2075647" h="2080525">
                <a:moveTo>
                  <a:pt x="1036488" y="349870"/>
                </a:moveTo>
                <a:cubicBezTo>
                  <a:pt x="655847" y="349870"/>
                  <a:pt x="347277" y="658371"/>
                  <a:pt x="347277" y="1038927"/>
                </a:cubicBezTo>
                <a:cubicBezTo>
                  <a:pt x="347277" y="1419483"/>
                  <a:pt x="655847" y="1727984"/>
                  <a:pt x="1036488" y="1727984"/>
                </a:cubicBezTo>
                <a:cubicBezTo>
                  <a:pt x="1417129" y="1727984"/>
                  <a:pt x="1725699" y="1419483"/>
                  <a:pt x="1725699" y="1038927"/>
                </a:cubicBezTo>
                <a:cubicBezTo>
                  <a:pt x="1725699" y="658371"/>
                  <a:pt x="1417129" y="349870"/>
                  <a:pt x="1036488" y="349870"/>
                </a:cubicBezTo>
                <a:close/>
                <a:moveTo>
                  <a:pt x="1096908" y="0"/>
                </a:moveTo>
                <a:lnTo>
                  <a:pt x="1138010" y="2569"/>
                </a:lnTo>
                <a:lnTo>
                  <a:pt x="1179112" y="7706"/>
                </a:lnTo>
                <a:lnTo>
                  <a:pt x="1230489" y="174661"/>
                </a:lnTo>
                <a:lnTo>
                  <a:pt x="1261315" y="182367"/>
                </a:lnTo>
                <a:lnTo>
                  <a:pt x="1292142" y="192641"/>
                </a:lnTo>
                <a:lnTo>
                  <a:pt x="1322968" y="200347"/>
                </a:lnTo>
                <a:lnTo>
                  <a:pt x="1353795" y="213190"/>
                </a:lnTo>
                <a:lnTo>
                  <a:pt x="1487376" y="100173"/>
                </a:lnTo>
                <a:lnTo>
                  <a:pt x="1523340" y="118153"/>
                </a:lnTo>
                <a:lnTo>
                  <a:pt x="1559304" y="138702"/>
                </a:lnTo>
                <a:lnTo>
                  <a:pt x="1538753" y="313363"/>
                </a:lnTo>
                <a:lnTo>
                  <a:pt x="1569580" y="333912"/>
                </a:lnTo>
                <a:lnTo>
                  <a:pt x="1595269" y="354460"/>
                </a:lnTo>
                <a:lnTo>
                  <a:pt x="1618388" y="375008"/>
                </a:lnTo>
                <a:lnTo>
                  <a:pt x="1644077" y="398125"/>
                </a:lnTo>
                <a:lnTo>
                  <a:pt x="1811054" y="344186"/>
                </a:lnTo>
                <a:lnTo>
                  <a:pt x="1836742" y="375008"/>
                </a:lnTo>
                <a:lnTo>
                  <a:pt x="1862431" y="405831"/>
                </a:lnTo>
                <a:lnTo>
                  <a:pt x="1777658" y="562512"/>
                </a:lnTo>
                <a:lnTo>
                  <a:pt x="1811054" y="619021"/>
                </a:lnTo>
                <a:lnTo>
                  <a:pt x="1823898" y="647275"/>
                </a:lnTo>
                <a:lnTo>
                  <a:pt x="1839311" y="678097"/>
                </a:lnTo>
                <a:lnTo>
                  <a:pt x="2019132" y="693508"/>
                </a:lnTo>
                <a:lnTo>
                  <a:pt x="2031976" y="732037"/>
                </a:lnTo>
                <a:lnTo>
                  <a:pt x="2042252" y="770565"/>
                </a:lnTo>
                <a:lnTo>
                  <a:pt x="1900964" y="881013"/>
                </a:lnTo>
                <a:lnTo>
                  <a:pt x="1906102" y="914404"/>
                </a:lnTo>
                <a:lnTo>
                  <a:pt x="1911240" y="945226"/>
                </a:lnTo>
                <a:lnTo>
                  <a:pt x="1913808" y="981186"/>
                </a:lnTo>
                <a:lnTo>
                  <a:pt x="1913808" y="1014577"/>
                </a:lnTo>
                <a:lnTo>
                  <a:pt x="2075647" y="1096771"/>
                </a:lnTo>
                <a:lnTo>
                  <a:pt x="2073078" y="1135299"/>
                </a:lnTo>
                <a:lnTo>
                  <a:pt x="2067941" y="1173827"/>
                </a:lnTo>
                <a:lnTo>
                  <a:pt x="1893257" y="1225198"/>
                </a:lnTo>
                <a:lnTo>
                  <a:pt x="1885551" y="1258589"/>
                </a:lnTo>
                <a:lnTo>
                  <a:pt x="1875275" y="1289412"/>
                </a:lnTo>
                <a:lnTo>
                  <a:pt x="1865000" y="1320235"/>
                </a:lnTo>
                <a:lnTo>
                  <a:pt x="1854724" y="1351057"/>
                </a:lnTo>
                <a:lnTo>
                  <a:pt x="1975461" y="1494896"/>
                </a:lnTo>
                <a:lnTo>
                  <a:pt x="1957479" y="1528287"/>
                </a:lnTo>
                <a:lnTo>
                  <a:pt x="1942066" y="1559110"/>
                </a:lnTo>
                <a:lnTo>
                  <a:pt x="1754538" y="1538561"/>
                </a:lnTo>
                <a:lnTo>
                  <a:pt x="1736556" y="1564247"/>
                </a:lnTo>
                <a:lnTo>
                  <a:pt x="1716005" y="1592501"/>
                </a:lnTo>
                <a:lnTo>
                  <a:pt x="1692886" y="1615618"/>
                </a:lnTo>
                <a:lnTo>
                  <a:pt x="1672335" y="1641303"/>
                </a:lnTo>
                <a:lnTo>
                  <a:pt x="1728850" y="1821102"/>
                </a:lnTo>
                <a:lnTo>
                  <a:pt x="1700592" y="1844219"/>
                </a:lnTo>
                <a:lnTo>
                  <a:pt x="1672335" y="1864767"/>
                </a:lnTo>
                <a:lnTo>
                  <a:pt x="1507927" y="1774868"/>
                </a:lnTo>
                <a:lnTo>
                  <a:pt x="1451412" y="1808259"/>
                </a:lnTo>
                <a:lnTo>
                  <a:pt x="1420585" y="1823670"/>
                </a:lnTo>
                <a:lnTo>
                  <a:pt x="1392328" y="1839081"/>
                </a:lnTo>
                <a:lnTo>
                  <a:pt x="1374346" y="2026586"/>
                </a:lnTo>
                <a:lnTo>
                  <a:pt x="1340950" y="2039428"/>
                </a:lnTo>
                <a:lnTo>
                  <a:pt x="1307555" y="2047134"/>
                </a:lnTo>
                <a:lnTo>
                  <a:pt x="1186818" y="1898158"/>
                </a:lnTo>
                <a:lnTo>
                  <a:pt x="1155992" y="1903295"/>
                </a:lnTo>
                <a:lnTo>
                  <a:pt x="1122596" y="1908432"/>
                </a:lnTo>
                <a:lnTo>
                  <a:pt x="1091770" y="1911001"/>
                </a:lnTo>
                <a:lnTo>
                  <a:pt x="1058375" y="1911001"/>
                </a:lnTo>
                <a:lnTo>
                  <a:pt x="971033" y="2080525"/>
                </a:lnTo>
                <a:lnTo>
                  <a:pt x="935069" y="2077957"/>
                </a:lnTo>
                <a:lnTo>
                  <a:pt x="901674" y="2072819"/>
                </a:lnTo>
                <a:lnTo>
                  <a:pt x="845158" y="1890452"/>
                </a:lnTo>
                <a:lnTo>
                  <a:pt x="814332" y="1882747"/>
                </a:lnTo>
                <a:lnTo>
                  <a:pt x="780937" y="1875041"/>
                </a:lnTo>
                <a:lnTo>
                  <a:pt x="750110" y="1864767"/>
                </a:lnTo>
                <a:lnTo>
                  <a:pt x="719284" y="1851924"/>
                </a:lnTo>
                <a:lnTo>
                  <a:pt x="577996" y="1975215"/>
                </a:lnTo>
                <a:lnTo>
                  <a:pt x="544601" y="1959803"/>
                </a:lnTo>
                <a:lnTo>
                  <a:pt x="511205" y="1939255"/>
                </a:lnTo>
                <a:lnTo>
                  <a:pt x="531756" y="1754319"/>
                </a:lnTo>
                <a:lnTo>
                  <a:pt x="506068" y="1733771"/>
                </a:lnTo>
                <a:lnTo>
                  <a:pt x="480379" y="1713223"/>
                </a:lnTo>
                <a:lnTo>
                  <a:pt x="454690" y="1690106"/>
                </a:lnTo>
                <a:lnTo>
                  <a:pt x="431570" y="1669557"/>
                </a:lnTo>
                <a:lnTo>
                  <a:pt x="254318" y="1726065"/>
                </a:lnTo>
                <a:lnTo>
                  <a:pt x="231198" y="1697811"/>
                </a:lnTo>
                <a:lnTo>
                  <a:pt x="208079" y="1666989"/>
                </a:lnTo>
                <a:lnTo>
                  <a:pt x="297989" y="1505170"/>
                </a:lnTo>
                <a:lnTo>
                  <a:pt x="264594" y="1446093"/>
                </a:lnTo>
                <a:lnTo>
                  <a:pt x="249181" y="1417839"/>
                </a:lnTo>
                <a:lnTo>
                  <a:pt x="236336" y="1387017"/>
                </a:lnTo>
                <a:lnTo>
                  <a:pt x="51378" y="1371606"/>
                </a:lnTo>
                <a:lnTo>
                  <a:pt x="41102" y="1338214"/>
                </a:lnTo>
                <a:lnTo>
                  <a:pt x="30827" y="1302255"/>
                </a:lnTo>
                <a:lnTo>
                  <a:pt x="172114" y="1184101"/>
                </a:lnTo>
                <a:lnTo>
                  <a:pt x="166977" y="1153279"/>
                </a:lnTo>
                <a:lnTo>
                  <a:pt x="164408" y="1119888"/>
                </a:lnTo>
                <a:lnTo>
                  <a:pt x="161839" y="1086497"/>
                </a:lnTo>
                <a:lnTo>
                  <a:pt x="159270" y="1053105"/>
                </a:lnTo>
                <a:lnTo>
                  <a:pt x="0" y="970912"/>
                </a:lnTo>
                <a:lnTo>
                  <a:pt x="2569" y="929815"/>
                </a:lnTo>
                <a:lnTo>
                  <a:pt x="7707" y="893855"/>
                </a:lnTo>
                <a:lnTo>
                  <a:pt x="179821" y="842484"/>
                </a:lnTo>
                <a:lnTo>
                  <a:pt x="187528" y="811662"/>
                </a:lnTo>
                <a:lnTo>
                  <a:pt x="200372" y="778271"/>
                </a:lnTo>
                <a:lnTo>
                  <a:pt x="210647" y="747448"/>
                </a:lnTo>
                <a:lnTo>
                  <a:pt x="220923" y="714057"/>
                </a:lnTo>
                <a:lnTo>
                  <a:pt x="105324" y="577924"/>
                </a:lnTo>
                <a:lnTo>
                  <a:pt x="123306" y="544533"/>
                </a:lnTo>
                <a:lnTo>
                  <a:pt x="141288" y="511141"/>
                </a:lnTo>
                <a:lnTo>
                  <a:pt x="321109" y="529121"/>
                </a:lnTo>
                <a:lnTo>
                  <a:pt x="339091" y="503436"/>
                </a:lnTo>
                <a:lnTo>
                  <a:pt x="359642" y="477750"/>
                </a:lnTo>
                <a:lnTo>
                  <a:pt x="380193" y="449496"/>
                </a:lnTo>
                <a:lnTo>
                  <a:pt x="403313" y="426379"/>
                </a:lnTo>
                <a:lnTo>
                  <a:pt x="349366" y="259424"/>
                </a:lnTo>
                <a:lnTo>
                  <a:pt x="380193" y="233738"/>
                </a:lnTo>
                <a:lnTo>
                  <a:pt x="411019" y="205484"/>
                </a:lnTo>
                <a:lnTo>
                  <a:pt x="567720" y="292815"/>
                </a:lnTo>
                <a:lnTo>
                  <a:pt x="624236" y="259424"/>
                </a:lnTo>
                <a:lnTo>
                  <a:pt x="655062" y="244012"/>
                </a:lnTo>
                <a:lnTo>
                  <a:pt x="683320" y="231170"/>
                </a:lnTo>
                <a:lnTo>
                  <a:pt x="698733" y="53940"/>
                </a:lnTo>
                <a:lnTo>
                  <a:pt x="737266" y="41097"/>
                </a:lnTo>
                <a:lnTo>
                  <a:pt x="775799" y="30823"/>
                </a:lnTo>
                <a:lnTo>
                  <a:pt x="886260" y="166956"/>
                </a:lnTo>
                <a:lnTo>
                  <a:pt x="919656" y="161819"/>
                </a:lnTo>
                <a:lnTo>
                  <a:pt x="953051" y="159250"/>
                </a:lnTo>
                <a:lnTo>
                  <a:pt x="983877" y="156682"/>
                </a:lnTo>
                <a:lnTo>
                  <a:pt x="1017273" y="154113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3175" cap="flat" cmpd="sng" algn="ctr">
            <a:noFill/>
            <a:prstDash val="solid"/>
          </a:ln>
          <a:effectLst/>
        </p:spPr>
        <p:txBody>
          <a:bodyPr lIns="0" tIns="68371" rIns="0" bIns="68371" anchor="ctr"/>
          <a:lstStyle/>
          <a:p>
            <a:pPr algn="ctr" defTabSz="1367155" fontAlgn="base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defRPr/>
            </a:pPr>
            <a:endParaRPr lang="en-US" sz="4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Freeform 6"/>
          <p:cNvSpPr/>
          <p:nvPr/>
        </p:nvSpPr>
        <p:spPr bwMode="auto">
          <a:xfrm>
            <a:off x="5973753" y="2331514"/>
            <a:ext cx="2286009" cy="2271189"/>
          </a:xfrm>
          <a:custGeom>
            <a:avLst/>
            <a:gdLst/>
            <a:ahLst/>
            <a:cxnLst/>
            <a:rect l="l" t="t" r="r" b="b"/>
            <a:pathLst>
              <a:path w="1487948" h="1487615">
                <a:moveTo>
                  <a:pt x="743975" y="297790"/>
                </a:moveTo>
                <a:cubicBezTo>
                  <a:pt x="496116" y="297790"/>
                  <a:pt x="295186" y="497479"/>
                  <a:pt x="295186" y="743808"/>
                </a:cubicBezTo>
                <a:cubicBezTo>
                  <a:pt x="295186" y="990137"/>
                  <a:pt x="496116" y="1189826"/>
                  <a:pt x="743975" y="1189826"/>
                </a:cubicBezTo>
                <a:cubicBezTo>
                  <a:pt x="991834" y="1189826"/>
                  <a:pt x="1192764" y="990137"/>
                  <a:pt x="1192764" y="743808"/>
                </a:cubicBezTo>
                <a:cubicBezTo>
                  <a:pt x="1192764" y="497479"/>
                  <a:pt x="991834" y="297790"/>
                  <a:pt x="743975" y="297790"/>
                </a:cubicBezTo>
                <a:close/>
                <a:moveTo>
                  <a:pt x="693753" y="0"/>
                </a:moveTo>
                <a:lnTo>
                  <a:pt x="770837" y="149228"/>
                </a:lnTo>
                <a:lnTo>
                  <a:pt x="801203" y="151560"/>
                </a:lnTo>
                <a:lnTo>
                  <a:pt x="829233" y="153891"/>
                </a:lnTo>
                <a:lnTo>
                  <a:pt x="857264" y="158555"/>
                </a:lnTo>
                <a:lnTo>
                  <a:pt x="885294" y="163218"/>
                </a:lnTo>
                <a:lnTo>
                  <a:pt x="997416" y="41970"/>
                </a:lnTo>
                <a:lnTo>
                  <a:pt x="1018439" y="48965"/>
                </a:lnTo>
                <a:lnTo>
                  <a:pt x="1037126" y="58292"/>
                </a:lnTo>
                <a:lnTo>
                  <a:pt x="1076835" y="74614"/>
                </a:lnTo>
                <a:lnTo>
                  <a:pt x="1069828" y="240164"/>
                </a:lnTo>
                <a:lnTo>
                  <a:pt x="1093186" y="256485"/>
                </a:lnTo>
                <a:lnTo>
                  <a:pt x="1116545" y="272807"/>
                </a:lnTo>
                <a:lnTo>
                  <a:pt x="1139904" y="291461"/>
                </a:lnTo>
                <a:lnTo>
                  <a:pt x="1160927" y="312446"/>
                </a:lnTo>
                <a:lnTo>
                  <a:pt x="1312758" y="261149"/>
                </a:lnTo>
                <a:lnTo>
                  <a:pt x="1340789" y="298456"/>
                </a:lnTo>
                <a:lnTo>
                  <a:pt x="1352468" y="317109"/>
                </a:lnTo>
                <a:lnTo>
                  <a:pt x="1368819" y="335763"/>
                </a:lnTo>
                <a:lnTo>
                  <a:pt x="1280056" y="468669"/>
                </a:lnTo>
                <a:lnTo>
                  <a:pt x="1287064" y="480327"/>
                </a:lnTo>
                <a:lnTo>
                  <a:pt x="1294071" y="496649"/>
                </a:lnTo>
                <a:lnTo>
                  <a:pt x="1305750" y="522298"/>
                </a:lnTo>
                <a:lnTo>
                  <a:pt x="1315094" y="547946"/>
                </a:lnTo>
                <a:lnTo>
                  <a:pt x="1324437" y="575926"/>
                </a:lnTo>
                <a:lnTo>
                  <a:pt x="1476269" y="608570"/>
                </a:lnTo>
                <a:lnTo>
                  <a:pt x="1483276" y="652872"/>
                </a:lnTo>
                <a:lnTo>
                  <a:pt x="1487948" y="701837"/>
                </a:lnTo>
                <a:lnTo>
                  <a:pt x="1350132" y="774120"/>
                </a:lnTo>
                <a:lnTo>
                  <a:pt x="1347796" y="802100"/>
                </a:lnTo>
                <a:lnTo>
                  <a:pt x="1345460" y="830080"/>
                </a:lnTo>
                <a:lnTo>
                  <a:pt x="1340789" y="855729"/>
                </a:lnTo>
                <a:lnTo>
                  <a:pt x="1333781" y="886040"/>
                </a:lnTo>
                <a:lnTo>
                  <a:pt x="1448238" y="988635"/>
                </a:lnTo>
                <a:lnTo>
                  <a:pt x="1431887" y="1032937"/>
                </a:lnTo>
                <a:lnTo>
                  <a:pt x="1410865" y="1077239"/>
                </a:lnTo>
                <a:lnTo>
                  <a:pt x="1259033" y="1067912"/>
                </a:lnTo>
                <a:lnTo>
                  <a:pt x="1242682" y="1093560"/>
                </a:lnTo>
                <a:lnTo>
                  <a:pt x="1226331" y="1116877"/>
                </a:lnTo>
                <a:lnTo>
                  <a:pt x="1209980" y="1137862"/>
                </a:lnTo>
                <a:lnTo>
                  <a:pt x="1191293" y="1158848"/>
                </a:lnTo>
                <a:lnTo>
                  <a:pt x="1235674" y="1303412"/>
                </a:lnTo>
                <a:lnTo>
                  <a:pt x="1198301" y="1336056"/>
                </a:lnTo>
                <a:lnTo>
                  <a:pt x="1179614" y="1350046"/>
                </a:lnTo>
                <a:lnTo>
                  <a:pt x="1158591" y="1364036"/>
                </a:lnTo>
                <a:lnTo>
                  <a:pt x="1030118" y="1282427"/>
                </a:lnTo>
                <a:lnTo>
                  <a:pt x="1006759" y="1294085"/>
                </a:lnTo>
                <a:lnTo>
                  <a:pt x="981065" y="1305744"/>
                </a:lnTo>
                <a:lnTo>
                  <a:pt x="955370" y="1315071"/>
                </a:lnTo>
                <a:lnTo>
                  <a:pt x="927340" y="1324397"/>
                </a:lnTo>
                <a:lnTo>
                  <a:pt x="892302" y="1475957"/>
                </a:lnTo>
                <a:lnTo>
                  <a:pt x="845584" y="1482952"/>
                </a:lnTo>
                <a:lnTo>
                  <a:pt x="798867" y="1487615"/>
                </a:lnTo>
                <a:lnTo>
                  <a:pt x="728791" y="1350046"/>
                </a:lnTo>
                <a:lnTo>
                  <a:pt x="700761" y="1350046"/>
                </a:lnTo>
                <a:lnTo>
                  <a:pt x="672730" y="1345382"/>
                </a:lnTo>
                <a:lnTo>
                  <a:pt x="642364" y="1343051"/>
                </a:lnTo>
                <a:lnTo>
                  <a:pt x="616669" y="1336056"/>
                </a:lnTo>
                <a:lnTo>
                  <a:pt x="511555" y="1450308"/>
                </a:lnTo>
                <a:lnTo>
                  <a:pt x="488197" y="1443313"/>
                </a:lnTo>
                <a:lnTo>
                  <a:pt x="467174" y="1436318"/>
                </a:lnTo>
                <a:lnTo>
                  <a:pt x="422792" y="1417665"/>
                </a:lnTo>
                <a:lnTo>
                  <a:pt x="429800" y="1259110"/>
                </a:lnTo>
                <a:lnTo>
                  <a:pt x="406441" y="1242788"/>
                </a:lnTo>
                <a:lnTo>
                  <a:pt x="383083" y="1226467"/>
                </a:lnTo>
                <a:lnTo>
                  <a:pt x="362060" y="1210145"/>
                </a:lnTo>
                <a:lnTo>
                  <a:pt x="341037" y="1191491"/>
                </a:lnTo>
                <a:lnTo>
                  <a:pt x="184534" y="1238125"/>
                </a:lnTo>
                <a:lnTo>
                  <a:pt x="156503" y="1205481"/>
                </a:lnTo>
                <a:lnTo>
                  <a:pt x="130809" y="1170506"/>
                </a:lnTo>
                <a:lnTo>
                  <a:pt x="219572" y="1032937"/>
                </a:lnTo>
                <a:lnTo>
                  <a:pt x="207893" y="1007288"/>
                </a:lnTo>
                <a:lnTo>
                  <a:pt x="193877" y="981640"/>
                </a:lnTo>
                <a:lnTo>
                  <a:pt x="182198" y="955991"/>
                </a:lnTo>
                <a:lnTo>
                  <a:pt x="172854" y="928011"/>
                </a:lnTo>
                <a:lnTo>
                  <a:pt x="14015" y="893036"/>
                </a:lnTo>
                <a:lnTo>
                  <a:pt x="7008" y="848734"/>
                </a:lnTo>
                <a:lnTo>
                  <a:pt x="0" y="806763"/>
                </a:lnTo>
                <a:lnTo>
                  <a:pt x="147160" y="732149"/>
                </a:lnTo>
                <a:lnTo>
                  <a:pt x="149496" y="701837"/>
                </a:lnTo>
                <a:lnTo>
                  <a:pt x="151832" y="671525"/>
                </a:lnTo>
                <a:lnTo>
                  <a:pt x="156503" y="643545"/>
                </a:lnTo>
                <a:lnTo>
                  <a:pt x="161175" y="615565"/>
                </a:lnTo>
                <a:lnTo>
                  <a:pt x="39710" y="501312"/>
                </a:lnTo>
                <a:lnTo>
                  <a:pt x="53725" y="461674"/>
                </a:lnTo>
                <a:lnTo>
                  <a:pt x="70076" y="424367"/>
                </a:lnTo>
                <a:lnTo>
                  <a:pt x="238259" y="431362"/>
                </a:lnTo>
                <a:lnTo>
                  <a:pt x="254610" y="408045"/>
                </a:lnTo>
                <a:lnTo>
                  <a:pt x="273297" y="384728"/>
                </a:lnTo>
                <a:lnTo>
                  <a:pt x="289648" y="361411"/>
                </a:lnTo>
                <a:lnTo>
                  <a:pt x="310671" y="340426"/>
                </a:lnTo>
                <a:lnTo>
                  <a:pt x="259282" y="177208"/>
                </a:lnTo>
                <a:lnTo>
                  <a:pt x="289648" y="151560"/>
                </a:lnTo>
                <a:lnTo>
                  <a:pt x="322350" y="128243"/>
                </a:lnTo>
                <a:lnTo>
                  <a:pt x="467174" y="219179"/>
                </a:lnTo>
                <a:lnTo>
                  <a:pt x="492868" y="205188"/>
                </a:lnTo>
                <a:lnTo>
                  <a:pt x="518563" y="193530"/>
                </a:lnTo>
                <a:lnTo>
                  <a:pt x="546593" y="184203"/>
                </a:lnTo>
                <a:lnTo>
                  <a:pt x="574624" y="174876"/>
                </a:lnTo>
                <a:lnTo>
                  <a:pt x="609662" y="9327"/>
                </a:lnTo>
                <a:lnTo>
                  <a:pt x="630685" y="6995"/>
                </a:lnTo>
                <a:lnTo>
                  <a:pt x="651707" y="2332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 w="3175" cap="flat" cmpd="sng" algn="ctr">
            <a:noFill/>
            <a:prstDash val="solid"/>
          </a:ln>
          <a:effectLst/>
        </p:spPr>
        <p:txBody>
          <a:bodyPr lIns="0" tIns="68371" rIns="0" bIns="68371" anchor="ctr"/>
          <a:lstStyle/>
          <a:p>
            <a:pPr algn="ctr" defTabSz="1367155" fontAlgn="base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</a:pPr>
            <a:endParaRPr lang="en-US" sz="4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86400000">
                                      <p:cBhvr>
                                        <p:cTn id="9" dur="8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64800000">
                                      <p:cBhvr>
                                        <p:cTn id="19" dur="7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108000000">
                                      <p:cBhvr>
                                        <p:cTn id="29" dur="7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86400000">
                                      <p:cBhvr>
                                        <p:cTn id="39" dur="7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文本框 5"/>
          <p:cNvSpPr txBox="1">
            <a:spLocks noChangeArrowheads="1"/>
          </p:cNvSpPr>
          <p:nvPr/>
        </p:nvSpPr>
        <p:spPr bwMode="auto">
          <a:xfrm>
            <a:off x="3423261" y="3903438"/>
            <a:ext cx="6040755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itchFamily="2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400" b="1" dirty="0">
                <a:blipFill>
                  <a:blip r:embed="rId1"/>
                  <a:stretch>
                    <a:fillRect/>
                  </a:stretch>
                </a:blipFill>
                <a:latin typeface="幼圆" pitchFamily="49" charset="-122"/>
                <a:ea typeface="幼圆" pitchFamily="49" charset="-122"/>
              </a:rPr>
              <a:t>演讲完毕 谢谢大家</a:t>
            </a:r>
            <a:endParaRPr lang="zh-CN" altLang="en-US" sz="5400" b="1" dirty="0">
              <a:blipFill>
                <a:blip r:embed="rId1"/>
                <a:stretch>
                  <a:fillRect/>
                </a:stretch>
              </a:blip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169" name="图片 168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52" y="2740235"/>
            <a:ext cx="1430484" cy="1396667"/>
          </a:xfrm>
          <a:prstGeom prst="rect">
            <a:avLst/>
          </a:prstGeom>
        </p:spPr>
      </p:pic>
      <p:sp>
        <p:nvSpPr>
          <p:cNvPr id="171" name="TextBox 76"/>
          <p:cNvSpPr txBox="1"/>
          <p:nvPr/>
        </p:nvSpPr>
        <p:spPr>
          <a:xfrm>
            <a:off x="3661578" y="5673900"/>
            <a:ext cx="5451229" cy="4603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4"/>
                </a:solidFill>
                <a:latin typeface="幼圆" pitchFamily="49" charset="-122"/>
                <a:ea typeface="幼圆" pitchFamily="49" charset="-122"/>
              </a:rPr>
              <a:t>汇报人：孙洪涛</a:t>
            </a:r>
            <a:endParaRPr lang="zh-CN" altLang="en-US" sz="2400" dirty="0">
              <a:solidFill>
                <a:schemeClr val="accent4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950293" y="0"/>
            <a:ext cx="5436900" cy="359954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3661578" y="0"/>
            <a:ext cx="5436900" cy="359954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6260285" y="0"/>
            <a:ext cx="5436900" cy="35995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99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171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8103"/>
            <a:ext cx="3810000" cy="50768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925607" y="1575836"/>
            <a:ext cx="432365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2400" dirty="0">
                <a:solidFill>
                  <a:schemeClr val="accent1"/>
                </a:solidFill>
                <a:latin typeface="方正静蕾简体" pitchFamily="2" charset="-122"/>
                <a:ea typeface="方正静蕾简体" pitchFamily="2" charset="-122"/>
              </a:rPr>
              <a:t>1.</a:t>
            </a:r>
            <a:r>
              <a:rPr lang="zh-CN" altLang="en-US" sz="2400" dirty="0">
                <a:solidFill>
                  <a:schemeClr val="accent1"/>
                </a:solidFill>
                <a:latin typeface="方正静蕾简体" pitchFamily="2" charset="-122"/>
                <a:ea typeface="方正静蕾简体" pitchFamily="2" charset="-122"/>
              </a:rPr>
              <a:t>制造技术基础知识</a:t>
            </a:r>
            <a:endParaRPr lang="zh-CN" altLang="en-US" sz="2400" kern="0" dirty="0">
              <a:solidFill>
                <a:schemeClr val="accent1"/>
              </a:solidFill>
              <a:latin typeface="方正静蕾简体" pitchFamily="2" charset="-122"/>
              <a:ea typeface="方正静蕾简体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11819" y="3652982"/>
            <a:ext cx="3001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rgbClr val="2E2E2E"/>
                </a:solidFill>
                <a:latin typeface="幼圆" pitchFamily="49" charset="-122"/>
                <a:ea typeface="幼圆" pitchFamily="49" charset="-122"/>
              </a:rPr>
              <a:t>目 录</a:t>
            </a:r>
            <a:r>
              <a:rPr lang="en-US" altLang="zh-CN" sz="2400" b="1" dirty="0">
                <a:solidFill>
                  <a:srgbClr val="2E2E2E"/>
                </a:solidFill>
                <a:latin typeface="幼圆" pitchFamily="49" charset="-122"/>
                <a:ea typeface="幼圆" pitchFamily="49" charset="-122"/>
              </a:rPr>
              <a:t>/</a:t>
            </a:r>
            <a:r>
              <a:rPr lang="en-US" altLang="zh-CN" b="1" dirty="0">
                <a:solidFill>
                  <a:srgbClr val="2E2E2E"/>
                </a:solidFill>
                <a:latin typeface="幼圆" pitchFamily="49" charset="-122"/>
                <a:ea typeface="幼圆" pitchFamily="49" charset="-122"/>
              </a:rPr>
              <a:t>contents</a:t>
            </a:r>
            <a:endParaRPr lang="zh-CN" altLang="en-US" sz="9600" b="1" dirty="0">
              <a:solidFill>
                <a:srgbClr val="2E2E2E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6925607" y="2795036"/>
            <a:ext cx="432365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2400" dirty="0">
                <a:solidFill>
                  <a:schemeClr val="accent2"/>
                </a:solidFill>
                <a:latin typeface="方正静蕾简体" pitchFamily="2" charset="-122"/>
                <a:ea typeface="方正静蕾简体" pitchFamily="2" charset="-122"/>
              </a:rPr>
              <a:t>2.</a:t>
            </a:r>
            <a:r>
              <a:rPr lang="zh-CN" altLang="en-US" sz="2400" dirty="0">
                <a:solidFill>
                  <a:schemeClr val="accent2"/>
                </a:solidFill>
                <a:latin typeface="方正静蕾简体" pitchFamily="2" charset="-122"/>
                <a:ea typeface="方正静蕾简体" pitchFamily="2" charset="-122"/>
              </a:rPr>
              <a:t>设计与创新知识</a:t>
            </a:r>
            <a:endParaRPr lang="zh-CN" altLang="en-US" sz="2400" kern="0" dirty="0">
              <a:solidFill>
                <a:schemeClr val="accent2"/>
              </a:solidFill>
              <a:latin typeface="方正静蕾简体" pitchFamily="2" charset="-122"/>
              <a:ea typeface="方正静蕾简体" pitchFamily="2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925607" y="4052336"/>
            <a:ext cx="432365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2400" dirty="0">
                <a:solidFill>
                  <a:schemeClr val="accent3"/>
                </a:solidFill>
                <a:latin typeface="方正静蕾简体" pitchFamily="2" charset="-122"/>
                <a:ea typeface="方正静蕾简体" pitchFamily="2" charset="-122"/>
              </a:rPr>
              <a:t>3.</a:t>
            </a:r>
            <a:r>
              <a:rPr lang="zh-CN" altLang="en-US" sz="2400" dirty="0">
                <a:solidFill>
                  <a:schemeClr val="accent3"/>
                </a:solidFill>
                <a:latin typeface="方正静蕾简体" pitchFamily="2" charset="-122"/>
                <a:ea typeface="方正静蕾简体" pitchFamily="2" charset="-122"/>
              </a:rPr>
              <a:t>工训知识</a:t>
            </a:r>
            <a:endParaRPr lang="zh-CN" altLang="en-US" sz="2400" kern="0" dirty="0">
              <a:solidFill>
                <a:schemeClr val="accent3"/>
              </a:solidFill>
              <a:latin typeface="方正静蕾简体" pitchFamily="2" charset="-122"/>
              <a:ea typeface="方正静蕾简体" pitchFamily="2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6925607" y="5309636"/>
            <a:ext cx="432365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2400" dirty="0">
                <a:solidFill>
                  <a:schemeClr val="accent4"/>
                </a:solidFill>
                <a:latin typeface="方正静蕾简体" pitchFamily="2" charset="-122"/>
                <a:ea typeface="方正静蕾简体" pitchFamily="2" charset="-122"/>
              </a:rPr>
              <a:t>4.</a:t>
            </a:r>
            <a:r>
              <a:rPr lang="zh-CN" altLang="en-US" sz="2400" dirty="0">
                <a:solidFill>
                  <a:schemeClr val="accent4"/>
                </a:solidFill>
                <a:latin typeface="方正静蕾简体" pitchFamily="2" charset="-122"/>
                <a:ea typeface="方正静蕾简体" pitchFamily="2" charset="-122"/>
              </a:rPr>
              <a:t>其他知识及能力</a:t>
            </a:r>
            <a:endParaRPr lang="zh-CN" altLang="en-US" sz="2400" kern="0" dirty="0">
              <a:solidFill>
                <a:schemeClr val="accent4"/>
              </a:solidFill>
              <a:latin typeface="方正静蕾简体" pitchFamily="2" charset="-122"/>
              <a:ea typeface="方正静蕾简体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19775" r="25617" b="17241"/>
          <a:stretch>
            <a:fillRect/>
          </a:stretch>
        </p:blipFill>
        <p:spPr>
          <a:xfrm>
            <a:off x="6005861" y="1404594"/>
            <a:ext cx="665390" cy="8041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19775" r="25617" b="17241"/>
          <a:stretch>
            <a:fillRect/>
          </a:stretch>
        </p:blipFill>
        <p:spPr>
          <a:xfrm>
            <a:off x="6005861" y="2623794"/>
            <a:ext cx="665390" cy="8041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19775" r="25617" b="17241"/>
          <a:stretch>
            <a:fillRect/>
          </a:stretch>
        </p:blipFill>
        <p:spPr>
          <a:xfrm>
            <a:off x="6005861" y="3905432"/>
            <a:ext cx="665390" cy="8041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7" t="19775" r="25617" b="17241"/>
          <a:stretch>
            <a:fillRect/>
          </a:stretch>
        </p:blipFill>
        <p:spPr>
          <a:xfrm>
            <a:off x="6005861" y="5126807"/>
            <a:ext cx="665390" cy="8041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02" grpId="0"/>
      <p:bldP spid="104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45" y="-341611"/>
            <a:ext cx="3473066" cy="462786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5498285" y="0"/>
            <a:ext cx="5033999" cy="3332799"/>
          </a:xfrm>
          <a:prstGeom prst="rect">
            <a:avLst/>
          </a:prstGeom>
        </p:spPr>
      </p:pic>
      <p:sp>
        <p:nvSpPr>
          <p:cNvPr id="229" name="TextBox 76"/>
          <p:cNvSpPr txBox="1"/>
          <p:nvPr/>
        </p:nvSpPr>
        <p:spPr>
          <a:xfrm>
            <a:off x="5026840" y="3332799"/>
            <a:ext cx="201622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第一章节</a:t>
            </a:r>
            <a:endParaRPr lang="zh-CN" altLang="en-US" sz="3200" dirty="0">
              <a:solidFill>
                <a:schemeClr val="tx2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31" name="TextBox 76"/>
          <p:cNvSpPr txBox="1"/>
          <p:nvPr/>
        </p:nvSpPr>
        <p:spPr>
          <a:xfrm>
            <a:off x="3309337" y="4027328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accent3"/>
                </a:solidFill>
                <a:latin typeface="幼圆" pitchFamily="49" charset="-122"/>
                <a:ea typeface="幼圆" pitchFamily="49" charset="-122"/>
              </a:rPr>
              <a:t>制造技术基础知识</a:t>
            </a:r>
            <a:endParaRPr lang="zh-CN" altLang="en-US" sz="4000" dirty="0">
              <a:solidFill>
                <a:schemeClr val="accent3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1893867" y="1371919"/>
            <a:ext cx="0" cy="1577028"/>
          </a:xfrm>
          <a:prstGeom prst="line">
            <a:avLst/>
          </a:prstGeom>
          <a:noFill/>
          <a:ln w="12700" cmpd="sng">
            <a:solidFill>
              <a:schemeClr val="accent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sz="2400" ker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5959082" y="1371919"/>
            <a:ext cx="14575" cy="1577028"/>
          </a:xfrm>
          <a:prstGeom prst="line">
            <a:avLst/>
          </a:prstGeom>
          <a:noFill/>
          <a:ln w="12700" cmpd="sng">
            <a:solidFill>
              <a:schemeClr val="accent3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sz="2400" ker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4798425" y="4241168"/>
            <a:ext cx="0" cy="1492088"/>
          </a:xfrm>
          <a:prstGeom prst="line">
            <a:avLst/>
          </a:prstGeom>
          <a:noFill/>
          <a:ln w="12700" cmpd="sng">
            <a:solidFill>
              <a:schemeClr val="accent2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sz="2400" ker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582925" y="3055857"/>
            <a:ext cx="8692428" cy="1064520"/>
            <a:chOff x="1187194" y="2291893"/>
            <a:chExt cx="6519321" cy="798390"/>
          </a:xfrm>
        </p:grpSpPr>
        <p:grpSp>
          <p:nvGrpSpPr>
            <p:cNvPr id="10" name="Group 14"/>
            <p:cNvGrpSpPr/>
            <p:nvPr/>
          </p:nvGrpSpPr>
          <p:grpSpPr bwMode="auto">
            <a:xfrm>
              <a:off x="1187194" y="2291893"/>
              <a:ext cx="4311836" cy="798390"/>
              <a:chOff x="0" y="0"/>
              <a:chExt cx="2779" cy="749"/>
            </a:xfrm>
          </p:grpSpPr>
          <p:sp>
            <p:nvSpPr>
              <p:cNvPr id="16" name="AutoShap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09" cy="749"/>
              </a:xfrm>
              <a:prstGeom prst="homePlate">
                <a:avLst>
                  <a:gd name="adj" fmla="val 33678"/>
                </a:avLst>
              </a:prstGeom>
              <a:blipFill>
                <a:blip r:embed="rId1"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AutoShape 16"/>
              <p:cNvSpPr>
                <a:spLocks noChangeArrowheads="1"/>
              </p:cNvSpPr>
              <p:nvPr/>
            </p:nvSpPr>
            <p:spPr bwMode="auto">
              <a:xfrm>
                <a:off x="897" y="0"/>
                <a:ext cx="1009" cy="749"/>
              </a:xfrm>
              <a:prstGeom prst="chevron">
                <a:avLst>
                  <a:gd name="adj" fmla="val 33678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AutoShape 17"/>
              <p:cNvSpPr>
                <a:spLocks noChangeArrowheads="1"/>
              </p:cNvSpPr>
              <p:nvPr/>
            </p:nvSpPr>
            <p:spPr bwMode="auto">
              <a:xfrm>
                <a:off x="1770" y="0"/>
                <a:ext cx="1009" cy="749"/>
              </a:xfrm>
              <a:prstGeom prst="chevron">
                <a:avLst>
                  <a:gd name="adj" fmla="val 3367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 ker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1" name="WordArt 20"/>
            <p:cNvSpPr>
              <a:spLocks noChangeArrowheads="1" noChangeShapeType="1"/>
            </p:cNvSpPr>
            <p:nvPr/>
          </p:nvSpPr>
          <p:spPr bwMode="auto">
            <a:xfrm>
              <a:off x="1537008" y="2595718"/>
              <a:ext cx="633772" cy="19205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zh-CN" altLang="en-US" sz="3200" kern="0" dirty="0">
                  <a:ln w="9525" cmpd="sng">
                    <a:noFill/>
                    <a:round/>
                  </a:ln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材料与制造技术简论</a:t>
              </a:r>
              <a:endParaRPr lang="zh-CN" altLang="en-US" sz="3200" kern="0" dirty="0">
                <a:ln w="9525" cmpd="sng">
                  <a:noFill/>
                  <a:round/>
                </a:ln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WordArt 21"/>
            <p:cNvSpPr>
              <a:spLocks noChangeArrowheads="1" noChangeShapeType="1"/>
            </p:cNvSpPr>
            <p:nvPr/>
          </p:nvSpPr>
          <p:spPr bwMode="auto">
            <a:xfrm>
              <a:off x="3142010" y="2610958"/>
              <a:ext cx="633772" cy="19205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913765"/>
              <a:r>
                <a:rPr lang="zh-CN" altLang="en-US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工程材料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WordArt 22"/>
            <p:cNvSpPr>
              <a:spLocks noChangeArrowheads="1" noChangeShapeType="1"/>
            </p:cNvSpPr>
            <p:nvPr/>
          </p:nvSpPr>
          <p:spPr bwMode="auto">
            <a:xfrm>
              <a:off x="4509696" y="2571750"/>
              <a:ext cx="633772" cy="19205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zh-CN" altLang="en-US" sz="3200" kern="0" dirty="0">
                  <a:ln w="9525" cmpd="sng">
                    <a:noFill/>
                    <a:round/>
                  </a:ln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材料的改性</a:t>
              </a:r>
              <a:endParaRPr lang="zh-CN" altLang="en-US" sz="3200" kern="0" dirty="0">
                <a:ln w="9525" cmpd="sng">
                  <a:noFill/>
                  <a:round/>
                </a:ln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WordArt 23"/>
            <p:cNvSpPr>
              <a:spLocks noChangeArrowheads="1" noChangeShapeType="1"/>
            </p:cNvSpPr>
            <p:nvPr/>
          </p:nvSpPr>
          <p:spPr bwMode="auto">
            <a:xfrm>
              <a:off x="5826627" y="2560596"/>
              <a:ext cx="633772" cy="21536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913765"/>
              <a:r>
                <a:rPr lang="zh-CN" altLang="en-US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WordArt 23"/>
            <p:cNvSpPr>
              <a:spLocks noChangeArrowheads="1" noChangeShapeType="1"/>
            </p:cNvSpPr>
            <p:nvPr/>
          </p:nvSpPr>
          <p:spPr bwMode="auto">
            <a:xfrm>
              <a:off x="7072743" y="2571750"/>
              <a:ext cx="633772" cy="21536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913765"/>
              <a:r>
                <a:rPr lang="zh-CN" altLang="en-US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3" name="TextBox 34"/>
          <p:cNvSpPr txBox="1"/>
          <p:nvPr/>
        </p:nvSpPr>
        <p:spPr>
          <a:xfrm>
            <a:off x="1983740" y="1614170"/>
            <a:ext cx="3260725" cy="70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35" spc="-13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材料发展趋势、现状、先进制造技术、与制造、制造业、先进制造、机械制造有关的概念、制造技术发展现状、发展趋势</a:t>
            </a:r>
            <a:endParaRPr lang="zh-CN" altLang="en-US" sz="1335" spc="-13" dirty="0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37"/>
          <p:cNvSpPr txBox="1"/>
          <p:nvPr/>
        </p:nvSpPr>
        <p:spPr>
          <a:xfrm>
            <a:off x="6322060" y="1614170"/>
            <a:ext cx="3260725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35" spc="-13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热处理（组织转变、退火、正火、淬火、回火）</a:t>
            </a:r>
            <a:r>
              <a:rPr lang="zh-CN" altLang="en-US" sz="1335" spc="-13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、表面工程技术原理、常用工艺方法（热喷涂、电镀、热浸镀、涂装、化学镀、离子溅射等）、用途；热喷涂工艺</a:t>
            </a:r>
            <a:endParaRPr lang="zh-CN" altLang="en-US" sz="1335" spc="-13" dirty="0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42"/>
          <p:cNvSpPr txBox="1"/>
          <p:nvPr/>
        </p:nvSpPr>
        <p:spPr>
          <a:xfrm>
            <a:off x="1490980" y="4933315"/>
            <a:ext cx="3260725" cy="1532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35" spc="-13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材料的性能（材料的基本力学性能，包括：强度；塑性；冲击韧性；疲劳强度；硬度；断裂韧性；材料物理性能、化学性能、工艺性能（材料是否容易制造的性能，与材料性能、组织结构、制造方法密切相关）。）、金属材料、非金属材料、材料的选择、</a:t>
            </a:r>
            <a:r>
              <a:rPr lang="zh-CN" altLang="en-US" sz="1335" spc="-13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铁碳合金相图</a:t>
            </a:r>
            <a:endParaRPr lang="zh-CN" altLang="en-US" sz="1335" spc="-13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6913018" y="1707983"/>
            <a:ext cx="785644" cy="785925"/>
            <a:chOff x="1463339" y="1072758"/>
            <a:chExt cx="1546058" cy="1546058"/>
          </a:xfrm>
          <a:effectLst>
            <a:outerShdw blurRad="330200" dist="215900" dir="6900000" sx="81000" sy="81000" algn="t" rotWithShape="0">
              <a:prstClr val="black">
                <a:alpha val="42000"/>
              </a:prstClr>
            </a:outerShdw>
          </a:effectLst>
        </p:grpSpPr>
        <p:sp>
          <p:nvSpPr>
            <p:cNvPr id="9" name="同心圆 8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84232" y="1093651"/>
              <a:ext cx="1504274" cy="15042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rgbClr val="C5C5C5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11" name="椭圆 10"/>
          <p:cNvSpPr/>
          <p:nvPr/>
        </p:nvSpPr>
        <p:spPr>
          <a:xfrm>
            <a:off x="7008533" y="1803536"/>
            <a:ext cx="594608" cy="59481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  <a:effectLst>
            <a:innerShdw blurRad="114300">
              <a:srgbClr val="D3133C">
                <a:alpha val="14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9" tIns="60915" rIns="121829" bIns="60915" rtlCol="0" anchor="ctr"/>
          <a:lstStyle/>
          <a:p>
            <a:pPr algn="ctr"/>
            <a:endParaRPr lang="zh-CN" altLang="en-US" sz="1400" dirty="0"/>
          </a:p>
        </p:txBody>
      </p:sp>
      <p:grpSp>
        <p:nvGrpSpPr>
          <p:cNvPr id="12" name="组合 11"/>
          <p:cNvGrpSpPr/>
          <p:nvPr/>
        </p:nvGrpSpPr>
        <p:grpSpPr>
          <a:xfrm>
            <a:off x="6898131" y="2767756"/>
            <a:ext cx="785644" cy="785925"/>
            <a:chOff x="1463339" y="1072758"/>
            <a:chExt cx="1546058" cy="1546058"/>
          </a:xfrm>
          <a:effectLst>
            <a:outerShdw blurRad="330200" dist="215900" dir="6900000" sx="81000" sy="81000" algn="t" rotWithShape="0">
              <a:prstClr val="black">
                <a:alpha val="49000"/>
              </a:prstClr>
            </a:outerShdw>
          </a:effectLst>
        </p:grpSpPr>
        <p:sp>
          <p:nvSpPr>
            <p:cNvPr id="13" name="同心圆 12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1484232" y="1093651"/>
              <a:ext cx="1504273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rgbClr val="C5C5C5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15" name="椭圆 14"/>
          <p:cNvSpPr/>
          <p:nvPr/>
        </p:nvSpPr>
        <p:spPr>
          <a:xfrm>
            <a:off x="6993648" y="2863309"/>
            <a:ext cx="594608" cy="594819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9" tIns="60915" rIns="121829" bIns="60915" rtlCol="0" anchor="ctr"/>
          <a:lstStyle/>
          <a:p>
            <a:pPr algn="ctr"/>
            <a:endParaRPr lang="zh-CN" altLang="en-US" sz="1400"/>
          </a:p>
        </p:txBody>
      </p:sp>
      <p:grpSp>
        <p:nvGrpSpPr>
          <p:cNvPr id="16" name="组合 15"/>
          <p:cNvGrpSpPr/>
          <p:nvPr/>
        </p:nvGrpSpPr>
        <p:grpSpPr>
          <a:xfrm>
            <a:off x="6898131" y="3827528"/>
            <a:ext cx="785644" cy="785925"/>
            <a:chOff x="1463339" y="1072758"/>
            <a:chExt cx="1546058" cy="1546058"/>
          </a:xfrm>
          <a:effectLst>
            <a:outerShdw blurRad="330200" dist="215900" dir="6900000" sx="81000" sy="81000" algn="t" rotWithShape="0">
              <a:prstClr val="black">
                <a:alpha val="49000"/>
              </a:prstClr>
            </a:outerShdw>
          </a:effectLst>
        </p:grpSpPr>
        <p:sp>
          <p:nvSpPr>
            <p:cNvPr id="17" name="同心圆 16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84232" y="1093651"/>
              <a:ext cx="1504273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rgbClr val="C5C5C5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19" name="椭圆 18"/>
          <p:cNvSpPr/>
          <p:nvPr/>
        </p:nvSpPr>
        <p:spPr>
          <a:xfrm>
            <a:off x="6993648" y="3923081"/>
            <a:ext cx="594608" cy="594819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>
            <a:innerShdw blurRad="114300">
              <a:srgbClr val="D3133C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9" tIns="60915" rIns="121829" bIns="60915" rtlCol="0" anchor="ctr"/>
          <a:lstStyle/>
          <a:p>
            <a:pPr algn="ctr"/>
            <a:endParaRPr lang="zh-CN" altLang="en-US" sz="1400"/>
          </a:p>
        </p:txBody>
      </p:sp>
      <p:grpSp>
        <p:nvGrpSpPr>
          <p:cNvPr id="20" name="组合 19"/>
          <p:cNvGrpSpPr/>
          <p:nvPr/>
        </p:nvGrpSpPr>
        <p:grpSpPr>
          <a:xfrm>
            <a:off x="7976185" y="1707917"/>
            <a:ext cx="3982720" cy="1109345"/>
            <a:chOff x="6084168" y="1274556"/>
            <a:chExt cx="3170938" cy="882914"/>
          </a:xfrm>
        </p:grpSpPr>
        <p:sp>
          <p:nvSpPr>
            <p:cNvPr id="21" name="TextBox 20"/>
            <p:cNvSpPr txBox="1"/>
            <p:nvPr/>
          </p:nvSpPr>
          <p:spPr>
            <a:xfrm>
              <a:off x="6084168" y="1514616"/>
              <a:ext cx="3170938" cy="642854"/>
            </a:xfrm>
            <a:prstGeom prst="rect">
              <a:avLst/>
            </a:prstGeom>
            <a:noFill/>
          </p:spPr>
          <p:txBody>
            <a:bodyPr wrap="square" lIns="91409" tIns="45704" rIns="91409" bIns="45704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铸造基础知识：铸造工艺原理；流动性；凝固；收缩性；吸气性；铸造缺陷。</a:t>
              </a:r>
              <a:endPara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砂型铸造；</a:t>
              </a:r>
              <a:endPara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特种铸造：金属型铸造；压力铸造；熔模铸造；离心铸造；消失模铸造；</a:t>
              </a:r>
              <a:endPara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CN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铸件结构工艺性</a:t>
              </a:r>
              <a:endPara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09640" y="1274556"/>
              <a:ext cx="1008112" cy="293631"/>
            </a:xfrm>
            <a:prstGeom prst="rect">
              <a:avLst/>
            </a:prstGeom>
            <a:noFill/>
          </p:spPr>
          <p:txBody>
            <a:bodyPr wrap="square" lIns="91409" tIns="0" rIns="91409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rPr>
                <a:t>液态成形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500580" y="2767873"/>
            <a:ext cx="3982720" cy="1979295"/>
            <a:chOff x="6084168" y="2547213"/>
            <a:chExt cx="3170938" cy="1575295"/>
          </a:xfrm>
        </p:grpSpPr>
        <p:sp>
          <p:nvSpPr>
            <p:cNvPr id="24" name="TextBox 22"/>
            <p:cNvSpPr txBox="1"/>
            <p:nvPr/>
          </p:nvSpPr>
          <p:spPr>
            <a:xfrm>
              <a:off x="6084168" y="2765035"/>
              <a:ext cx="3170938" cy="1357473"/>
            </a:xfrm>
            <a:prstGeom prst="rect">
              <a:avLst/>
            </a:prstGeom>
            <a:noFill/>
          </p:spPr>
          <p:txBody>
            <a:bodyPr wrap="square" lIns="91409" tIns="45704" rIns="91409" bIns="45704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金属塑性成形及原理；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塑性变形后金属的组织和性能（加工硬化；回复、再结晶、冷变形、热变形、温变形；锻造纤维、各向异性、变形程度、锻造比）等基本概念；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自由锻（镦粗、拔长、冲孔）；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模锻；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冲压工艺（分离工序、成形工序）及模具（种类及基本结构）；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塑性成形性（可锻性）；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锻件及冲压件结构工艺性；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塑性成形新技术</a:t>
              </a: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23"/>
            <p:cNvSpPr txBox="1"/>
            <p:nvPr/>
          </p:nvSpPr>
          <p:spPr>
            <a:xfrm>
              <a:off x="6109640" y="2547213"/>
              <a:ext cx="1008112" cy="293631"/>
            </a:xfrm>
            <a:prstGeom prst="rect">
              <a:avLst/>
            </a:prstGeom>
            <a:noFill/>
          </p:spPr>
          <p:txBody>
            <a:bodyPr wrap="square" lIns="91409" tIns="0" rIns="91409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rPr>
                <a:t>塑性成形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976185" y="3891284"/>
            <a:ext cx="3982720" cy="1818005"/>
            <a:chOff x="6084168" y="3766937"/>
            <a:chExt cx="3170938" cy="1446929"/>
          </a:xfrm>
        </p:grpSpPr>
        <p:sp>
          <p:nvSpPr>
            <p:cNvPr id="27" name="TextBox 24"/>
            <p:cNvSpPr txBox="1"/>
            <p:nvPr/>
          </p:nvSpPr>
          <p:spPr>
            <a:xfrm>
              <a:off x="6084168" y="3999416"/>
              <a:ext cx="3170938" cy="1214450"/>
            </a:xfrm>
            <a:prstGeom prst="rect">
              <a:avLst/>
            </a:prstGeom>
            <a:noFill/>
          </p:spPr>
          <p:txBody>
            <a:bodyPr wrap="square" lIns="91409" tIns="45704" rIns="91409" bIns="45704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连接的基本概念（焊接、机械连接（含铆接）、粘接等）；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焊接基础知识（焊接热过程及特点、热影响区、焊接接头组成部分及性能、焊接变形）；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基本焊接工艺（典型熔化焊、压力焊、钎焊）；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焊接性能(可焊性)；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焊接结构及工艺性；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焊接新技术：搅拌摩擦焊、激光电弧复合焊、塑料超声焊（已跨学科用于生物医学）等工艺与特点</a:t>
              </a:r>
              <a:endPara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TextBox 25"/>
            <p:cNvSpPr txBox="1"/>
            <p:nvPr/>
          </p:nvSpPr>
          <p:spPr>
            <a:xfrm>
              <a:off x="6094400" y="3766937"/>
              <a:ext cx="1008112" cy="293631"/>
            </a:xfrm>
            <a:prstGeom prst="rect">
              <a:avLst/>
            </a:prstGeom>
            <a:noFill/>
          </p:spPr>
          <p:txBody>
            <a:bodyPr wrap="square" lIns="91409" tIns="0" rIns="91409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rPr>
                <a:t>连接成形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endParaRPr>
            </a:p>
          </p:txBody>
        </p:sp>
      </p:grpSp>
      <p:sp>
        <p:nvSpPr>
          <p:cNvPr id="29" name="TextBox 26"/>
          <p:cNvSpPr txBox="1"/>
          <p:nvPr/>
        </p:nvSpPr>
        <p:spPr>
          <a:xfrm>
            <a:off x="7008536" y="1818745"/>
            <a:ext cx="690125" cy="492352"/>
          </a:xfrm>
          <a:prstGeom prst="rect">
            <a:avLst/>
          </a:prstGeom>
          <a:noFill/>
        </p:spPr>
        <p:txBody>
          <a:bodyPr wrap="square" lIns="121829" tIns="60915" rIns="121829" bIns="60915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DFGothic-EB" panose="02010609010101010101" pitchFamily="1" charset="-128"/>
                <a:ea typeface="DFGothic-EB" panose="02010609010101010101" pitchFamily="1" charset="-128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DFGothic-EB" panose="02010609010101010101" pitchFamily="1" charset="-128"/>
              <a:ea typeface="DFGothic-EB" panose="02010609010101010101" pitchFamily="1" charset="-128"/>
            </a:endParaRPr>
          </a:p>
        </p:txBody>
      </p:sp>
      <p:sp>
        <p:nvSpPr>
          <p:cNvPr id="30" name="TextBox 27"/>
          <p:cNvSpPr txBox="1"/>
          <p:nvPr/>
        </p:nvSpPr>
        <p:spPr>
          <a:xfrm>
            <a:off x="6987380" y="2878517"/>
            <a:ext cx="690125" cy="492352"/>
          </a:xfrm>
          <a:prstGeom prst="rect">
            <a:avLst/>
          </a:prstGeom>
          <a:noFill/>
        </p:spPr>
        <p:txBody>
          <a:bodyPr wrap="square" lIns="121829" tIns="60915" rIns="121829" bIns="60915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DFGothic-EB" panose="02010609010101010101" pitchFamily="1" charset="-128"/>
                <a:ea typeface="DFGothic-EB" panose="02010609010101010101" pitchFamily="1" charset="-128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DFGothic-EB" panose="02010609010101010101" pitchFamily="1" charset="-128"/>
              <a:ea typeface="DFGothic-EB" panose="02010609010101010101" pitchFamily="1" charset="-128"/>
            </a:endParaRPr>
          </a:p>
        </p:txBody>
      </p:sp>
      <p:sp>
        <p:nvSpPr>
          <p:cNvPr id="31" name="TextBox 28"/>
          <p:cNvSpPr txBox="1"/>
          <p:nvPr/>
        </p:nvSpPr>
        <p:spPr>
          <a:xfrm>
            <a:off x="6976800" y="3960745"/>
            <a:ext cx="690125" cy="492352"/>
          </a:xfrm>
          <a:prstGeom prst="rect">
            <a:avLst/>
          </a:prstGeom>
          <a:noFill/>
        </p:spPr>
        <p:txBody>
          <a:bodyPr wrap="square" lIns="121829" tIns="60915" rIns="121829" bIns="60915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DFGothic-EB" panose="02010609010101010101" pitchFamily="1" charset="-128"/>
                <a:ea typeface="DFGothic-EB" panose="02010609010101010101" pitchFamily="1" charset="-128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DFGothic-EB" panose="02010609010101010101" pitchFamily="1" charset="-128"/>
              <a:ea typeface="DFGothic-EB" panose="02010609010101010101" pitchFamily="1" charset="-128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898131" y="4776907"/>
            <a:ext cx="785644" cy="785925"/>
            <a:chOff x="1463339" y="1072758"/>
            <a:chExt cx="1546058" cy="1546058"/>
          </a:xfrm>
          <a:effectLst>
            <a:outerShdw blurRad="330200" dist="215900" dir="6900000" sx="81000" sy="81000" algn="t" rotWithShape="0">
              <a:prstClr val="black">
                <a:alpha val="49000"/>
              </a:prstClr>
            </a:outerShdw>
          </a:effectLst>
        </p:grpSpPr>
        <p:sp>
          <p:nvSpPr>
            <p:cNvPr id="38" name="同心圆 37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484232" y="1093651"/>
              <a:ext cx="1504273" cy="150427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rgbClr val="C5C5C5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40" name="椭圆 39"/>
          <p:cNvSpPr/>
          <p:nvPr/>
        </p:nvSpPr>
        <p:spPr>
          <a:xfrm>
            <a:off x="6993648" y="4872457"/>
            <a:ext cx="594608" cy="594819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9" tIns="60915" rIns="121829" bIns="60915" rtlCol="0" anchor="ctr"/>
          <a:lstStyle/>
          <a:p>
            <a:pPr algn="ctr"/>
            <a:endParaRPr lang="zh-CN" altLang="en-US" sz="1400"/>
          </a:p>
        </p:txBody>
      </p:sp>
      <p:sp>
        <p:nvSpPr>
          <p:cNvPr id="43" name="TextBox 101"/>
          <p:cNvSpPr txBox="1"/>
          <p:nvPr/>
        </p:nvSpPr>
        <p:spPr>
          <a:xfrm>
            <a:off x="3098800" y="4986020"/>
            <a:ext cx="2785745" cy="368935"/>
          </a:xfrm>
          <a:prstGeom prst="rect">
            <a:avLst/>
          </a:prstGeom>
          <a:noFill/>
        </p:spPr>
        <p:txBody>
          <a:bodyPr wrap="square" lIns="91409" tIns="0" rIns="91409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黑体" pitchFamily="2" charset="-122"/>
              </a:rPr>
              <a:t>粉体、高分子、复合材料、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黑体" pitchFamily="2" charset="-122"/>
            </a:endParaRPr>
          </a:p>
        </p:txBody>
      </p:sp>
      <p:sp>
        <p:nvSpPr>
          <p:cNvPr id="44" name="TextBox 102"/>
          <p:cNvSpPr txBox="1"/>
          <p:nvPr/>
        </p:nvSpPr>
        <p:spPr>
          <a:xfrm>
            <a:off x="6993648" y="4910123"/>
            <a:ext cx="705013" cy="492352"/>
          </a:xfrm>
          <a:prstGeom prst="rect">
            <a:avLst/>
          </a:prstGeom>
          <a:noFill/>
        </p:spPr>
        <p:txBody>
          <a:bodyPr wrap="square" lIns="121829" tIns="60915" rIns="121829" bIns="60915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DFGothic-EB" panose="02010609010101010101" pitchFamily="1" charset="-128"/>
                <a:ea typeface="DFGothic-EB" panose="02010609010101010101" pitchFamily="1" charset="-128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DFGothic-EB" panose="02010609010101010101" pitchFamily="1" charset="-128"/>
              <a:ea typeface="DFGothic-EB" panose="02010609010101010101" pitchFamily="1" charset="-128"/>
            </a:endParaRPr>
          </a:p>
        </p:txBody>
      </p:sp>
      <p:pic>
        <p:nvPicPr>
          <p:cNvPr id="46" name="图片 4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47" name="TextBox 76"/>
          <p:cNvSpPr txBox="1"/>
          <p:nvPr/>
        </p:nvSpPr>
        <p:spPr>
          <a:xfrm>
            <a:off x="1542248" y="172466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幼圆" pitchFamily="49" charset="-122"/>
                <a:ea typeface="幼圆" pitchFamily="49" charset="-122"/>
              </a:rPr>
              <a:t>材料的成形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9" grpId="0" animBg="1"/>
      <p:bldP spid="29" grpId="0"/>
      <p:bldP spid="30" grpId="0"/>
      <p:bldP spid="31" grpId="0"/>
      <p:bldP spid="40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30"/>
          <p:cNvSpPr>
            <a:spLocks noChangeArrowheads="1"/>
          </p:cNvSpPr>
          <p:nvPr/>
        </p:nvSpPr>
        <p:spPr bwMode="auto">
          <a:xfrm rot="18900000">
            <a:off x="5469468" y="2120902"/>
            <a:ext cx="1246717" cy="1782233"/>
          </a:xfrm>
          <a:custGeom>
            <a:avLst/>
            <a:gdLst>
              <a:gd name="T0" fmla="*/ 931847 w 936104"/>
              <a:gd name="T1" fmla="*/ 200204 h 1337481"/>
              <a:gd name="T2" fmla="*/ 931847 w 936104"/>
              <a:gd name="T3" fmla="*/ 491164 h 1337481"/>
              <a:gd name="T4" fmla="*/ 896006 w 936104"/>
              <a:gd name="T5" fmla="*/ 487543 h 1337481"/>
              <a:gd name="T6" fmla="*/ 716806 w 936104"/>
              <a:gd name="T7" fmla="*/ 667129 h 1337481"/>
              <a:gd name="T8" fmla="*/ 896006 w 936104"/>
              <a:gd name="T9" fmla="*/ 846716 h 1337481"/>
              <a:gd name="T10" fmla="*/ 931847 w 936104"/>
              <a:gd name="T11" fmla="*/ 843096 h 1337481"/>
              <a:gd name="T12" fmla="*/ 931847 w 936104"/>
              <a:gd name="T13" fmla="*/ 1134054 h 1337481"/>
              <a:gd name="T14" fmla="*/ 564309 w 936104"/>
              <a:gd name="T15" fmla="*/ 1134054 h 1337481"/>
              <a:gd name="T16" fmla="*/ 591365 w 936104"/>
              <a:gd name="T17" fmla="*/ 1208549 h 1337481"/>
              <a:gd name="T18" fmla="*/ 465924 w 936104"/>
              <a:gd name="T19" fmla="*/ 1334259 h 1337481"/>
              <a:gd name="T20" fmla="*/ 340483 w 936104"/>
              <a:gd name="T21" fmla="*/ 1208549 h 1337481"/>
              <a:gd name="T22" fmla="*/ 367539 w 936104"/>
              <a:gd name="T23" fmla="*/ 1134054 h 1337481"/>
              <a:gd name="T24" fmla="*/ 0 w 936104"/>
              <a:gd name="T25" fmla="*/ 1134054 h 1337481"/>
              <a:gd name="T26" fmla="*/ 0 w 936104"/>
              <a:gd name="T27" fmla="*/ 843096 h 1337481"/>
              <a:gd name="T28" fmla="*/ 35840 w 936104"/>
              <a:gd name="T29" fmla="*/ 846716 h 1337481"/>
              <a:gd name="T30" fmla="*/ 215042 w 936104"/>
              <a:gd name="T31" fmla="*/ 667129 h 1337481"/>
              <a:gd name="T32" fmla="*/ 35840 w 936104"/>
              <a:gd name="T33" fmla="*/ 487543 h 1337481"/>
              <a:gd name="T34" fmla="*/ 0 w 936104"/>
              <a:gd name="T35" fmla="*/ 491164 h 1337481"/>
              <a:gd name="T36" fmla="*/ 0 w 936104"/>
              <a:gd name="T37" fmla="*/ 200204 h 1337481"/>
              <a:gd name="T38" fmla="*/ 367538 w 936104"/>
              <a:gd name="T39" fmla="*/ 200204 h 1337481"/>
              <a:gd name="T40" fmla="*/ 340482 w 936104"/>
              <a:gd name="T41" fmla="*/ 125710 h 1337481"/>
              <a:gd name="T42" fmla="*/ 465923 w 936104"/>
              <a:gd name="T43" fmla="*/ 0 h 1337481"/>
              <a:gd name="T44" fmla="*/ 591364 w 936104"/>
              <a:gd name="T45" fmla="*/ 125710 h 1337481"/>
              <a:gd name="T46" fmla="*/ 564309 w 936104"/>
              <a:gd name="T47" fmla="*/ 200204 h 1337481"/>
              <a:gd name="T48" fmla="*/ 931847 w 936104"/>
              <a:gd name="T49" fmla="*/ 200204 h 13374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6104"/>
              <a:gd name="T76" fmla="*/ 0 h 1337481"/>
              <a:gd name="T77" fmla="*/ 936104 w 936104"/>
              <a:gd name="T78" fmla="*/ 1337481 h 133748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6104" h="1337481">
                <a:moveTo>
                  <a:pt x="936104" y="200688"/>
                </a:moveTo>
                <a:lnTo>
                  <a:pt x="936104" y="492350"/>
                </a:lnTo>
                <a:lnTo>
                  <a:pt x="900100" y="488720"/>
                </a:lnTo>
                <a:cubicBezTo>
                  <a:pt x="800678" y="488720"/>
                  <a:pt x="720080" y="569318"/>
                  <a:pt x="720080" y="668740"/>
                </a:cubicBezTo>
                <a:cubicBezTo>
                  <a:pt x="720080" y="768162"/>
                  <a:pt x="800678" y="848760"/>
                  <a:pt x="900100" y="848760"/>
                </a:cubicBezTo>
                <a:cubicBezTo>
                  <a:pt x="912432" y="848760"/>
                  <a:pt x="924475" y="847520"/>
                  <a:pt x="936104" y="845131"/>
                </a:cubicBezTo>
                <a:lnTo>
                  <a:pt x="936104" y="1136792"/>
                </a:lnTo>
                <a:lnTo>
                  <a:pt x="566887" y="1136792"/>
                </a:lnTo>
                <a:cubicBezTo>
                  <a:pt x="584584" y="1156619"/>
                  <a:pt x="594066" y="1182936"/>
                  <a:pt x="594066" y="1211467"/>
                </a:cubicBezTo>
                <a:cubicBezTo>
                  <a:pt x="594066" y="1281063"/>
                  <a:pt x="537648" y="1337481"/>
                  <a:pt x="468052" y="1337481"/>
                </a:cubicBezTo>
                <a:cubicBezTo>
                  <a:pt x="398456" y="1337481"/>
                  <a:pt x="342038" y="1281063"/>
                  <a:pt x="342038" y="1211467"/>
                </a:cubicBezTo>
                <a:cubicBezTo>
                  <a:pt x="342038" y="1182936"/>
                  <a:pt x="351520" y="1156619"/>
                  <a:pt x="369217" y="1136792"/>
                </a:cubicBezTo>
                <a:lnTo>
                  <a:pt x="0" y="1136792"/>
                </a:lnTo>
                <a:lnTo>
                  <a:pt x="0" y="845131"/>
                </a:lnTo>
                <a:lnTo>
                  <a:pt x="36004" y="848760"/>
                </a:lnTo>
                <a:cubicBezTo>
                  <a:pt x="135426" y="848760"/>
                  <a:pt x="216024" y="768162"/>
                  <a:pt x="216024" y="668740"/>
                </a:cubicBezTo>
                <a:cubicBezTo>
                  <a:pt x="216024" y="569318"/>
                  <a:pt x="135426" y="488720"/>
                  <a:pt x="36004" y="488720"/>
                </a:cubicBezTo>
                <a:cubicBezTo>
                  <a:pt x="23672" y="488720"/>
                  <a:pt x="11630" y="489960"/>
                  <a:pt x="0" y="492350"/>
                </a:cubicBezTo>
                <a:lnTo>
                  <a:pt x="0" y="200688"/>
                </a:lnTo>
                <a:lnTo>
                  <a:pt x="369216" y="200688"/>
                </a:lnTo>
                <a:cubicBezTo>
                  <a:pt x="351519" y="180862"/>
                  <a:pt x="342037" y="154545"/>
                  <a:pt x="342037" y="126014"/>
                </a:cubicBezTo>
                <a:cubicBezTo>
                  <a:pt x="342037" y="56418"/>
                  <a:pt x="398455" y="0"/>
                  <a:pt x="468051" y="0"/>
                </a:cubicBezTo>
                <a:cubicBezTo>
                  <a:pt x="537647" y="0"/>
                  <a:pt x="594065" y="56418"/>
                  <a:pt x="594065" y="126014"/>
                </a:cubicBezTo>
                <a:cubicBezTo>
                  <a:pt x="594065" y="154545"/>
                  <a:pt x="584583" y="180862"/>
                  <a:pt x="566887" y="200688"/>
                </a:cubicBezTo>
                <a:lnTo>
                  <a:pt x="936104" y="200688"/>
                </a:lnTo>
                <a:close/>
              </a:path>
            </a:pathLst>
          </a:cu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椭圆 30"/>
          <p:cNvSpPr>
            <a:spLocks noChangeArrowheads="1"/>
          </p:cNvSpPr>
          <p:nvPr/>
        </p:nvSpPr>
        <p:spPr bwMode="auto">
          <a:xfrm rot="2700000">
            <a:off x="4544486" y="3039536"/>
            <a:ext cx="1248833" cy="1782233"/>
          </a:xfrm>
          <a:custGeom>
            <a:avLst/>
            <a:gdLst>
              <a:gd name="T0" fmla="*/ 938190 w 936104"/>
              <a:gd name="T1" fmla="*/ 200204 h 1337481"/>
              <a:gd name="T2" fmla="*/ 938190 w 936104"/>
              <a:gd name="T3" fmla="*/ 491164 h 1337481"/>
              <a:gd name="T4" fmla="*/ 902106 w 936104"/>
              <a:gd name="T5" fmla="*/ 487543 h 1337481"/>
              <a:gd name="T6" fmla="*/ 721684 w 936104"/>
              <a:gd name="T7" fmla="*/ 667129 h 1337481"/>
              <a:gd name="T8" fmla="*/ 902106 w 936104"/>
              <a:gd name="T9" fmla="*/ 846716 h 1337481"/>
              <a:gd name="T10" fmla="*/ 938190 w 936104"/>
              <a:gd name="T11" fmla="*/ 843096 h 1337481"/>
              <a:gd name="T12" fmla="*/ 938190 w 936104"/>
              <a:gd name="T13" fmla="*/ 1134054 h 1337481"/>
              <a:gd name="T14" fmla="*/ 568151 w 936104"/>
              <a:gd name="T15" fmla="*/ 1134054 h 1337481"/>
              <a:gd name="T16" fmla="*/ 595390 w 936104"/>
              <a:gd name="T17" fmla="*/ 1208549 h 1337481"/>
              <a:gd name="T18" fmla="*/ 469096 w 936104"/>
              <a:gd name="T19" fmla="*/ 1334259 h 1337481"/>
              <a:gd name="T20" fmla="*/ 342800 w 936104"/>
              <a:gd name="T21" fmla="*/ 1208549 h 1337481"/>
              <a:gd name="T22" fmla="*/ 370040 w 936104"/>
              <a:gd name="T23" fmla="*/ 1134054 h 1337481"/>
              <a:gd name="T24" fmla="*/ 0 w 936104"/>
              <a:gd name="T25" fmla="*/ 1134054 h 1337481"/>
              <a:gd name="T26" fmla="*/ 0 w 936104"/>
              <a:gd name="T27" fmla="*/ 843096 h 1337481"/>
              <a:gd name="T28" fmla="*/ 36084 w 936104"/>
              <a:gd name="T29" fmla="*/ 846716 h 1337481"/>
              <a:gd name="T30" fmla="*/ 216504 w 936104"/>
              <a:gd name="T31" fmla="*/ 667129 h 1337481"/>
              <a:gd name="T32" fmla="*/ 36084 w 936104"/>
              <a:gd name="T33" fmla="*/ 487543 h 1337481"/>
              <a:gd name="T34" fmla="*/ 0 w 936104"/>
              <a:gd name="T35" fmla="*/ 491164 h 1337481"/>
              <a:gd name="T36" fmla="*/ 0 w 936104"/>
              <a:gd name="T37" fmla="*/ 200204 h 1337481"/>
              <a:gd name="T38" fmla="*/ 370039 w 936104"/>
              <a:gd name="T39" fmla="*/ 200204 h 1337481"/>
              <a:gd name="T40" fmla="*/ 342799 w 936104"/>
              <a:gd name="T41" fmla="*/ 125710 h 1337481"/>
              <a:gd name="T42" fmla="*/ 469094 w 936104"/>
              <a:gd name="T43" fmla="*/ 0 h 1337481"/>
              <a:gd name="T44" fmla="*/ 595389 w 936104"/>
              <a:gd name="T45" fmla="*/ 125710 h 1337481"/>
              <a:gd name="T46" fmla="*/ 568151 w 936104"/>
              <a:gd name="T47" fmla="*/ 200204 h 1337481"/>
              <a:gd name="T48" fmla="*/ 938190 w 936104"/>
              <a:gd name="T49" fmla="*/ 200204 h 13374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6104"/>
              <a:gd name="T76" fmla="*/ 0 h 1337481"/>
              <a:gd name="T77" fmla="*/ 936104 w 936104"/>
              <a:gd name="T78" fmla="*/ 1337481 h 133748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6104" h="1337481">
                <a:moveTo>
                  <a:pt x="936104" y="200688"/>
                </a:moveTo>
                <a:lnTo>
                  <a:pt x="936104" y="492350"/>
                </a:lnTo>
                <a:lnTo>
                  <a:pt x="900100" y="488720"/>
                </a:lnTo>
                <a:cubicBezTo>
                  <a:pt x="800678" y="488720"/>
                  <a:pt x="720080" y="569318"/>
                  <a:pt x="720080" y="668740"/>
                </a:cubicBezTo>
                <a:cubicBezTo>
                  <a:pt x="720080" y="768162"/>
                  <a:pt x="800678" y="848760"/>
                  <a:pt x="900100" y="848760"/>
                </a:cubicBezTo>
                <a:cubicBezTo>
                  <a:pt x="912432" y="848760"/>
                  <a:pt x="924475" y="847520"/>
                  <a:pt x="936104" y="845131"/>
                </a:cubicBezTo>
                <a:lnTo>
                  <a:pt x="936104" y="1136792"/>
                </a:lnTo>
                <a:lnTo>
                  <a:pt x="566887" y="1136792"/>
                </a:lnTo>
                <a:cubicBezTo>
                  <a:pt x="584584" y="1156619"/>
                  <a:pt x="594066" y="1182936"/>
                  <a:pt x="594066" y="1211467"/>
                </a:cubicBezTo>
                <a:cubicBezTo>
                  <a:pt x="594066" y="1281063"/>
                  <a:pt x="537648" y="1337481"/>
                  <a:pt x="468052" y="1337481"/>
                </a:cubicBezTo>
                <a:cubicBezTo>
                  <a:pt x="398456" y="1337481"/>
                  <a:pt x="342038" y="1281063"/>
                  <a:pt x="342038" y="1211467"/>
                </a:cubicBezTo>
                <a:cubicBezTo>
                  <a:pt x="342038" y="1182936"/>
                  <a:pt x="351520" y="1156619"/>
                  <a:pt x="369217" y="1136792"/>
                </a:cubicBezTo>
                <a:lnTo>
                  <a:pt x="0" y="1136792"/>
                </a:lnTo>
                <a:lnTo>
                  <a:pt x="0" y="845131"/>
                </a:lnTo>
                <a:lnTo>
                  <a:pt x="36004" y="848760"/>
                </a:lnTo>
                <a:cubicBezTo>
                  <a:pt x="135426" y="848760"/>
                  <a:pt x="216024" y="768162"/>
                  <a:pt x="216024" y="668740"/>
                </a:cubicBezTo>
                <a:cubicBezTo>
                  <a:pt x="216024" y="569318"/>
                  <a:pt x="135426" y="488720"/>
                  <a:pt x="36004" y="488720"/>
                </a:cubicBezTo>
                <a:cubicBezTo>
                  <a:pt x="23672" y="488720"/>
                  <a:pt x="11630" y="489960"/>
                  <a:pt x="0" y="492350"/>
                </a:cubicBezTo>
                <a:lnTo>
                  <a:pt x="0" y="200688"/>
                </a:lnTo>
                <a:lnTo>
                  <a:pt x="369216" y="200688"/>
                </a:lnTo>
                <a:cubicBezTo>
                  <a:pt x="351519" y="180862"/>
                  <a:pt x="342037" y="154545"/>
                  <a:pt x="342037" y="126014"/>
                </a:cubicBezTo>
                <a:cubicBezTo>
                  <a:pt x="342037" y="56418"/>
                  <a:pt x="398455" y="0"/>
                  <a:pt x="468051" y="0"/>
                </a:cubicBezTo>
                <a:cubicBezTo>
                  <a:pt x="537647" y="0"/>
                  <a:pt x="594065" y="56418"/>
                  <a:pt x="594065" y="126014"/>
                </a:cubicBezTo>
                <a:cubicBezTo>
                  <a:pt x="594065" y="154545"/>
                  <a:pt x="584583" y="180862"/>
                  <a:pt x="566887" y="200688"/>
                </a:cubicBezTo>
                <a:lnTo>
                  <a:pt x="936104" y="200688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椭圆 30"/>
          <p:cNvSpPr>
            <a:spLocks noChangeArrowheads="1"/>
          </p:cNvSpPr>
          <p:nvPr/>
        </p:nvSpPr>
        <p:spPr bwMode="auto">
          <a:xfrm rot="18900000" flipH="1" flipV="1">
            <a:off x="5473702" y="3966636"/>
            <a:ext cx="1248833" cy="1782233"/>
          </a:xfrm>
          <a:custGeom>
            <a:avLst/>
            <a:gdLst>
              <a:gd name="T0" fmla="*/ 938190 w 936104"/>
              <a:gd name="T1" fmla="*/ 200204 h 1337481"/>
              <a:gd name="T2" fmla="*/ 938190 w 936104"/>
              <a:gd name="T3" fmla="*/ 491164 h 1337481"/>
              <a:gd name="T4" fmla="*/ 902106 w 936104"/>
              <a:gd name="T5" fmla="*/ 487543 h 1337481"/>
              <a:gd name="T6" fmla="*/ 721684 w 936104"/>
              <a:gd name="T7" fmla="*/ 667129 h 1337481"/>
              <a:gd name="T8" fmla="*/ 902106 w 936104"/>
              <a:gd name="T9" fmla="*/ 846716 h 1337481"/>
              <a:gd name="T10" fmla="*/ 938190 w 936104"/>
              <a:gd name="T11" fmla="*/ 843096 h 1337481"/>
              <a:gd name="T12" fmla="*/ 938190 w 936104"/>
              <a:gd name="T13" fmla="*/ 1134054 h 1337481"/>
              <a:gd name="T14" fmla="*/ 568151 w 936104"/>
              <a:gd name="T15" fmla="*/ 1134054 h 1337481"/>
              <a:gd name="T16" fmla="*/ 595390 w 936104"/>
              <a:gd name="T17" fmla="*/ 1208549 h 1337481"/>
              <a:gd name="T18" fmla="*/ 469096 w 936104"/>
              <a:gd name="T19" fmla="*/ 1334259 h 1337481"/>
              <a:gd name="T20" fmla="*/ 342800 w 936104"/>
              <a:gd name="T21" fmla="*/ 1208549 h 1337481"/>
              <a:gd name="T22" fmla="*/ 370040 w 936104"/>
              <a:gd name="T23" fmla="*/ 1134054 h 1337481"/>
              <a:gd name="T24" fmla="*/ 0 w 936104"/>
              <a:gd name="T25" fmla="*/ 1134054 h 1337481"/>
              <a:gd name="T26" fmla="*/ 0 w 936104"/>
              <a:gd name="T27" fmla="*/ 843096 h 1337481"/>
              <a:gd name="T28" fmla="*/ 36084 w 936104"/>
              <a:gd name="T29" fmla="*/ 846716 h 1337481"/>
              <a:gd name="T30" fmla="*/ 216504 w 936104"/>
              <a:gd name="T31" fmla="*/ 667129 h 1337481"/>
              <a:gd name="T32" fmla="*/ 36084 w 936104"/>
              <a:gd name="T33" fmla="*/ 487543 h 1337481"/>
              <a:gd name="T34" fmla="*/ 0 w 936104"/>
              <a:gd name="T35" fmla="*/ 491164 h 1337481"/>
              <a:gd name="T36" fmla="*/ 0 w 936104"/>
              <a:gd name="T37" fmla="*/ 200204 h 1337481"/>
              <a:gd name="T38" fmla="*/ 370039 w 936104"/>
              <a:gd name="T39" fmla="*/ 200204 h 1337481"/>
              <a:gd name="T40" fmla="*/ 342799 w 936104"/>
              <a:gd name="T41" fmla="*/ 125710 h 1337481"/>
              <a:gd name="T42" fmla="*/ 469094 w 936104"/>
              <a:gd name="T43" fmla="*/ 0 h 1337481"/>
              <a:gd name="T44" fmla="*/ 595389 w 936104"/>
              <a:gd name="T45" fmla="*/ 125710 h 1337481"/>
              <a:gd name="T46" fmla="*/ 568151 w 936104"/>
              <a:gd name="T47" fmla="*/ 200204 h 1337481"/>
              <a:gd name="T48" fmla="*/ 938190 w 936104"/>
              <a:gd name="T49" fmla="*/ 200204 h 13374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6104"/>
              <a:gd name="T76" fmla="*/ 0 h 1337481"/>
              <a:gd name="T77" fmla="*/ 936104 w 936104"/>
              <a:gd name="T78" fmla="*/ 1337481 h 133748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6104" h="1337481">
                <a:moveTo>
                  <a:pt x="936104" y="200688"/>
                </a:moveTo>
                <a:lnTo>
                  <a:pt x="936104" y="492350"/>
                </a:lnTo>
                <a:lnTo>
                  <a:pt x="900100" y="488720"/>
                </a:lnTo>
                <a:cubicBezTo>
                  <a:pt x="800678" y="488720"/>
                  <a:pt x="720080" y="569318"/>
                  <a:pt x="720080" y="668740"/>
                </a:cubicBezTo>
                <a:cubicBezTo>
                  <a:pt x="720080" y="768162"/>
                  <a:pt x="800678" y="848760"/>
                  <a:pt x="900100" y="848760"/>
                </a:cubicBezTo>
                <a:cubicBezTo>
                  <a:pt x="912432" y="848760"/>
                  <a:pt x="924475" y="847520"/>
                  <a:pt x="936104" y="845131"/>
                </a:cubicBezTo>
                <a:lnTo>
                  <a:pt x="936104" y="1136792"/>
                </a:lnTo>
                <a:lnTo>
                  <a:pt x="566887" y="1136792"/>
                </a:lnTo>
                <a:cubicBezTo>
                  <a:pt x="584584" y="1156619"/>
                  <a:pt x="594066" y="1182936"/>
                  <a:pt x="594066" y="1211467"/>
                </a:cubicBezTo>
                <a:cubicBezTo>
                  <a:pt x="594066" y="1281063"/>
                  <a:pt x="537648" y="1337481"/>
                  <a:pt x="468052" y="1337481"/>
                </a:cubicBezTo>
                <a:cubicBezTo>
                  <a:pt x="398456" y="1337481"/>
                  <a:pt x="342038" y="1281063"/>
                  <a:pt x="342038" y="1211467"/>
                </a:cubicBezTo>
                <a:cubicBezTo>
                  <a:pt x="342038" y="1182936"/>
                  <a:pt x="351520" y="1156619"/>
                  <a:pt x="369217" y="1136792"/>
                </a:cubicBezTo>
                <a:lnTo>
                  <a:pt x="0" y="1136792"/>
                </a:lnTo>
                <a:lnTo>
                  <a:pt x="0" y="845131"/>
                </a:lnTo>
                <a:lnTo>
                  <a:pt x="36004" y="848760"/>
                </a:lnTo>
                <a:cubicBezTo>
                  <a:pt x="135426" y="848760"/>
                  <a:pt x="216024" y="768162"/>
                  <a:pt x="216024" y="668740"/>
                </a:cubicBezTo>
                <a:cubicBezTo>
                  <a:pt x="216024" y="569318"/>
                  <a:pt x="135426" y="488720"/>
                  <a:pt x="36004" y="488720"/>
                </a:cubicBezTo>
                <a:cubicBezTo>
                  <a:pt x="23672" y="488720"/>
                  <a:pt x="11630" y="489960"/>
                  <a:pt x="0" y="492350"/>
                </a:cubicBezTo>
                <a:lnTo>
                  <a:pt x="0" y="200688"/>
                </a:lnTo>
                <a:lnTo>
                  <a:pt x="369216" y="200688"/>
                </a:lnTo>
                <a:cubicBezTo>
                  <a:pt x="351519" y="180862"/>
                  <a:pt x="342037" y="154545"/>
                  <a:pt x="342037" y="126014"/>
                </a:cubicBezTo>
                <a:cubicBezTo>
                  <a:pt x="342037" y="56418"/>
                  <a:pt x="398455" y="0"/>
                  <a:pt x="468051" y="0"/>
                </a:cubicBezTo>
                <a:cubicBezTo>
                  <a:pt x="537647" y="0"/>
                  <a:pt x="594065" y="56418"/>
                  <a:pt x="594065" y="126014"/>
                </a:cubicBezTo>
                <a:cubicBezTo>
                  <a:pt x="594065" y="154545"/>
                  <a:pt x="584583" y="180862"/>
                  <a:pt x="566887" y="200688"/>
                </a:cubicBezTo>
                <a:lnTo>
                  <a:pt x="936104" y="200688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椭圆 30"/>
          <p:cNvSpPr>
            <a:spLocks noChangeArrowheads="1"/>
          </p:cNvSpPr>
          <p:nvPr/>
        </p:nvSpPr>
        <p:spPr bwMode="auto">
          <a:xfrm rot="2700000" flipH="1" flipV="1">
            <a:off x="6398686" y="3043769"/>
            <a:ext cx="1248833" cy="1782233"/>
          </a:xfrm>
          <a:custGeom>
            <a:avLst/>
            <a:gdLst>
              <a:gd name="T0" fmla="*/ 938190 w 936104"/>
              <a:gd name="T1" fmla="*/ 200204 h 1337481"/>
              <a:gd name="T2" fmla="*/ 938190 w 936104"/>
              <a:gd name="T3" fmla="*/ 491164 h 1337481"/>
              <a:gd name="T4" fmla="*/ 902106 w 936104"/>
              <a:gd name="T5" fmla="*/ 487543 h 1337481"/>
              <a:gd name="T6" fmla="*/ 721684 w 936104"/>
              <a:gd name="T7" fmla="*/ 667129 h 1337481"/>
              <a:gd name="T8" fmla="*/ 902106 w 936104"/>
              <a:gd name="T9" fmla="*/ 846716 h 1337481"/>
              <a:gd name="T10" fmla="*/ 938190 w 936104"/>
              <a:gd name="T11" fmla="*/ 843096 h 1337481"/>
              <a:gd name="T12" fmla="*/ 938190 w 936104"/>
              <a:gd name="T13" fmla="*/ 1134054 h 1337481"/>
              <a:gd name="T14" fmla="*/ 568151 w 936104"/>
              <a:gd name="T15" fmla="*/ 1134054 h 1337481"/>
              <a:gd name="T16" fmla="*/ 595390 w 936104"/>
              <a:gd name="T17" fmla="*/ 1208549 h 1337481"/>
              <a:gd name="T18" fmla="*/ 469096 w 936104"/>
              <a:gd name="T19" fmla="*/ 1334259 h 1337481"/>
              <a:gd name="T20" fmla="*/ 342800 w 936104"/>
              <a:gd name="T21" fmla="*/ 1208549 h 1337481"/>
              <a:gd name="T22" fmla="*/ 370040 w 936104"/>
              <a:gd name="T23" fmla="*/ 1134054 h 1337481"/>
              <a:gd name="T24" fmla="*/ 0 w 936104"/>
              <a:gd name="T25" fmla="*/ 1134054 h 1337481"/>
              <a:gd name="T26" fmla="*/ 0 w 936104"/>
              <a:gd name="T27" fmla="*/ 843096 h 1337481"/>
              <a:gd name="T28" fmla="*/ 36084 w 936104"/>
              <a:gd name="T29" fmla="*/ 846716 h 1337481"/>
              <a:gd name="T30" fmla="*/ 216504 w 936104"/>
              <a:gd name="T31" fmla="*/ 667129 h 1337481"/>
              <a:gd name="T32" fmla="*/ 36084 w 936104"/>
              <a:gd name="T33" fmla="*/ 487543 h 1337481"/>
              <a:gd name="T34" fmla="*/ 0 w 936104"/>
              <a:gd name="T35" fmla="*/ 491164 h 1337481"/>
              <a:gd name="T36" fmla="*/ 0 w 936104"/>
              <a:gd name="T37" fmla="*/ 200204 h 1337481"/>
              <a:gd name="T38" fmla="*/ 370039 w 936104"/>
              <a:gd name="T39" fmla="*/ 200204 h 1337481"/>
              <a:gd name="T40" fmla="*/ 342799 w 936104"/>
              <a:gd name="T41" fmla="*/ 125710 h 1337481"/>
              <a:gd name="T42" fmla="*/ 469094 w 936104"/>
              <a:gd name="T43" fmla="*/ 0 h 1337481"/>
              <a:gd name="T44" fmla="*/ 595389 w 936104"/>
              <a:gd name="T45" fmla="*/ 125710 h 1337481"/>
              <a:gd name="T46" fmla="*/ 568151 w 936104"/>
              <a:gd name="T47" fmla="*/ 200204 h 1337481"/>
              <a:gd name="T48" fmla="*/ 938190 w 936104"/>
              <a:gd name="T49" fmla="*/ 200204 h 13374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6104"/>
              <a:gd name="T76" fmla="*/ 0 h 1337481"/>
              <a:gd name="T77" fmla="*/ 936104 w 936104"/>
              <a:gd name="T78" fmla="*/ 1337481 h 133748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6104" h="1337481">
                <a:moveTo>
                  <a:pt x="936104" y="200688"/>
                </a:moveTo>
                <a:lnTo>
                  <a:pt x="936104" y="492350"/>
                </a:lnTo>
                <a:lnTo>
                  <a:pt x="900100" y="488720"/>
                </a:lnTo>
                <a:cubicBezTo>
                  <a:pt x="800678" y="488720"/>
                  <a:pt x="720080" y="569318"/>
                  <a:pt x="720080" y="668740"/>
                </a:cubicBezTo>
                <a:cubicBezTo>
                  <a:pt x="720080" y="768162"/>
                  <a:pt x="800678" y="848760"/>
                  <a:pt x="900100" y="848760"/>
                </a:cubicBezTo>
                <a:cubicBezTo>
                  <a:pt x="912432" y="848760"/>
                  <a:pt x="924475" y="847520"/>
                  <a:pt x="936104" y="845131"/>
                </a:cubicBezTo>
                <a:lnTo>
                  <a:pt x="936104" y="1136792"/>
                </a:lnTo>
                <a:lnTo>
                  <a:pt x="566887" y="1136792"/>
                </a:lnTo>
                <a:cubicBezTo>
                  <a:pt x="584584" y="1156619"/>
                  <a:pt x="594066" y="1182936"/>
                  <a:pt x="594066" y="1211467"/>
                </a:cubicBezTo>
                <a:cubicBezTo>
                  <a:pt x="594066" y="1281063"/>
                  <a:pt x="537648" y="1337481"/>
                  <a:pt x="468052" y="1337481"/>
                </a:cubicBezTo>
                <a:cubicBezTo>
                  <a:pt x="398456" y="1337481"/>
                  <a:pt x="342038" y="1281063"/>
                  <a:pt x="342038" y="1211467"/>
                </a:cubicBezTo>
                <a:cubicBezTo>
                  <a:pt x="342038" y="1182936"/>
                  <a:pt x="351520" y="1156619"/>
                  <a:pt x="369217" y="1136792"/>
                </a:cubicBezTo>
                <a:lnTo>
                  <a:pt x="0" y="1136792"/>
                </a:lnTo>
                <a:lnTo>
                  <a:pt x="0" y="845131"/>
                </a:lnTo>
                <a:lnTo>
                  <a:pt x="36004" y="848760"/>
                </a:lnTo>
                <a:cubicBezTo>
                  <a:pt x="135426" y="848760"/>
                  <a:pt x="216024" y="768162"/>
                  <a:pt x="216024" y="668740"/>
                </a:cubicBezTo>
                <a:cubicBezTo>
                  <a:pt x="216024" y="569318"/>
                  <a:pt x="135426" y="488720"/>
                  <a:pt x="36004" y="488720"/>
                </a:cubicBezTo>
                <a:cubicBezTo>
                  <a:pt x="23672" y="488720"/>
                  <a:pt x="11630" y="489960"/>
                  <a:pt x="0" y="492350"/>
                </a:cubicBezTo>
                <a:lnTo>
                  <a:pt x="0" y="200688"/>
                </a:lnTo>
                <a:lnTo>
                  <a:pt x="369216" y="200688"/>
                </a:lnTo>
                <a:cubicBezTo>
                  <a:pt x="351519" y="180862"/>
                  <a:pt x="342037" y="154545"/>
                  <a:pt x="342037" y="126014"/>
                </a:cubicBezTo>
                <a:cubicBezTo>
                  <a:pt x="342037" y="56418"/>
                  <a:pt x="398455" y="0"/>
                  <a:pt x="468051" y="0"/>
                </a:cubicBezTo>
                <a:cubicBezTo>
                  <a:pt x="537647" y="0"/>
                  <a:pt x="594065" y="56418"/>
                  <a:pt x="594065" y="126014"/>
                </a:cubicBezTo>
                <a:cubicBezTo>
                  <a:pt x="594065" y="154545"/>
                  <a:pt x="584583" y="180862"/>
                  <a:pt x="566887" y="200688"/>
                </a:cubicBezTo>
                <a:lnTo>
                  <a:pt x="936104" y="200688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59"/>
          <p:cNvSpPr>
            <a:spLocks noChangeArrowheads="1"/>
          </p:cNvSpPr>
          <p:nvPr/>
        </p:nvSpPr>
        <p:spPr bwMode="auto">
          <a:xfrm>
            <a:off x="640928" y="2061001"/>
            <a:ext cx="3456517" cy="197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4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切削加工</a:t>
            </a:r>
            <a:br>
              <a:rPr lang="zh-CN" altLang="en-US" sz="935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切削加工基础知识：切削过程；切削运动；切削原理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刀具：刀具材料及性能特点；刀具几何角度；刀具工作角度；刀具磨损；刀具寿命；新刀具材料（如人造聚晶金刚石、立方氮化硼、陶瓷）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磨料、磨具、磨削过程 和磨削特点 和磨削原理 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精密加工方法；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加工精度 与表面质量 ，影响加工精度和表面质量的因素 。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60"/>
          <p:cNvSpPr>
            <a:spLocks noChangeArrowheads="1"/>
          </p:cNvSpPr>
          <p:nvPr/>
        </p:nvSpPr>
        <p:spPr bwMode="auto">
          <a:xfrm>
            <a:off x="719668" y="4224867"/>
            <a:ext cx="3456517" cy="1182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数控加工</a:t>
            </a:r>
            <a:endParaRPr lang="en-US" altLang="zh-CN" sz="146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数控程序；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数控系统；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换刀机构（装置）；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数控机床（数控车床 、数控铣床 、加工中心 ）；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普通数控机床与精密数控机床的技术参数比较</a:t>
            </a:r>
            <a:r>
              <a:rPr lang="zh-CN" altLang="en-US" sz="935" dirty="0"/>
              <a:t>。</a:t>
            </a:r>
            <a:endParaRPr lang="zh-CN" altLang="en-US" sz="935" dirty="0"/>
          </a:p>
        </p:txBody>
      </p:sp>
      <p:sp>
        <p:nvSpPr>
          <p:cNvPr id="14" name="TextBox 71"/>
          <p:cNvSpPr>
            <a:spLocks noChangeArrowheads="1"/>
          </p:cNvSpPr>
          <p:nvPr/>
        </p:nvSpPr>
        <p:spPr bwMode="auto">
          <a:xfrm>
            <a:off x="8015605" y="2286000"/>
            <a:ext cx="3886835" cy="17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特种加工工艺</a:t>
            </a:r>
            <a:endParaRPr lang="en-US" altLang="zh-CN" sz="146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zh-CN" altLang="en-US" sz="935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特种加工的基本概念；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特种加工基本原理；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激光切割、激光打孔、激光精密加工（应用很广泛）；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电火花成形加工 、电火花穿孔加工、电火花线切割加工 、电火花磨削加工 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超声波加工、电子束加工、离子束加工。（建议采用虚拟仿真技术）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TextBox 72"/>
          <p:cNvSpPr>
            <a:spLocks noChangeArrowheads="1"/>
          </p:cNvSpPr>
          <p:nvPr/>
        </p:nvSpPr>
        <p:spPr bwMode="auto">
          <a:xfrm>
            <a:off x="8015819" y="4224867"/>
            <a:ext cx="3456516" cy="230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先进制造技术</a:t>
            </a:r>
            <a:endParaRPr lang="en-US" altLang="zh-CN" sz="146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zh-CN" altLang="en-US" sz="935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sz="1200" dirty="0">
                <a:solidFill>
                  <a:srgbClr val="FF0000"/>
                </a:solidFill>
              </a:rPr>
              <a:t>智能制造与机器人技术（智能制造的系统构成 、关键技术 （比如传感器技术），工业机器人本体 、控制系统以及主要性能指标 ，在线编程 、离线编程 ，视觉控制 、视觉跟踪等）；</a:t>
            </a:r>
            <a:endParaRPr sz="1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sz="1200" dirty="0">
                <a:solidFill>
                  <a:srgbClr val="FF0000"/>
                </a:solidFill>
              </a:rPr>
              <a:t>先进制造相关的常规主流应用软件（CAD/CAM/CAPP/CAE）简介；</a:t>
            </a:r>
            <a:endParaRPr sz="1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sz="1200" dirty="0">
                <a:solidFill>
                  <a:srgbClr val="FF0000"/>
                </a:solidFill>
              </a:rPr>
              <a:t>智能机械制造系统运行管理模型；</a:t>
            </a:r>
            <a:endParaRPr sz="1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sz="1200" dirty="0">
                <a:solidFill>
                  <a:srgbClr val="FF0000"/>
                </a:solidFill>
              </a:rPr>
              <a:t>大数据在先进制造中的应用；</a:t>
            </a:r>
            <a:endParaRPr sz="1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sz="1200" dirty="0">
                <a:solidFill>
                  <a:srgbClr val="FF0000"/>
                </a:solidFill>
              </a:rPr>
              <a:t>物联网在先进制造中的应用；</a:t>
            </a:r>
            <a:endParaRPr sz="1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sz="1200" dirty="0">
                <a:solidFill>
                  <a:srgbClr val="FF0000"/>
                </a:solidFill>
              </a:rPr>
              <a:t>极端（含微纳）制造</a:t>
            </a:r>
            <a:endParaRPr sz="1200" dirty="0">
              <a:solidFill>
                <a:srgbClr val="FF0000"/>
              </a:solidFill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18" name="TextBox 76"/>
          <p:cNvSpPr txBox="1"/>
          <p:nvPr/>
        </p:nvSpPr>
        <p:spPr>
          <a:xfrm>
            <a:off x="1574633" y="161671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幼圆" pitchFamily="49" charset="-122"/>
                <a:ea typeface="幼圆" pitchFamily="49" charset="-122"/>
              </a:rPr>
              <a:t>机械制造工艺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bldLvl="0" autoUpdateAnimBg="0"/>
      <p:bldP spid="13" grpId="0" bldLvl="0" autoUpdateAnimBg="0"/>
      <p:bldP spid="14" grpId="0" bldLvl="0" autoUpdateAnimBg="0"/>
      <p:bldP spid="15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610784" y="3132668"/>
            <a:ext cx="1665816" cy="378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表面加工方案</a:t>
            </a:r>
            <a:endParaRPr lang="zh-CN" altLang="en-US" sz="1865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37"/>
          <p:cNvSpPr/>
          <p:nvPr/>
        </p:nvSpPr>
        <p:spPr>
          <a:xfrm>
            <a:off x="817035" y="3471333"/>
            <a:ext cx="3155951" cy="9220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表面加工方案选择及依据：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尺寸精度 、表面粗糙度 、结构形状与尺寸大小 </a:t>
            </a:r>
            <a:endParaRPr 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24450" y="3132455"/>
            <a:ext cx="1901190" cy="665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零件的结构工艺性</a:t>
            </a:r>
            <a:endParaRPr lang="zh-CN" altLang="en-US" sz="1865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37"/>
          <p:cNvSpPr/>
          <p:nvPr/>
        </p:nvSpPr>
        <p:spPr>
          <a:xfrm>
            <a:off x="4330702" y="3471333"/>
            <a:ext cx="3155951" cy="9220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结构工艺性原理；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切削加工结构工艺性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59284" y="3132668"/>
            <a:ext cx="1665816" cy="6654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机械制造经济性</a:t>
            </a:r>
            <a:endParaRPr lang="zh-CN" altLang="en-US" sz="1865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37"/>
          <p:cNvSpPr/>
          <p:nvPr/>
        </p:nvSpPr>
        <p:spPr>
          <a:xfrm>
            <a:off x="7865536" y="3471333"/>
            <a:ext cx="3153833" cy="20300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现代企业及管理组织结构；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成本管理；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成本控制；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质量和质量管理；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质量成本；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技术经济分析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112002" y="5494868"/>
            <a:ext cx="1663700" cy="378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环境保护</a:t>
            </a:r>
            <a:endParaRPr lang="zh-CN" altLang="en-US" sz="1865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70251" y="5494868"/>
            <a:ext cx="1663700" cy="378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86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零件制造工艺</a:t>
            </a:r>
            <a:endParaRPr lang="zh-CN" altLang="en-US" sz="1865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37"/>
          <p:cNvSpPr/>
          <p:nvPr/>
        </p:nvSpPr>
        <p:spPr>
          <a:xfrm>
            <a:off x="1041400" y="5831205"/>
            <a:ext cx="582866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生产纲领；生产类型；生产过程；加工余量工艺过程；工序；安装；定位；夹紧；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基准 ；设计基准；定位基准；测量基准；装配基准；粗基准；精基准；六点定位原理；毛坯类型 ；工艺分析 ；工艺成本 ；工艺管理 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 bwMode="auto">
          <a:xfrm>
            <a:off x="5477936" y="1981202"/>
            <a:ext cx="1020233" cy="1020233"/>
            <a:chOff x="4108882" y="1486287"/>
            <a:chExt cx="765423" cy="765385"/>
          </a:xfrm>
        </p:grpSpPr>
        <p:sp>
          <p:nvSpPr>
            <p:cNvPr id="19" name="Rectangle 22"/>
            <p:cNvSpPr/>
            <p:nvPr/>
          </p:nvSpPr>
          <p:spPr>
            <a:xfrm>
              <a:off x="4108882" y="1486287"/>
              <a:ext cx="765423" cy="765385"/>
            </a:xfrm>
            <a:prstGeom prst="ellipse">
              <a:avLst/>
            </a:prstGeom>
            <a:blipFill>
              <a:blip r:embed="rId1"/>
              <a:stretch>
                <a:fillRect/>
              </a:stretch>
            </a:blipFill>
            <a:ln w="15875">
              <a:noFill/>
            </a:ln>
            <a:effectLst>
              <a:outerShdw blurRad="63500" dist="381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4253392" y="1680015"/>
              <a:ext cx="468464" cy="387456"/>
            </a:xfrm>
            <a:custGeom>
              <a:avLst/>
              <a:gdLst/>
              <a:ahLst/>
              <a:cxnLst>
                <a:cxn ang="0">
                  <a:pos x="312" y="110"/>
                </a:cxn>
                <a:cxn ang="0">
                  <a:pos x="323" y="138"/>
                </a:cxn>
                <a:cxn ang="0">
                  <a:pos x="350" y="127"/>
                </a:cxn>
                <a:cxn ang="0">
                  <a:pos x="339" y="100"/>
                </a:cxn>
                <a:cxn ang="0">
                  <a:pos x="25" y="100"/>
                </a:cxn>
                <a:cxn ang="0">
                  <a:pos x="15" y="127"/>
                </a:cxn>
                <a:cxn ang="0">
                  <a:pos x="42" y="138"/>
                </a:cxn>
                <a:cxn ang="0">
                  <a:pos x="53" y="110"/>
                </a:cxn>
                <a:cxn ang="0">
                  <a:pos x="270" y="60"/>
                </a:cxn>
                <a:cxn ang="0">
                  <a:pos x="248" y="69"/>
                </a:cxn>
                <a:cxn ang="0">
                  <a:pos x="239" y="91"/>
                </a:cxn>
                <a:cxn ang="0">
                  <a:pos x="252" y="116"/>
                </a:cxn>
                <a:cxn ang="0">
                  <a:pos x="276" y="121"/>
                </a:cxn>
                <a:cxn ang="0">
                  <a:pos x="297" y="103"/>
                </a:cxn>
                <a:cxn ang="0">
                  <a:pos x="297" y="80"/>
                </a:cxn>
                <a:cxn ang="0">
                  <a:pos x="276" y="62"/>
                </a:cxn>
                <a:cxn ang="0">
                  <a:pos x="330" y="183"/>
                </a:cxn>
                <a:cxn ang="0">
                  <a:pos x="321" y="152"/>
                </a:cxn>
                <a:cxn ang="0">
                  <a:pos x="350" y="158"/>
                </a:cxn>
                <a:cxn ang="0">
                  <a:pos x="364" y="185"/>
                </a:cxn>
                <a:cxn ang="0">
                  <a:pos x="83" y="63"/>
                </a:cxn>
                <a:cxn ang="0">
                  <a:pos x="65" y="85"/>
                </a:cxn>
                <a:cxn ang="0">
                  <a:pos x="71" y="109"/>
                </a:cxn>
                <a:cxn ang="0">
                  <a:pos x="96" y="121"/>
                </a:cxn>
                <a:cxn ang="0">
                  <a:pos x="118" y="112"/>
                </a:cxn>
                <a:cxn ang="0">
                  <a:pos x="127" y="91"/>
                </a:cxn>
                <a:cxn ang="0">
                  <a:pos x="112" y="65"/>
                </a:cxn>
                <a:cxn ang="0">
                  <a:pos x="35" y="150"/>
                </a:cxn>
                <a:cxn ang="0">
                  <a:pos x="36" y="176"/>
                </a:cxn>
                <a:cxn ang="0">
                  <a:pos x="0" y="185"/>
                </a:cxn>
                <a:cxn ang="0">
                  <a:pos x="15" y="158"/>
                </a:cxn>
                <a:cxn ang="0">
                  <a:pos x="183" y="0"/>
                </a:cxn>
                <a:cxn ang="0">
                  <a:pos x="151" y="13"/>
                </a:cxn>
                <a:cxn ang="0">
                  <a:pos x="138" y="45"/>
                </a:cxn>
                <a:cxn ang="0">
                  <a:pos x="158" y="81"/>
                </a:cxn>
                <a:cxn ang="0">
                  <a:pos x="192" y="89"/>
                </a:cxn>
                <a:cxn ang="0">
                  <a:pos x="225" y="62"/>
                </a:cxn>
                <a:cxn ang="0">
                  <a:pos x="225" y="27"/>
                </a:cxn>
                <a:cxn ang="0">
                  <a:pos x="192" y="0"/>
                </a:cxn>
                <a:cxn ang="0">
                  <a:pos x="265" y="174"/>
                </a:cxn>
                <a:cxn ang="0">
                  <a:pos x="256" y="136"/>
                </a:cxn>
                <a:cxn ang="0">
                  <a:pos x="279" y="136"/>
                </a:cxn>
                <a:cxn ang="0">
                  <a:pos x="316" y="165"/>
                </a:cxn>
                <a:cxn ang="0">
                  <a:pos x="100" y="272"/>
                </a:cxn>
                <a:cxn ang="0">
                  <a:pos x="51" y="165"/>
                </a:cxn>
                <a:cxn ang="0">
                  <a:pos x="85" y="136"/>
                </a:cxn>
                <a:cxn ang="0">
                  <a:pos x="109" y="136"/>
                </a:cxn>
                <a:cxn ang="0">
                  <a:pos x="100" y="174"/>
                </a:cxn>
                <a:cxn ang="0">
                  <a:pos x="252" y="159"/>
                </a:cxn>
                <a:cxn ang="0">
                  <a:pos x="210" y="109"/>
                </a:cxn>
                <a:cxn ang="0">
                  <a:pos x="154" y="109"/>
                </a:cxn>
                <a:cxn ang="0">
                  <a:pos x="112" y="159"/>
                </a:cxn>
              </a:cxnLst>
              <a:rect l="0" t="0" r="r" b="b"/>
              <a:pathLst>
                <a:path w="364" h="301">
                  <a:moveTo>
                    <a:pt x="332" y="98"/>
                  </a:moveTo>
                  <a:lnTo>
                    <a:pt x="332" y="98"/>
                  </a:lnTo>
                  <a:lnTo>
                    <a:pt x="323" y="100"/>
                  </a:lnTo>
                  <a:lnTo>
                    <a:pt x="317" y="105"/>
                  </a:lnTo>
                  <a:lnTo>
                    <a:pt x="312" y="110"/>
                  </a:lnTo>
                  <a:lnTo>
                    <a:pt x="310" y="120"/>
                  </a:lnTo>
                  <a:lnTo>
                    <a:pt x="310" y="120"/>
                  </a:lnTo>
                  <a:lnTo>
                    <a:pt x="312" y="127"/>
                  </a:lnTo>
                  <a:lnTo>
                    <a:pt x="317" y="134"/>
                  </a:lnTo>
                  <a:lnTo>
                    <a:pt x="323" y="138"/>
                  </a:lnTo>
                  <a:lnTo>
                    <a:pt x="332" y="139"/>
                  </a:lnTo>
                  <a:lnTo>
                    <a:pt x="332" y="139"/>
                  </a:lnTo>
                  <a:lnTo>
                    <a:pt x="339" y="138"/>
                  </a:lnTo>
                  <a:lnTo>
                    <a:pt x="346" y="134"/>
                  </a:lnTo>
                  <a:lnTo>
                    <a:pt x="350" y="127"/>
                  </a:lnTo>
                  <a:lnTo>
                    <a:pt x="352" y="120"/>
                  </a:lnTo>
                  <a:lnTo>
                    <a:pt x="352" y="120"/>
                  </a:lnTo>
                  <a:lnTo>
                    <a:pt x="350" y="110"/>
                  </a:lnTo>
                  <a:lnTo>
                    <a:pt x="346" y="105"/>
                  </a:lnTo>
                  <a:lnTo>
                    <a:pt x="339" y="100"/>
                  </a:lnTo>
                  <a:lnTo>
                    <a:pt x="332" y="98"/>
                  </a:lnTo>
                  <a:lnTo>
                    <a:pt x="332" y="98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lnTo>
                    <a:pt x="25" y="100"/>
                  </a:lnTo>
                  <a:lnTo>
                    <a:pt x="20" y="105"/>
                  </a:lnTo>
                  <a:lnTo>
                    <a:pt x="15" y="110"/>
                  </a:lnTo>
                  <a:lnTo>
                    <a:pt x="13" y="120"/>
                  </a:lnTo>
                  <a:lnTo>
                    <a:pt x="13" y="120"/>
                  </a:lnTo>
                  <a:lnTo>
                    <a:pt x="15" y="127"/>
                  </a:lnTo>
                  <a:lnTo>
                    <a:pt x="20" y="134"/>
                  </a:lnTo>
                  <a:lnTo>
                    <a:pt x="25" y="138"/>
                  </a:lnTo>
                  <a:lnTo>
                    <a:pt x="35" y="139"/>
                  </a:lnTo>
                  <a:lnTo>
                    <a:pt x="35" y="139"/>
                  </a:lnTo>
                  <a:lnTo>
                    <a:pt x="42" y="138"/>
                  </a:lnTo>
                  <a:lnTo>
                    <a:pt x="49" y="134"/>
                  </a:lnTo>
                  <a:lnTo>
                    <a:pt x="53" y="127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53" y="110"/>
                  </a:lnTo>
                  <a:lnTo>
                    <a:pt x="49" y="105"/>
                  </a:lnTo>
                  <a:lnTo>
                    <a:pt x="42" y="100"/>
                  </a:lnTo>
                  <a:lnTo>
                    <a:pt x="35" y="98"/>
                  </a:lnTo>
                  <a:lnTo>
                    <a:pt x="35" y="98"/>
                  </a:lnTo>
                  <a:close/>
                  <a:moveTo>
                    <a:pt x="270" y="60"/>
                  </a:moveTo>
                  <a:lnTo>
                    <a:pt x="270" y="60"/>
                  </a:lnTo>
                  <a:lnTo>
                    <a:pt x="263" y="62"/>
                  </a:lnTo>
                  <a:lnTo>
                    <a:pt x="258" y="63"/>
                  </a:lnTo>
                  <a:lnTo>
                    <a:pt x="252" y="65"/>
                  </a:lnTo>
                  <a:lnTo>
                    <a:pt x="248" y="69"/>
                  </a:lnTo>
                  <a:lnTo>
                    <a:pt x="245" y="74"/>
                  </a:lnTo>
                  <a:lnTo>
                    <a:pt x="241" y="80"/>
                  </a:lnTo>
                  <a:lnTo>
                    <a:pt x="239" y="85"/>
                  </a:lnTo>
                  <a:lnTo>
                    <a:pt x="239" y="91"/>
                  </a:lnTo>
                  <a:lnTo>
                    <a:pt x="239" y="91"/>
                  </a:lnTo>
                  <a:lnTo>
                    <a:pt x="239" y="98"/>
                  </a:lnTo>
                  <a:lnTo>
                    <a:pt x="241" y="103"/>
                  </a:lnTo>
                  <a:lnTo>
                    <a:pt x="245" y="109"/>
                  </a:lnTo>
                  <a:lnTo>
                    <a:pt x="248" y="112"/>
                  </a:lnTo>
                  <a:lnTo>
                    <a:pt x="252" y="116"/>
                  </a:lnTo>
                  <a:lnTo>
                    <a:pt x="258" y="120"/>
                  </a:lnTo>
                  <a:lnTo>
                    <a:pt x="263" y="121"/>
                  </a:lnTo>
                  <a:lnTo>
                    <a:pt x="270" y="121"/>
                  </a:lnTo>
                  <a:lnTo>
                    <a:pt x="270" y="121"/>
                  </a:lnTo>
                  <a:lnTo>
                    <a:pt x="276" y="121"/>
                  </a:lnTo>
                  <a:lnTo>
                    <a:pt x="281" y="120"/>
                  </a:lnTo>
                  <a:lnTo>
                    <a:pt x="287" y="116"/>
                  </a:lnTo>
                  <a:lnTo>
                    <a:pt x="292" y="112"/>
                  </a:lnTo>
                  <a:lnTo>
                    <a:pt x="296" y="109"/>
                  </a:lnTo>
                  <a:lnTo>
                    <a:pt x="297" y="103"/>
                  </a:lnTo>
                  <a:lnTo>
                    <a:pt x="299" y="98"/>
                  </a:lnTo>
                  <a:lnTo>
                    <a:pt x="301" y="91"/>
                  </a:lnTo>
                  <a:lnTo>
                    <a:pt x="301" y="91"/>
                  </a:lnTo>
                  <a:lnTo>
                    <a:pt x="299" y="85"/>
                  </a:lnTo>
                  <a:lnTo>
                    <a:pt x="297" y="80"/>
                  </a:lnTo>
                  <a:lnTo>
                    <a:pt x="296" y="74"/>
                  </a:lnTo>
                  <a:lnTo>
                    <a:pt x="292" y="69"/>
                  </a:lnTo>
                  <a:lnTo>
                    <a:pt x="287" y="65"/>
                  </a:lnTo>
                  <a:lnTo>
                    <a:pt x="281" y="63"/>
                  </a:lnTo>
                  <a:lnTo>
                    <a:pt x="276" y="62"/>
                  </a:lnTo>
                  <a:lnTo>
                    <a:pt x="270" y="60"/>
                  </a:lnTo>
                  <a:lnTo>
                    <a:pt x="270" y="60"/>
                  </a:lnTo>
                  <a:close/>
                  <a:moveTo>
                    <a:pt x="364" y="248"/>
                  </a:moveTo>
                  <a:lnTo>
                    <a:pt x="330" y="248"/>
                  </a:lnTo>
                  <a:lnTo>
                    <a:pt x="330" y="183"/>
                  </a:lnTo>
                  <a:lnTo>
                    <a:pt x="330" y="183"/>
                  </a:lnTo>
                  <a:lnTo>
                    <a:pt x="330" y="176"/>
                  </a:lnTo>
                  <a:lnTo>
                    <a:pt x="328" y="167"/>
                  </a:lnTo>
                  <a:lnTo>
                    <a:pt x="321" y="152"/>
                  </a:lnTo>
                  <a:lnTo>
                    <a:pt x="321" y="152"/>
                  </a:lnTo>
                  <a:lnTo>
                    <a:pt x="332" y="150"/>
                  </a:lnTo>
                  <a:lnTo>
                    <a:pt x="332" y="150"/>
                  </a:lnTo>
                  <a:lnTo>
                    <a:pt x="337" y="152"/>
                  </a:lnTo>
                  <a:lnTo>
                    <a:pt x="345" y="154"/>
                  </a:lnTo>
                  <a:lnTo>
                    <a:pt x="350" y="158"/>
                  </a:lnTo>
                  <a:lnTo>
                    <a:pt x="355" y="161"/>
                  </a:lnTo>
                  <a:lnTo>
                    <a:pt x="359" y="167"/>
                  </a:lnTo>
                  <a:lnTo>
                    <a:pt x="363" y="172"/>
                  </a:lnTo>
                  <a:lnTo>
                    <a:pt x="364" y="178"/>
                  </a:lnTo>
                  <a:lnTo>
                    <a:pt x="364" y="185"/>
                  </a:lnTo>
                  <a:lnTo>
                    <a:pt x="364" y="248"/>
                  </a:lnTo>
                  <a:close/>
                  <a:moveTo>
                    <a:pt x="96" y="60"/>
                  </a:moveTo>
                  <a:lnTo>
                    <a:pt x="96" y="60"/>
                  </a:lnTo>
                  <a:lnTo>
                    <a:pt x="89" y="62"/>
                  </a:lnTo>
                  <a:lnTo>
                    <a:pt x="83" y="63"/>
                  </a:lnTo>
                  <a:lnTo>
                    <a:pt x="78" y="65"/>
                  </a:lnTo>
                  <a:lnTo>
                    <a:pt x="74" y="69"/>
                  </a:lnTo>
                  <a:lnTo>
                    <a:pt x="71" y="74"/>
                  </a:lnTo>
                  <a:lnTo>
                    <a:pt x="67" y="80"/>
                  </a:lnTo>
                  <a:lnTo>
                    <a:pt x="65" y="85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65" y="98"/>
                  </a:lnTo>
                  <a:lnTo>
                    <a:pt x="67" y="103"/>
                  </a:lnTo>
                  <a:lnTo>
                    <a:pt x="71" y="109"/>
                  </a:lnTo>
                  <a:lnTo>
                    <a:pt x="74" y="112"/>
                  </a:lnTo>
                  <a:lnTo>
                    <a:pt x="78" y="116"/>
                  </a:lnTo>
                  <a:lnTo>
                    <a:pt x="83" y="120"/>
                  </a:lnTo>
                  <a:lnTo>
                    <a:pt x="89" y="121"/>
                  </a:lnTo>
                  <a:lnTo>
                    <a:pt x="96" y="121"/>
                  </a:lnTo>
                  <a:lnTo>
                    <a:pt x="96" y="121"/>
                  </a:lnTo>
                  <a:lnTo>
                    <a:pt x="102" y="121"/>
                  </a:lnTo>
                  <a:lnTo>
                    <a:pt x="107" y="120"/>
                  </a:lnTo>
                  <a:lnTo>
                    <a:pt x="112" y="116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3"/>
                  </a:lnTo>
                  <a:lnTo>
                    <a:pt x="125" y="98"/>
                  </a:lnTo>
                  <a:lnTo>
                    <a:pt x="127" y="91"/>
                  </a:lnTo>
                  <a:lnTo>
                    <a:pt x="127" y="91"/>
                  </a:lnTo>
                  <a:lnTo>
                    <a:pt x="125" y="85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18" y="69"/>
                  </a:lnTo>
                  <a:lnTo>
                    <a:pt x="112" y="65"/>
                  </a:lnTo>
                  <a:lnTo>
                    <a:pt x="107" y="63"/>
                  </a:lnTo>
                  <a:lnTo>
                    <a:pt x="102" y="62"/>
                  </a:lnTo>
                  <a:lnTo>
                    <a:pt x="96" y="60"/>
                  </a:lnTo>
                  <a:lnTo>
                    <a:pt x="96" y="60"/>
                  </a:lnTo>
                  <a:close/>
                  <a:moveTo>
                    <a:pt x="35" y="150"/>
                  </a:moveTo>
                  <a:lnTo>
                    <a:pt x="35" y="150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38" y="167"/>
                  </a:lnTo>
                  <a:lnTo>
                    <a:pt x="36" y="176"/>
                  </a:lnTo>
                  <a:lnTo>
                    <a:pt x="35" y="183"/>
                  </a:lnTo>
                  <a:lnTo>
                    <a:pt x="35" y="248"/>
                  </a:lnTo>
                  <a:lnTo>
                    <a:pt x="0" y="248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0" y="178"/>
                  </a:lnTo>
                  <a:lnTo>
                    <a:pt x="2" y="172"/>
                  </a:lnTo>
                  <a:lnTo>
                    <a:pt x="6" y="167"/>
                  </a:lnTo>
                  <a:lnTo>
                    <a:pt x="9" y="161"/>
                  </a:lnTo>
                  <a:lnTo>
                    <a:pt x="15" y="158"/>
                  </a:lnTo>
                  <a:lnTo>
                    <a:pt x="20" y="154"/>
                  </a:lnTo>
                  <a:lnTo>
                    <a:pt x="27" y="152"/>
                  </a:lnTo>
                  <a:lnTo>
                    <a:pt x="35" y="150"/>
                  </a:lnTo>
                  <a:lnTo>
                    <a:pt x="35" y="150"/>
                  </a:lnTo>
                  <a:close/>
                  <a:moveTo>
                    <a:pt x="183" y="0"/>
                  </a:moveTo>
                  <a:lnTo>
                    <a:pt x="183" y="0"/>
                  </a:lnTo>
                  <a:lnTo>
                    <a:pt x="174" y="0"/>
                  </a:lnTo>
                  <a:lnTo>
                    <a:pt x="165" y="4"/>
                  </a:lnTo>
                  <a:lnTo>
                    <a:pt x="158" y="7"/>
                  </a:lnTo>
                  <a:lnTo>
                    <a:pt x="151" y="13"/>
                  </a:lnTo>
                  <a:lnTo>
                    <a:pt x="145" y="20"/>
                  </a:lnTo>
                  <a:lnTo>
                    <a:pt x="141" y="27"/>
                  </a:lnTo>
                  <a:lnTo>
                    <a:pt x="138" y="36"/>
                  </a:lnTo>
                  <a:lnTo>
                    <a:pt x="138" y="45"/>
                  </a:lnTo>
                  <a:lnTo>
                    <a:pt x="138" y="45"/>
                  </a:lnTo>
                  <a:lnTo>
                    <a:pt x="138" y="54"/>
                  </a:lnTo>
                  <a:lnTo>
                    <a:pt x="141" y="62"/>
                  </a:lnTo>
                  <a:lnTo>
                    <a:pt x="145" y="71"/>
                  </a:lnTo>
                  <a:lnTo>
                    <a:pt x="151" y="76"/>
                  </a:lnTo>
                  <a:lnTo>
                    <a:pt x="158" y="81"/>
                  </a:lnTo>
                  <a:lnTo>
                    <a:pt x="165" y="87"/>
                  </a:lnTo>
                  <a:lnTo>
                    <a:pt x="174" y="89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92" y="89"/>
                  </a:lnTo>
                  <a:lnTo>
                    <a:pt x="200" y="87"/>
                  </a:lnTo>
                  <a:lnTo>
                    <a:pt x="209" y="81"/>
                  </a:lnTo>
                  <a:lnTo>
                    <a:pt x="214" y="76"/>
                  </a:lnTo>
                  <a:lnTo>
                    <a:pt x="219" y="71"/>
                  </a:lnTo>
                  <a:lnTo>
                    <a:pt x="225" y="62"/>
                  </a:lnTo>
                  <a:lnTo>
                    <a:pt x="227" y="54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27" y="36"/>
                  </a:lnTo>
                  <a:lnTo>
                    <a:pt x="225" y="27"/>
                  </a:lnTo>
                  <a:lnTo>
                    <a:pt x="219" y="20"/>
                  </a:lnTo>
                  <a:lnTo>
                    <a:pt x="214" y="13"/>
                  </a:lnTo>
                  <a:lnTo>
                    <a:pt x="209" y="7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319" y="272"/>
                  </a:moveTo>
                  <a:lnTo>
                    <a:pt x="265" y="272"/>
                  </a:lnTo>
                  <a:lnTo>
                    <a:pt x="265" y="174"/>
                  </a:lnTo>
                  <a:lnTo>
                    <a:pt x="265" y="174"/>
                  </a:lnTo>
                  <a:lnTo>
                    <a:pt x="265" y="163"/>
                  </a:lnTo>
                  <a:lnTo>
                    <a:pt x="263" y="154"/>
                  </a:lnTo>
                  <a:lnTo>
                    <a:pt x="259" y="145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63" y="134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9" y="136"/>
                  </a:lnTo>
                  <a:lnTo>
                    <a:pt x="288" y="138"/>
                  </a:lnTo>
                  <a:lnTo>
                    <a:pt x="297" y="143"/>
                  </a:lnTo>
                  <a:lnTo>
                    <a:pt x="305" y="149"/>
                  </a:lnTo>
                  <a:lnTo>
                    <a:pt x="310" y="156"/>
                  </a:lnTo>
                  <a:lnTo>
                    <a:pt x="316" y="165"/>
                  </a:lnTo>
                  <a:lnTo>
                    <a:pt x="317" y="174"/>
                  </a:lnTo>
                  <a:lnTo>
                    <a:pt x="319" y="183"/>
                  </a:lnTo>
                  <a:lnTo>
                    <a:pt x="319" y="272"/>
                  </a:lnTo>
                  <a:close/>
                  <a:moveTo>
                    <a:pt x="100" y="174"/>
                  </a:moveTo>
                  <a:lnTo>
                    <a:pt x="100" y="272"/>
                  </a:lnTo>
                  <a:lnTo>
                    <a:pt x="45" y="27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7" y="174"/>
                  </a:lnTo>
                  <a:lnTo>
                    <a:pt x="51" y="165"/>
                  </a:lnTo>
                  <a:lnTo>
                    <a:pt x="54" y="156"/>
                  </a:lnTo>
                  <a:lnTo>
                    <a:pt x="60" y="149"/>
                  </a:lnTo>
                  <a:lnTo>
                    <a:pt x="67" y="143"/>
                  </a:lnTo>
                  <a:lnTo>
                    <a:pt x="76" y="138"/>
                  </a:lnTo>
                  <a:lnTo>
                    <a:pt x="85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36"/>
                  </a:lnTo>
                  <a:lnTo>
                    <a:pt x="105" y="145"/>
                  </a:lnTo>
                  <a:lnTo>
                    <a:pt x="102" y="154"/>
                  </a:lnTo>
                  <a:lnTo>
                    <a:pt x="100" y="163"/>
                  </a:lnTo>
                  <a:lnTo>
                    <a:pt x="100" y="174"/>
                  </a:lnTo>
                  <a:lnTo>
                    <a:pt x="100" y="174"/>
                  </a:lnTo>
                  <a:close/>
                  <a:moveTo>
                    <a:pt x="111" y="301"/>
                  </a:moveTo>
                  <a:lnTo>
                    <a:pt x="254" y="301"/>
                  </a:lnTo>
                  <a:lnTo>
                    <a:pt x="254" y="174"/>
                  </a:lnTo>
                  <a:lnTo>
                    <a:pt x="254" y="174"/>
                  </a:lnTo>
                  <a:lnTo>
                    <a:pt x="252" y="159"/>
                  </a:lnTo>
                  <a:lnTo>
                    <a:pt x="248" y="145"/>
                  </a:lnTo>
                  <a:lnTo>
                    <a:pt x="241" y="134"/>
                  </a:lnTo>
                  <a:lnTo>
                    <a:pt x="232" y="123"/>
                  </a:lnTo>
                  <a:lnTo>
                    <a:pt x="223" y="114"/>
                  </a:lnTo>
                  <a:lnTo>
                    <a:pt x="210" y="109"/>
                  </a:lnTo>
                  <a:lnTo>
                    <a:pt x="198" y="103"/>
                  </a:lnTo>
                  <a:lnTo>
                    <a:pt x="183" y="101"/>
                  </a:lnTo>
                  <a:lnTo>
                    <a:pt x="183" y="101"/>
                  </a:lnTo>
                  <a:lnTo>
                    <a:pt x="169" y="103"/>
                  </a:lnTo>
                  <a:lnTo>
                    <a:pt x="154" y="109"/>
                  </a:lnTo>
                  <a:lnTo>
                    <a:pt x="143" y="114"/>
                  </a:lnTo>
                  <a:lnTo>
                    <a:pt x="132" y="123"/>
                  </a:lnTo>
                  <a:lnTo>
                    <a:pt x="123" y="134"/>
                  </a:lnTo>
                  <a:lnTo>
                    <a:pt x="116" y="145"/>
                  </a:lnTo>
                  <a:lnTo>
                    <a:pt x="112" y="159"/>
                  </a:lnTo>
                  <a:lnTo>
                    <a:pt x="111" y="174"/>
                  </a:lnTo>
                  <a:lnTo>
                    <a:pt x="111" y="3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 bwMode="auto">
          <a:xfrm>
            <a:off x="1907120" y="1981202"/>
            <a:ext cx="1020233" cy="1020233"/>
            <a:chOff x="1430846" y="1486287"/>
            <a:chExt cx="765423" cy="765385"/>
          </a:xfrm>
        </p:grpSpPr>
        <p:sp>
          <p:nvSpPr>
            <p:cNvPr id="22" name="Rectangle 13"/>
            <p:cNvSpPr/>
            <p:nvPr/>
          </p:nvSpPr>
          <p:spPr>
            <a:xfrm>
              <a:off x="1430846" y="1486287"/>
              <a:ext cx="765423" cy="765385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2700">
              <a:noFill/>
            </a:ln>
            <a:effectLst>
              <a:outerShdw blurRad="635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Freeform 100"/>
            <p:cNvSpPr/>
            <p:nvPr/>
          </p:nvSpPr>
          <p:spPr bwMode="auto">
            <a:xfrm>
              <a:off x="1602352" y="1657784"/>
              <a:ext cx="365243" cy="411276"/>
            </a:xfrm>
            <a:custGeom>
              <a:avLst/>
              <a:gdLst/>
              <a:ahLst/>
              <a:cxnLst>
                <a:cxn ang="0">
                  <a:pos x="230" y="212"/>
                </a:cxn>
                <a:cxn ang="0">
                  <a:pos x="212" y="216"/>
                </a:cxn>
                <a:cxn ang="0">
                  <a:pos x="197" y="223"/>
                </a:cxn>
                <a:cxn ang="0">
                  <a:pos x="105" y="169"/>
                </a:cxn>
                <a:cxn ang="0">
                  <a:pos x="105" y="160"/>
                </a:cxn>
                <a:cxn ang="0">
                  <a:pos x="197" y="96"/>
                </a:cxn>
                <a:cxn ang="0">
                  <a:pos x="204" y="100"/>
                </a:cxn>
                <a:cxn ang="0">
                  <a:pos x="221" y="105"/>
                </a:cxn>
                <a:cxn ang="0">
                  <a:pos x="230" y="107"/>
                </a:cxn>
                <a:cxn ang="0">
                  <a:pos x="250" y="102"/>
                </a:cxn>
                <a:cxn ang="0">
                  <a:pos x="266" y="91"/>
                </a:cxn>
                <a:cxn ang="0">
                  <a:pos x="277" y="75"/>
                </a:cxn>
                <a:cxn ang="0">
                  <a:pos x="282" y="53"/>
                </a:cxn>
                <a:cxn ang="0">
                  <a:pos x="281" y="44"/>
                </a:cxn>
                <a:cxn ang="0">
                  <a:pos x="273" y="24"/>
                </a:cxn>
                <a:cxn ang="0">
                  <a:pos x="259" y="9"/>
                </a:cxn>
                <a:cxn ang="0">
                  <a:pos x="239" y="2"/>
                </a:cxn>
                <a:cxn ang="0">
                  <a:pos x="230" y="0"/>
                </a:cxn>
                <a:cxn ang="0">
                  <a:pos x="208" y="4"/>
                </a:cxn>
                <a:cxn ang="0">
                  <a:pos x="192" y="17"/>
                </a:cxn>
                <a:cxn ang="0">
                  <a:pos x="181" y="33"/>
                </a:cxn>
                <a:cxn ang="0">
                  <a:pos x="175" y="53"/>
                </a:cxn>
                <a:cxn ang="0">
                  <a:pos x="177" y="62"/>
                </a:cxn>
                <a:cxn ang="0">
                  <a:pos x="85" y="118"/>
                </a:cxn>
                <a:cxn ang="0">
                  <a:pos x="68" y="109"/>
                </a:cxn>
                <a:cxn ang="0">
                  <a:pos x="52" y="107"/>
                </a:cxn>
                <a:cxn ang="0">
                  <a:pos x="41" y="107"/>
                </a:cxn>
                <a:cxn ang="0">
                  <a:pos x="23" y="116"/>
                </a:cxn>
                <a:cxn ang="0">
                  <a:pos x="9" y="131"/>
                </a:cxn>
                <a:cxn ang="0">
                  <a:pos x="0" y="149"/>
                </a:cxn>
                <a:cxn ang="0">
                  <a:pos x="0" y="160"/>
                </a:cxn>
                <a:cxn ang="0">
                  <a:pos x="3" y="180"/>
                </a:cxn>
                <a:cxn ang="0">
                  <a:pos x="14" y="198"/>
                </a:cxn>
                <a:cxn ang="0">
                  <a:pos x="30" y="209"/>
                </a:cxn>
                <a:cxn ang="0">
                  <a:pos x="52" y="212"/>
                </a:cxn>
                <a:cxn ang="0">
                  <a:pos x="61" y="212"/>
                </a:cxn>
                <a:cxn ang="0">
                  <a:pos x="78" y="207"/>
                </a:cxn>
                <a:cxn ang="0">
                  <a:pos x="177" y="258"/>
                </a:cxn>
                <a:cxn ang="0">
                  <a:pos x="175" y="267"/>
                </a:cxn>
                <a:cxn ang="0">
                  <a:pos x="177" y="278"/>
                </a:cxn>
                <a:cxn ang="0">
                  <a:pos x="184" y="296"/>
                </a:cxn>
                <a:cxn ang="0">
                  <a:pos x="199" y="310"/>
                </a:cxn>
                <a:cxn ang="0">
                  <a:pos x="219" y="318"/>
                </a:cxn>
                <a:cxn ang="0">
                  <a:pos x="230" y="319"/>
                </a:cxn>
                <a:cxn ang="0">
                  <a:pos x="250" y="316"/>
                </a:cxn>
                <a:cxn ang="0">
                  <a:pos x="266" y="303"/>
                </a:cxn>
                <a:cxn ang="0">
                  <a:pos x="277" y="287"/>
                </a:cxn>
                <a:cxn ang="0">
                  <a:pos x="282" y="267"/>
                </a:cxn>
                <a:cxn ang="0">
                  <a:pos x="281" y="256"/>
                </a:cxn>
                <a:cxn ang="0">
                  <a:pos x="273" y="236"/>
                </a:cxn>
                <a:cxn ang="0">
                  <a:pos x="259" y="221"/>
                </a:cxn>
                <a:cxn ang="0">
                  <a:pos x="239" y="214"/>
                </a:cxn>
                <a:cxn ang="0">
                  <a:pos x="230" y="212"/>
                </a:cxn>
              </a:cxnLst>
              <a:rect l="0" t="0" r="r" b="b"/>
              <a:pathLst>
                <a:path w="282" h="319">
                  <a:moveTo>
                    <a:pt x="230" y="212"/>
                  </a:moveTo>
                  <a:lnTo>
                    <a:pt x="230" y="212"/>
                  </a:lnTo>
                  <a:lnTo>
                    <a:pt x="221" y="214"/>
                  </a:lnTo>
                  <a:lnTo>
                    <a:pt x="212" y="216"/>
                  </a:lnTo>
                  <a:lnTo>
                    <a:pt x="204" y="220"/>
                  </a:lnTo>
                  <a:lnTo>
                    <a:pt x="197" y="223"/>
                  </a:lnTo>
                  <a:lnTo>
                    <a:pt x="105" y="169"/>
                  </a:lnTo>
                  <a:lnTo>
                    <a:pt x="105" y="169"/>
                  </a:lnTo>
                  <a:lnTo>
                    <a:pt x="105" y="160"/>
                  </a:lnTo>
                  <a:lnTo>
                    <a:pt x="105" y="160"/>
                  </a:lnTo>
                  <a:lnTo>
                    <a:pt x="105" y="151"/>
                  </a:lnTo>
                  <a:lnTo>
                    <a:pt x="197" y="96"/>
                  </a:lnTo>
                  <a:lnTo>
                    <a:pt x="197" y="96"/>
                  </a:lnTo>
                  <a:lnTo>
                    <a:pt x="204" y="100"/>
                  </a:lnTo>
                  <a:lnTo>
                    <a:pt x="212" y="104"/>
                  </a:lnTo>
                  <a:lnTo>
                    <a:pt x="221" y="105"/>
                  </a:lnTo>
                  <a:lnTo>
                    <a:pt x="230" y="107"/>
                  </a:lnTo>
                  <a:lnTo>
                    <a:pt x="230" y="107"/>
                  </a:lnTo>
                  <a:lnTo>
                    <a:pt x="239" y="105"/>
                  </a:lnTo>
                  <a:lnTo>
                    <a:pt x="250" y="102"/>
                  </a:lnTo>
                  <a:lnTo>
                    <a:pt x="259" y="98"/>
                  </a:lnTo>
                  <a:lnTo>
                    <a:pt x="266" y="91"/>
                  </a:lnTo>
                  <a:lnTo>
                    <a:pt x="273" y="84"/>
                  </a:lnTo>
                  <a:lnTo>
                    <a:pt x="277" y="75"/>
                  </a:lnTo>
                  <a:lnTo>
                    <a:pt x="281" y="64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1" y="44"/>
                  </a:lnTo>
                  <a:lnTo>
                    <a:pt x="277" y="33"/>
                  </a:lnTo>
                  <a:lnTo>
                    <a:pt x="273" y="24"/>
                  </a:lnTo>
                  <a:lnTo>
                    <a:pt x="266" y="17"/>
                  </a:lnTo>
                  <a:lnTo>
                    <a:pt x="259" y="9"/>
                  </a:lnTo>
                  <a:lnTo>
                    <a:pt x="250" y="4"/>
                  </a:lnTo>
                  <a:lnTo>
                    <a:pt x="239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19" y="2"/>
                  </a:lnTo>
                  <a:lnTo>
                    <a:pt x="208" y="4"/>
                  </a:lnTo>
                  <a:lnTo>
                    <a:pt x="199" y="9"/>
                  </a:lnTo>
                  <a:lnTo>
                    <a:pt x="192" y="17"/>
                  </a:lnTo>
                  <a:lnTo>
                    <a:pt x="184" y="24"/>
                  </a:lnTo>
                  <a:lnTo>
                    <a:pt x="181" y="33"/>
                  </a:lnTo>
                  <a:lnTo>
                    <a:pt x="177" y="44"/>
                  </a:lnTo>
                  <a:lnTo>
                    <a:pt x="175" y="53"/>
                  </a:lnTo>
                  <a:lnTo>
                    <a:pt x="175" y="53"/>
                  </a:lnTo>
                  <a:lnTo>
                    <a:pt x="177" y="62"/>
                  </a:lnTo>
                  <a:lnTo>
                    <a:pt x="85" y="118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68" y="109"/>
                  </a:lnTo>
                  <a:lnTo>
                    <a:pt x="61" y="107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1" y="107"/>
                  </a:lnTo>
                  <a:lnTo>
                    <a:pt x="30" y="111"/>
                  </a:lnTo>
                  <a:lnTo>
                    <a:pt x="23" y="116"/>
                  </a:lnTo>
                  <a:lnTo>
                    <a:pt x="14" y="122"/>
                  </a:lnTo>
                  <a:lnTo>
                    <a:pt x="9" y="131"/>
                  </a:lnTo>
                  <a:lnTo>
                    <a:pt x="3" y="140"/>
                  </a:lnTo>
                  <a:lnTo>
                    <a:pt x="0" y="149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1"/>
                  </a:lnTo>
                  <a:lnTo>
                    <a:pt x="3" y="180"/>
                  </a:lnTo>
                  <a:lnTo>
                    <a:pt x="9" y="189"/>
                  </a:lnTo>
                  <a:lnTo>
                    <a:pt x="14" y="198"/>
                  </a:lnTo>
                  <a:lnTo>
                    <a:pt x="23" y="203"/>
                  </a:lnTo>
                  <a:lnTo>
                    <a:pt x="30" y="209"/>
                  </a:lnTo>
                  <a:lnTo>
                    <a:pt x="41" y="212"/>
                  </a:lnTo>
                  <a:lnTo>
                    <a:pt x="52" y="212"/>
                  </a:lnTo>
                  <a:lnTo>
                    <a:pt x="52" y="212"/>
                  </a:lnTo>
                  <a:lnTo>
                    <a:pt x="61" y="212"/>
                  </a:lnTo>
                  <a:lnTo>
                    <a:pt x="68" y="211"/>
                  </a:lnTo>
                  <a:lnTo>
                    <a:pt x="78" y="207"/>
                  </a:lnTo>
                  <a:lnTo>
                    <a:pt x="85" y="202"/>
                  </a:lnTo>
                  <a:lnTo>
                    <a:pt x="177" y="258"/>
                  </a:lnTo>
                  <a:lnTo>
                    <a:pt x="177" y="258"/>
                  </a:lnTo>
                  <a:lnTo>
                    <a:pt x="175" y="267"/>
                  </a:lnTo>
                  <a:lnTo>
                    <a:pt x="175" y="267"/>
                  </a:lnTo>
                  <a:lnTo>
                    <a:pt x="177" y="278"/>
                  </a:lnTo>
                  <a:lnTo>
                    <a:pt x="181" y="287"/>
                  </a:lnTo>
                  <a:lnTo>
                    <a:pt x="184" y="296"/>
                  </a:lnTo>
                  <a:lnTo>
                    <a:pt x="192" y="303"/>
                  </a:lnTo>
                  <a:lnTo>
                    <a:pt x="199" y="310"/>
                  </a:lnTo>
                  <a:lnTo>
                    <a:pt x="208" y="316"/>
                  </a:lnTo>
                  <a:lnTo>
                    <a:pt x="219" y="318"/>
                  </a:lnTo>
                  <a:lnTo>
                    <a:pt x="230" y="319"/>
                  </a:lnTo>
                  <a:lnTo>
                    <a:pt x="230" y="319"/>
                  </a:lnTo>
                  <a:lnTo>
                    <a:pt x="239" y="318"/>
                  </a:lnTo>
                  <a:lnTo>
                    <a:pt x="250" y="316"/>
                  </a:lnTo>
                  <a:lnTo>
                    <a:pt x="259" y="310"/>
                  </a:lnTo>
                  <a:lnTo>
                    <a:pt x="266" y="303"/>
                  </a:lnTo>
                  <a:lnTo>
                    <a:pt x="273" y="296"/>
                  </a:lnTo>
                  <a:lnTo>
                    <a:pt x="277" y="287"/>
                  </a:lnTo>
                  <a:lnTo>
                    <a:pt x="281" y="278"/>
                  </a:lnTo>
                  <a:lnTo>
                    <a:pt x="282" y="267"/>
                  </a:lnTo>
                  <a:lnTo>
                    <a:pt x="282" y="267"/>
                  </a:lnTo>
                  <a:lnTo>
                    <a:pt x="281" y="256"/>
                  </a:lnTo>
                  <a:lnTo>
                    <a:pt x="277" y="245"/>
                  </a:lnTo>
                  <a:lnTo>
                    <a:pt x="273" y="236"/>
                  </a:lnTo>
                  <a:lnTo>
                    <a:pt x="266" y="229"/>
                  </a:lnTo>
                  <a:lnTo>
                    <a:pt x="259" y="221"/>
                  </a:lnTo>
                  <a:lnTo>
                    <a:pt x="250" y="218"/>
                  </a:lnTo>
                  <a:lnTo>
                    <a:pt x="239" y="214"/>
                  </a:lnTo>
                  <a:lnTo>
                    <a:pt x="230" y="212"/>
                  </a:lnTo>
                  <a:lnTo>
                    <a:pt x="230" y="21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 bwMode="auto">
          <a:xfrm>
            <a:off x="3543302" y="4409020"/>
            <a:ext cx="1020233" cy="1020233"/>
            <a:chOff x="2657114" y="3306918"/>
            <a:chExt cx="765423" cy="765385"/>
          </a:xfrm>
        </p:grpSpPr>
        <p:sp>
          <p:nvSpPr>
            <p:cNvPr id="25" name="Rectangle 26"/>
            <p:cNvSpPr/>
            <p:nvPr/>
          </p:nvSpPr>
          <p:spPr>
            <a:xfrm>
              <a:off x="2657114" y="3306918"/>
              <a:ext cx="765423" cy="765385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5875">
              <a:noFill/>
            </a:ln>
            <a:effectLst>
              <a:outerShdw blurRad="63500" dist="381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6" name="Group 67"/>
            <p:cNvGrpSpPr/>
            <p:nvPr/>
          </p:nvGrpSpPr>
          <p:grpSpPr>
            <a:xfrm>
              <a:off x="2743063" y="3564765"/>
              <a:ext cx="605458" cy="213916"/>
              <a:chOff x="1441430" y="4357700"/>
              <a:chExt cx="503238" cy="177800"/>
            </a:xfrm>
            <a:solidFill>
              <a:schemeClr val="bg1"/>
            </a:solidFill>
          </p:grpSpPr>
          <p:sp>
            <p:nvSpPr>
              <p:cNvPr id="27" name="Freeform 19"/>
              <p:cNvSpPr/>
              <p:nvPr/>
            </p:nvSpPr>
            <p:spPr bwMode="auto">
              <a:xfrm>
                <a:off x="1441430" y="4357700"/>
                <a:ext cx="231775" cy="177800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203" y="0"/>
                  </a:cxn>
                  <a:cxn ang="0">
                    <a:pos x="225" y="5"/>
                  </a:cxn>
                  <a:cxn ang="0">
                    <a:pos x="245" y="13"/>
                  </a:cxn>
                  <a:cxn ang="0">
                    <a:pos x="262" y="26"/>
                  </a:cxn>
                  <a:cxn ang="0">
                    <a:pos x="271" y="32"/>
                  </a:cxn>
                  <a:cxn ang="0">
                    <a:pos x="282" y="47"/>
                  </a:cxn>
                  <a:cxn ang="0">
                    <a:pos x="292" y="63"/>
                  </a:cxn>
                  <a:cxn ang="0">
                    <a:pos x="232" y="63"/>
                  </a:cxn>
                  <a:cxn ang="0">
                    <a:pos x="213" y="53"/>
                  </a:cxn>
                  <a:cxn ang="0">
                    <a:pos x="192" y="49"/>
                  </a:cxn>
                  <a:cxn ang="0">
                    <a:pos x="112" y="49"/>
                  </a:cxn>
                  <a:cxn ang="0">
                    <a:pos x="88" y="54"/>
                  </a:cxn>
                  <a:cxn ang="0">
                    <a:pos x="68" y="68"/>
                  </a:cxn>
                  <a:cxn ang="0">
                    <a:pos x="61" y="77"/>
                  </a:cxn>
                  <a:cxn ang="0">
                    <a:pos x="51" y="99"/>
                  </a:cxn>
                  <a:cxn ang="0">
                    <a:pos x="50" y="111"/>
                  </a:cxn>
                  <a:cxn ang="0">
                    <a:pos x="51" y="124"/>
                  </a:cxn>
                  <a:cxn ang="0">
                    <a:pos x="61" y="146"/>
                  </a:cxn>
                  <a:cxn ang="0">
                    <a:pos x="68" y="154"/>
                  </a:cxn>
                  <a:cxn ang="0">
                    <a:pos x="88" y="168"/>
                  </a:cxn>
                  <a:cxn ang="0">
                    <a:pos x="112" y="173"/>
                  </a:cxn>
                  <a:cxn ang="0">
                    <a:pos x="192" y="173"/>
                  </a:cxn>
                  <a:cxn ang="0">
                    <a:pos x="213" y="169"/>
                  </a:cxn>
                  <a:cxn ang="0">
                    <a:pos x="232" y="158"/>
                  </a:cxn>
                  <a:cxn ang="0">
                    <a:pos x="292" y="158"/>
                  </a:cxn>
                  <a:cxn ang="0">
                    <a:pos x="282" y="175"/>
                  </a:cxn>
                  <a:cxn ang="0">
                    <a:pos x="271" y="189"/>
                  </a:cxn>
                  <a:cxn ang="0">
                    <a:pos x="262" y="196"/>
                  </a:cxn>
                  <a:cxn ang="0">
                    <a:pos x="245" y="209"/>
                  </a:cxn>
                  <a:cxn ang="0">
                    <a:pos x="225" y="217"/>
                  </a:cxn>
                  <a:cxn ang="0">
                    <a:pos x="203" y="221"/>
                  </a:cxn>
                  <a:cxn ang="0">
                    <a:pos x="112" y="222"/>
                  </a:cxn>
                  <a:cxn ang="0">
                    <a:pos x="100" y="221"/>
                  </a:cxn>
                  <a:cxn ang="0">
                    <a:pos x="78" y="217"/>
                  </a:cxn>
                  <a:cxn ang="0">
                    <a:pos x="58" y="209"/>
                  </a:cxn>
                  <a:cxn ang="0">
                    <a:pos x="41" y="196"/>
                  </a:cxn>
                  <a:cxn ang="0">
                    <a:pos x="34" y="189"/>
                  </a:cxn>
                  <a:cxn ang="0">
                    <a:pos x="20" y="173"/>
                  </a:cxn>
                  <a:cxn ang="0">
                    <a:pos x="9" y="154"/>
                  </a:cxn>
                  <a:cxn ang="0">
                    <a:pos x="3" y="133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3" y="89"/>
                  </a:cxn>
                  <a:cxn ang="0">
                    <a:pos x="9" y="68"/>
                  </a:cxn>
                  <a:cxn ang="0">
                    <a:pos x="20" y="49"/>
                  </a:cxn>
                  <a:cxn ang="0">
                    <a:pos x="34" y="32"/>
                  </a:cxn>
                  <a:cxn ang="0">
                    <a:pos x="41" y="26"/>
                  </a:cxn>
                  <a:cxn ang="0">
                    <a:pos x="58" y="13"/>
                  </a:cxn>
                  <a:cxn ang="0">
                    <a:pos x="78" y="5"/>
                  </a:cxn>
                  <a:cxn ang="0">
                    <a:pos x="100" y="0"/>
                  </a:cxn>
                  <a:cxn ang="0">
                    <a:pos x="112" y="0"/>
                  </a:cxn>
                </a:cxnLst>
                <a:rect l="0" t="0" r="r" b="b"/>
                <a:pathLst>
                  <a:path w="292" h="222">
                    <a:moveTo>
                      <a:pt x="112" y="0"/>
                    </a:moveTo>
                    <a:lnTo>
                      <a:pt x="192" y="0"/>
                    </a:lnTo>
                    <a:lnTo>
                      <a:pt x="192" y="0"/>
                    </a:lnTo>
                    <a:lnTo>
                      <a:pt x="203" y="0"/>
                    </a:lnTo>
                    <a:lnTo>
                      <a:pt x="214" y="2"/>
                    </a:lnTo>
                    <a:lnTo>
                      <a:pt x="225" y="5"/>
                    </a:lnTo>
                    <a:lnTo>
                      <a:pt x="235" y="9"/>
                    </a:lnTo>
                    <a:lnTo>
                      <a:pt x="245" y="13"/>
                    </a:lnTo>
                    <a:lnTo>
                      <a:pt x="254" y="18"/>
                    </a:lnTo>
                    <a:lnTo>
                      <a:pt x="262" y="26"/>
                    </a:lnTo>
                    <a:lnTo>
                      <a:pt x="271" y="32"/>
                    </a:lnTo>
                    <a:lnTo>
                      <a:pt x="271" y="32"/>
                    </a:lnTo>
                    <a:lnTo>
                      <a:pt x="277" y="39"/>
                    </a:lnTo>
                    <a:lnTo>
                      <a:pt x="282" y="47"/>
                    </a:lnTo>
                    <a:lnTo>
                      <a:pt x="288" y="56"/>
                    </a:lnTo>
                    <a:lnTo>
                      <a:pt x="292" y="63"/>
                    </a:lnTo>
                    <a:lnTo>
                      <a:pt x="232" y="63"/>
                    </a:lnTo>
                    <a:lnTo>
                      <a:pt x="232" y="63"/>
                    </a:lnTo>
                    <a:lnTo>
                      <a:pt x="223" y="58"/>
                    </a:lnTo>
                    <a:lnTo>
                      <a:pt x="213" y="53"/>
                    </a:lnTo>
                    <a:lnTo>
                      <a:pt x="203" y="51"/>
                    </a:lnTo>
                    <a:lnTo>
                      <a:pt x="192" y="49"/>
                    </a:lnTo>
                    <a:lnTo>
                      <a:pt x="112" y="49"/>
                    </a:lnTo>
                    <a:lnTo>
                      <a:pt x="112" y="49"/>
                    </a:lnTo>
                    <a:lnTo>
                      <a:pt x="99" y="51"/>
                    </a:lnTo>
                    <a:lnTo>
                      <a:pt x="88" y="54"/>
                    </a:lnTo>
                    <a:lnTo>
                      <a:pt x="77" y="60"/>
                    </a:lnTo>
                    <a:lnTo>
                      <a:pt x="68" y="68"/>
                    </a:lnTo>
                    <a:lnTo>
                      <a:pt x="68" y="68"/>
                    </a:lnTo>
                    <a:lnTo>
                      <a:pt x="61" y="77"/>
                    </a:lnTo>
                    <a:lnTo>
                      <a:pt x="55" y="86"/>
                    </a:lnTo>
                    <a:lnTo>
                      <a:pt x="51" y="99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1" y="124"/>
                    </a:lnTo>
                    <a:lnTo>
                      <a:pt x="55" y="135"/>
                    </a:lnTo>
                    <a:lnTo>
                      <a:pt x="61" y="146"/>
                    </a:lnTo>
                    <a:lnTo>
                      <a:pt x="68" y="154"/>
                    </a:lnTo>
                    <a:lnTo>
                      <a:pt x="68" y="154"/>
                    </a:lnTo>
                    <a:lnTo>
                      <a:pt x="77" y="162"/>
                    </a:lnTo>
                    <a:lnTo>
                      <a:pt x="88" y="168"/>
                    </a:lnTo>
                    <a:lnTo>
                      <a:pt x="99" y="172"/>
                    </a:lnTo>
                    <a:lnTo>
                      <a:pt x="112" y="173"/>
                    </a:lnTo>
                    <a:lnTo>
                      <a:pt x="192" y="173"/>
                    </a:lnTo>
                    <a:lnTo>
                      <a:pt x="192" y="173"/>
                    </a:lnTo>
                    <a:lnTo>
                      <a:pt x="203" y="172"/>
                    </a:lnTo>
                    <a:lnTo>
                      <a:pt x="213" y="169"/>
                    </a:lnTo>
                    <a:lnTo>
                      <a:pt x="223" y="164"/>
                    </a:lnTo>
                    <a:lnTo>
                      <a:pt x="232" y="158"/>
                    </a:lnTo>
                    <a:lnTo>
                      <a:pt x="292" y="158"/>
                    </a:lnTo>
                    <a:lnTo>
                      <a:pt x="292" y="158"/>
                    </a:lnTo>
                    <a:lnTo>
                      <a:pt x="288" y="167"/>
                    </a:lnTo>
                    <a:lnTo>
                      <a:pt x="282" y="175"/>
                    </a:lnTo>
                    <a:lnTo>
                      <a:pt x="277" y="183"/>
                    </a:lnTo>
                    <a:lnTo>
                      <a:pt x="271" y="189"/>
                    </a:lnTo>
                    <a:lnTo>
                      <a:pt x="271" y="189"/>
                    </a:lnTo>
                    <a:lnTo>
                      <a:pt x="262" y="196"/>
                    </a:lnTo>
                    <a:lnTo>
                      <a:pt x="254" y="203"/>
                    </a:lnTo>
                    <a:lnTo>
                      <a:pt x="245" y="209"/>
                    </a:lnTo>
                    <a:lnTo>
                      <a:pt x="235" y="214"/>
                    </a:lnTo>
                    <a:lnTo>
                      <a:pt x="225" y="217"/>
                    </a:lnTo>
                    <a:lnTo>
                      <a:pt x="214" y="220"/>
                    </a:lnTo>
                    <a:lnTo>
                      <a:pt x="203" y="221"/>
                    </a:lnTo>
                    <a:lnTo>
                      <a:pt x="192" y="222"/>
                    </a:lnTo>
                    <a:lnTo>
                      <a:pt x="112" y="222"/>
                    </a:lnTo>
                    <a:lnTo>
                      <a:pt x="112" y="222"/>
                    </a:lnTo>
                    <a:lnTo>
                      <a:pt x="100" y="221"/>
                    </a:lnTo>
                    <a:lnTo>
                      <a:pt x="89" y="220"/>
                    </a:lnTo>
                    <a:lnTo>
                      <a:pt x="78" y="217"/>
                    </a:lnTo>
                    <a:lnTo>
                      <a:pt x="68" y="214"/>
                    </a:lnTo>
                    <a:lnTo>
                      <a:pt x="58" y="209"/>
                    </a:lnTo>
                    <a:lnTo>
                      <a:pt x="50" y="203"/>
                    </a:lnTo>
                    <a:lnTo>
                      <a:pt x="41" y="196"/>
                    </a:lnTo>
                    <a:lnTo>
                      <a:pt x="34" y="189"/>
                    </a:lnTo>
                    <a:lnTo>
                      <a:pt x="34" y="189"/>
                    </a:lnTo>
                    <a:lnTo>
                      <a:pt x="26" y="182"/>
                    </a:lnTo>
                    <a:lnTo>
                      <a:pt x="20" y="173"/>
                    </a:lnTo>
                    <a:lnTo>
                      <a:pt x="14" y="164"/>
                    </a:lnTo>
                    <a:lnTo>
                      <a:pt x="9" y="154"/>
                    </a:lnTo>
                    <a:lnTo>
                      <a:pt x="5" y="143"/>
                    </a:lnTo>
                    <a:lnTo>
                      <a:pt x="3" y="133"/>
                    </a:lnTo>
                    <a:lnTo>
                      <a:pt x="2" y="122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2" y="100"/>
                    </a:lnTo>
                    <a:lnTo>
                      <a:pt x="3" y="89"/>
                    </a:lnTo>
                    <a:lnTo>
                      <a:pt x="5" y="78"/>
                    </a:lnTo>
                    <a:lnTo>
                      <a:pt x="9" y="68"/>
                    </a:lnTo>
                    <a:lnTo>
                      <a:pt x="14" y="58"/>
                    </a:lnTo>
                    <a:lnTo>
                      <a:pt x="20" y="49"/>
                    </a:lnTo>
                    <a:lnTo>
                      <a:pt x="26" y="41"/>
                    </a:lnTo>
                    <a:lnTo>
                      <a:pt x="34" y="32"/>
                    </a:lnTo>
                    <a:lnTo>
                      <a:pt x="34" y="32"/>
                    </a:lnTo>
                    <a:lnTo>
                      <a:pt x="41" y="26"/>
                    </a:lnTo>
                    <a:lnTo>
                      <a:pt x="50" y="18"/>
                    </a:lnTo>
                    <a:lnTo>
                      <a:pt x="58" y="13"/>
                    </a:lnTo>
                    <a:lnTo>
                      <a:pt x="68" y="9"/>
                    </a:lnTo>
                    <a:lnTo>
                      <a:pt x="78" y="5"/>
                    </a:lnTo>
                    <a:lnTo>
                      <a:pt x="89" y="2"/>
                    </a:lnTo>
                    <a:lnTo>
                      <a:pt x="100" y="0"/>
                    </a:lnTo>
                    <a:lnTo>
                      <a:pt x="112" y="0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28" name="Freeform 20"/>
              <p:cNvSpPr/>
              <p:nvPr/>
            </p:nvSpPr>
            <p:spPr bwMode="auto">
              <a:xfrm>
                <a:off x="1714480" y="4357700"/>
                <a:ext cx="230188" cy="177800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92" y="0"/>
                  </a:cxn>
                  <a:cxn ang="0">
                    <a:pos x="213" y="5"/>
                  </a:cxn>
                  <a:cxn ang="0">
                    <a:pos x="234" y="13"/>
                  </a:cxn>
                  <a:cxn ang="0">
                    <a:pos x="251" y="26"/>
                  </a:cxn>
                  <a:cxn ang="0">
                    <a:pos x="258" y="32"/>
                  </a:cxn>
                  <a:cxn ang="0">
                    <a:pos x="272" y="49"/>
                  </a:cxn>
                  <a:cxn ang="0">
                    <a:pos x="283" y="68"/>
                  </a:cxn>
                  <a:cxn ang="0">
                    <a:pos x="289" y="89"/>
                  </a:cxn>
                  <a:cxn ang="0">
                    <a:pos x="292" y="111"/>
                  </a:cxn>
                  <a:cxn ang="0">
                    <a:pos x="292" y="111"/>
                  </a:cxn>
                  <a:cxn ang="0">
                    <a:pos x="289" y="133"/>
                  </a:cxn>
                  <a:cxn ang="0">
                    <a:pos x="283" y="154"/>
                  </a:cxn>
                  <a:cxn ang="0">
                    <a:pos x="272" y="173"/>
                  </a:cxn>
                  <a:cxn ang="0">
                    <a:pos x="258" y="189"/>
                  </a:cxn>
                  <a:cxn ang="0">
                    <a:pos x="251" y="196"/>
                  </a:cxn>
                  <a:cxn ang="0">
                    <a:pos x="234" y="209"/>
                  </a:cxn>
                  <a:cxn ang="0">
                    <a:pos x="213" y="217"/>
                  </a:cxn>
                  <a:cxn ang="0">
                    <a:pos x="192" y="221"/>
                  </a:cxn>
                  <a:cxn ang="0">
                    <a:pos x="100" y="222"/>
                  </a:cxn>
                  <a:cxn ang="0">
                    <a:pos x="89" y="221"/>
                  </a:cxn>
                  <a:cxn ang="0">
                    <a:pos x="67" y="217"/>
                  </a:cxn>
                  <a:cxn ang="0">
                    <a:pos x="47" y="209"/>
                  </a:cxn>
                  <a:cxn ang="0">
                    <a:pos x="30" y="196"/>
                  </a:cxn>
                  <a:cxn ang="0">
                    <a:pos x="21" y="189"/>
                  </a:cxn>
                  <a:cxn ang="0">
                    <a:pos x="9" y="175"/>
                  </a:cxn>
                  <a:cxn ang="0">
                    <a:pos x="0" y="158"/>
                  </a:cxn>
                  <a:cxn ang="0">
                    <a:pos x="61" y="158"/>
                  </a:cxn>
                  <a:cxn ang="0">
                    <a:pos x="79" y="169"/>
                  </a:cxn>
                  <a:cxn ang="0">
                    <a:pos x="100" y="173"/>
                  </a:cxn>
                  <a:cxn ang="0">
                    <a:pos x="181" y="173"/>
                  </a:cxn>
                  <a:cxn ang="0">
                    <a:pos x="204" y="168"/>
                  </a:cxn>
                  <a:cxn ang="0">
                    <a:pos x="224" y="154"/>
                  </a:cxn>
                  <a:cxn ang="0">
                    <a:pos x="231" y="146"/>
                  </a:cxn>
                  <a:cxn ang="0">
                    <a:pos x="241" y="124"/>
                  </a:cxn>
                  <a:cxn ang="0">
                    <a:pos x="242" y="111"/>
                  </a:cxn>
                  <a:cxn ang="0">
                    <a:pos x="241" y="99"/>
                  </a:cxn>
                  <a:cxn ang="0">
                    <a:pos x="231" y="77"/>
                  </a:cxn>
                  <a:cxn ang="0">
                    <a:pos x="224" y="68"/>
                  </a:cxn>
                  <a:cxn ang="0">
                    <a:pos x="204" y="54"/>
                  </a:cxn>
                  <a:cxn ang="0">
                    <a:pos x="181" y="49"/>
                  </a:cxn>
                  <a:cxn ang="0">
                    <a:pos x="100" y="49"/>
                  </a:cxn>
                  <a:cxn ang="0">
                    <a:pos x="79" y="53"/>
                  </a:cxn>
                  <a:cxn ang="0">
                    <a:pos x="61" y="63"/>
                  </a:cxn>
                  <a:cxn ang="0">
                    <a:pos x="0" y="63"/>
                  </a:cxn>
                  <a:cxn ang="0">
                    <a:pos x="9" y="47"/>
                  </a:cxn>
                  <a:cxn ang="0">
                    <a:pos x="21" y="32"/>
                  </a:cxn>
                  <a:cxn ang="0">
                    <a:pos x="30" y="26"/>
                  </a:cxn>
                  <a:cxn ang="0">
                    <a:pos x="47" y="13"/>
                  </a:cxn>
                  <a:cxn ang="0">
                    <a:pos x="67" y="5"/>
                  </a:cxn>
                  <a:cxn ang="0">
                    <a:pos x="89" y="0"/>
                  </a:cxn>
                  <a:cxn ang="0">
                    <a:pos x="100" y="0"/>
                  </a:cxn>
                </a:cxnLst>
                <a:rect l="0" t="0" r="r" b="b"/>
                <a:pathLst>
                  <a:path w="292" h="222">
                    <a:moveTo>
                      <a:pt x="100" y="0"/>
                    </a:moveTo>
                    <a:lnTo>
                      <a:pt x="181" y="0"/>
                    </a:lnTo>
                    <a:lnTo>
                      <a:pt x="181" y="0"/>
                    </a:lnTo>
                    <a:lnTo>
                      <a:pt x="192" y="0"/>
                    </a:lnTo>
                    <a:lnTo>
                      <a:pt x="203" y="2"/>
                    </a:lnTo>
                    <a:lnTo>
                      <a:pt x="213" y="5"/>
                    </a:lnTo>
                    <a:lnTo>
                      <a:pt x="224" y="9"/>
                    </a:lnTo>
                    <a:lnTo>
                      <a:pt x="234" y="13"/>
                    </a:lnTo>
                    <a:lnTo>
                      <a:pt x="242" y="18"/>
                    </a:lnTo>
                    <a:lnTo>
                      <a:pt x="251" y="26"/>
                    </a:lnTo>
                    <a:lnTo>
                      <a:pt x="258" y="32"/>
                    </a:lnTo>
                    <a:lnTo>
                      <a:pt x="258" y="32"/>
                    </a:lnTo>
                    <a:lnTo>
                      <a:pt x="266" y="41"/>
                    </a:lnTo>
                    <a:lnTo>
                      <a:pt x="272" y="49"/>
                    </a:lnTo>
                    <a:lnTo>
                      <a:pt x="278" y="58"/>
                    </a:lnTo>
                    <a:lnTo>
                      <a:pt x="283" y="68"/>
                    </a:lnTo>
                    <a:lnTo>
                      <a:pt x="287" y="78"/>
                    </a:lnTo>
                    <a:lnTo>
                      <a:pt x="289" y="89"/>
                    </a:lnTo>
                    <a:lnTo>
                      <a:pt x="291" y="100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1" y="122"/>
                    </a:lnTo>
                    <a:lnTo>
                      <a:pt x="289" y="133"/>
                    </a:lnTo>
                    <a:lnTo>
                      <a:pt x="287" y="143"/>
                    </a:lnTo>
                    <a:lnTo>
                      <a:pt x="283" y="154"/>
                    </a:lnTo>
                    <a:lnTo>
                      <a:pt x="278" y="164"/>
                    </a:lnTo>
                    <a:lnTo>
                      <a:pt x="272" y="173"/>
                    </a:lnTo>
                    <a:lnTo>
                      <a:pt x="266" y="182"/>
                    </a:lnTo>
                    <a:lnTo>
                      <a:pt x="258" y="189"/>
                    </a:lnTo>
                    <a:lnTo>
                      <a:pt x="258" y="189"/>
                    </a:lnTo>
                    <a:lnTo>
                      <a:pt x="251" y="196"/>
                    </a:lnTo>
                    <a:lnTo>
                      <a:pt x="242" y="203"/>
                    </a:lnTo>
                    <a:lnTo>
                      <a:pt x="234" y="209"/>
                    </a:lnTo>
                    <a:lnTo>
                      <a:pt x="224" y="214"/>
                    </a:lnTo>
                    <a:lnTo>
                      <a:pt x="213" y="217"/>
                    </a:lnTo>
                    <a:lnTo>
                      <a:pt x="203" y="220"/>
                    </a:lnTo>
                    <a:lnTo>
                      <a:pt x="192" y="221"/>
                    </a:lnTo>
                    <a:lnTo>
                      <a:pt x="181" y="222"/>
                    </a:lnTo>
                    <a:lnTo>
                      <a:pt x="100" y="222"/>
                    </a:lnTo>
                    <a:lnTo>
                      <a:pt x="100" y="222"/>
                    </a:lnTo>
                    <a:lnTo>
                      <a:pt x="89" y="221"/>
                    </a:lnTo>
                    <a:lnTo>
                      <a:pt x="78" y="220"/>
                    </a:lnTo>
                    <a:lnTo>
                      <a:pt x="67" y="217"/>
                    </a:lnTo>
                    <a:lnTo>
                      <a:pt x="57" y="214"/>
                    </a:lnTo>
                    <a:lnTo>
                      <a:pt x="47" y="209"/>
                    </a:lnTo>
                    <a:lnTo>
                      <a:pt x="38" y="203"/>
                    </a:lnTo>
                    <a:lnTo>
                      <a:pt x="30" y="196"/>
                    </a:lnTo>
                    <a:lnTo>
                      <a:pt x="21" y="189"/>
                    </a:lnTo>
                    <a:lnTo>
                      <a:pt x="21" y="189"/>
                    </a:lnTo>
                    <a:lnTo>
                      <a:pt x="15" y="183"/>
                    </a:lnTo>
                    <a:lnTo>
                      <a:pt x="9" y="175"/>
                    </a:lnTo>
                    <a:lnTo>
                      <a:pt x="4" y="167"/>
                    </a:lnTo>
                    <a:lnTo>
                      <a:pt x="0" y="158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9" y="164"/>
                    </a:lnTo>
                    <a:lnTo>
                      <a:pt x="79" y="169"/>
                    </a:lnTo>
                    <a:lnTo>
                      <a:pt x="89" y="172"/>
                    </a:lnTo>
                    <a:lnTo>
                      <a:pt x="100" y="173"/>
                    </a:lnTo>
                    <a:lnTo>
                      <a:pt x="181" y="173"/>
                    </a:lnTo>
                    <a:lnTo>
                      <a:pt x="181" y="173"/>
                    </a:lnTo>
                    <a:lnTo>
                      <a:pt x="193" y="172"/>
                    </a:lnTo>
                    <a:lnTo>
                      <a:pt x="204" y="168"/>
                    </a:lnTo>
                    <a:lnTo>
                      <a:pt x="215" y="162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31" y="146"/>
                    </a:lnTo>
                    <a:lnTo>
                      <a:pt x="237" y="135"/>
                    </a:lnTo>
                    <a:lnTo>
                      <a:pt x="241" y="124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1" y="99"/>
                    </a:lnTo>
                    <a:lnTo>
                      <a:pt x="237" y="86"/>
                    </a:lnTo>
                    <a:lnTo>
                      <a:pt x="231" y="77"/>
                    </a:lnTo>
                    <a:lnTo>
                      <a:pt x="224" y="68"/>
                    </a:lnTo>
                    <a:lnTo>
                      <a:pt x="224" y="68"/>
                    </a:lnTo>
                    <a:lnTo>
                      <a:pt x="215" y="60"/>
                    </a:lnTo>
                    <a:lnTo>
                      <a:pt x="204" y="54"/>
                    </a:lnTo>
                    <a:lnTo>
                      <a:pt x="193" y="51"/>
                    </a:lnTo>
                    <a:lnTo>
                      <a:pt x="181" y="49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89" y="51"/>
                    </a:lnTo>
                    <a:lnTo>
                      <a:pt x="79" y="53"/>
                    </a:lnTo>
                    <a:lnTo>
                      <a:pt x="69" y="58"/>
                    </a:lnTo>
                    <a:lnTo>
                      <a:pt x="61" y="63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4" y="56"/>
                    </a:lnTo>
                    <a:lnTo>
                      <a:pt x="9" y="47"/>
                    </a:lnTo>
                    <a:lnTo>
                      <a:pt x="15" y="39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30" y="26"/>
                    </a:lnTo>
                    <a:lnTo>
                      <a:pt x="38" y="18"/>
                    </a:lnTo>
                    <a:lnTo>
                      <a:pt x="47" y="13"/>
                    </a:lnTo>
                    <a:lnTo>
                      <a:pt x="57" y="9"/>
                    </a:lnTo>
                    <a:lnTo>
                      <a:pt x="67" y="5"/>
                    </a:lnTo>
                    <a:lnTo>
                      <a:pt x="78" y="2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29" name="Freeform 21"/>
              <p:cNvSpPr/>
              <p:nvPr/>
            </p:nvSpPr>
            <p:spPr bwMode="auto">
              <a:xfrm>
                <a:off x="1601767" y="4427550"/>
                <a:ext cx="195263" cy="3651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24" y="0"/>
                  </a:cxn>
                  <a:cxn ang="0">
                    <a:pos x="224" y="0"/>
                  </a:cxn>
                  <a:cxn ang="0">
                    <a:pos x="229" y="1"/>
                  </a:cxn>
                  <a:cxn ang="0">
                    <a:pos x="233" y="2"/>
                  </a:cxn>
                  <a:cxn ang="0">
                    <a:pos x="236" y="5"/>
                  </a:cxn>
                  <a:cxn ang="0">
                    <a:pos x="240" y="7"/>
                  </a:cxn>
                  <a:cxn ang="0">
                    <a:pos x="242" y="11"/>
                  </a:cxn>
                  <a:cxn ang="0">
                    <a:pos x="245" y="14"/>
                  </a:cxn>
                  <a:cxn ang="0">
                    <a:pos x="246" y="18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8"/>
                  </a:cxn>
                  <a:cxn ang="0">
                    <a:pos x="245" y="32"/>
                  </a:cxn>
                  <a:cxn ang="0">
                    <a:pos x="242" y="36"/>
                  </a:cxn>
                  <a:cxn ang="0">
                    <a:pos x="240" y="39"/>
                  </a:cxn>
                  <a:cxn ang="0">
                    <a:pos x="236" y="42"/>
                  </a:cxn>
                  <a:cxn ang="0">
                    <a:pos x="233" y="44"/>
                  </a:cxn>
                  <a:cxn ang="0">
                    <a:pos x="229" y="45"/>
                  </a:cxn>
                  <a:cxn ang="0">
                    <a:pos x="224" y="45"/>
                  </a:cxn>
                  <a:cxn ang="0">
                    <a:pos x="24" y="45"/>
                  </a:cxn>
                  <a:cxn ang="0">
                    <a:pos x="24" y="45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2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3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3" y="14"/>
                  </a:cxn>
                  <a:cxn ang="0">
                    <a:pos x="4" y="11"/>
                  </a:cxn>
                  <a:cxn ang="0">
                    <a:pos x="6" y="7"/>
                  </a:cxn>
                  <a:cxn ang="0">
                    <a:pos x="10" y="5"/>
                  </a:cxn>
                  <a:cxn ang="0">
                    <a:pos x="14" y="2"/>
                  </a:cxn>
                  <a:cxn ang="0">
                    <a:pos x="19" y="1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46" h="45">
                    <a:moveTo>
                      <a:pt x="24" y="0"/>
                    </a:moveTo>
                    <a:lnTo>
                      <a:pt x="224" y="0"/>
                    </a:lnTo>
                    <a:lnTo>
                      <a:pt x="224" y="0"/>
                    </a:lnTo>
                    <a:lnTo>
                      <a:pt x="229" y="1"/>
                    </a:lnTo>
                    <a:lnTo>
                      <a:pt x="233" y="2"/>
                    </a:lnTo>
                    <a:lnTo>
                      <a:pt x="236" y="5"/>
                    </a:lnTo>
                    <a:lnTo>
                      <a:pt x="240" y="7"/>
                    </a:lnTo>
                    <a:lnTo>
                      <a:pt x="242" y="11"/>
                    </a:lnTo>
                    <a:lnTo>
                      <a:pt x="245" y="14"/>
                    </a:lnTo>
                    <a:lnTo>
                      <a:pt x="246" y="18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8"/>
                    </a:lnTo>
                    <a:lnTo>
                      <a:pt x="245" y="32"/>
                    </a:lnTo>
                    <a:lnTo>
                      <a:pt x="242" y="36"/>
                    </a:lnTo>
                    <a:lnTo>
                      <a:pt x="240" y="39"/>
                    </a:lnTo>
                    <a:lnTo>
                      <a:pt x="236" y="42"/>
                    </a:lnTo>
                    <a:lnTo>
                      <a:pt x="233" y="44"/>
                    </a:lnTo>
                    <a:lnTo>
                      <a:pt x="229" y="45"/>
                    </a:lnTo>
                    <a:lnTo>
                      <a:pt x="224" y="45"/>
                    </a:lnTo>
                    <a:lnTo>
                      <a:pt x="24" y="45"/>
                    </a:lnTo>
                    <a:lnTo>
                      <a:pt x="24" y="45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2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3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6" y="7"/>
                    </a:lnTo>
                    <a:lnTo>
                      <a:pt x="10" y="5"/>
                    </a:lnTo>
                    <a:lnTo>
                      <a:pt x="14" y="2"/>
                    </a:lnTo>
                    <a:lnTo>
                      <a:pt x="19" y="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 bwMode="auto">
          <a:xfrm>
            <a:off x="9048752" y="1981202"/>
            <a:ext cx="1020233" cy="1020233"/>
            <a:chOff x="6721309" y="1486287"/>
            <a:chExt cx="765423" cy="765385"/>
          </a:xfrm>
        </p:grpSpPr>
        <p:sp>
          <p:nvSpPr>
            <p:cNvPr id="31" name="Rectangle 16"/>
            <p:cNvSpPr/>
            <p:nvPr/>
          </p:nvSpPr>
          <p:spPr>
            <a:xfrm>
              <a:off x="6721309" y="1486287"/>
              <a:ext cx="765423" cy="765385"/>
            </a:xfrm>
            <a:prstGeom prst="ellipse">
              <a:avLst/>
            </a:prstGeom>
            <a:blipFill>
              <a:blip r:embed="rId4"/>
              <a:stretch>
                <a:fillRect/>
              </a:stretch>
            </a:blipFill>
            <a:ln w="12700">
              <a:noFill/>
            </a:ln>
            <a:effectLst>
              <a:outerShdw blurRad="635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2" name="Group 68"/>
            <p:cNvGrpSpPr/>
            <p:nvPr/>
          </p:nvGrpSpPr>
          <p:grpSpPr>
            <a:xfrm>
              <a:off x="6911180" y="1670021"/>
              <a:ext cx="405503" cy="406194"/>
              <a:chOff x="6998061" y="3496249"/>
              <a:chExt cx="366051" cy="366676"/>
            </a:xfrm>
            <a:solidFill>
              <a:schemeClr val="bg1"/>
            </a:solidFill>
          </p:grpSpPr>
          <p:sp>
            <p:nvSpPr>
              <p:cNvPr id="33" name="AutoShape 7"/>
              <p:cNvSpPr/>
              <p:nvPr/>
            </p:nvSpPr>
            <p:spPr bwMode="auto">
              <a:xfrm>
                <a:off x="6998061" y="3496249"/>
                <a:ext cx="366051" cy="366676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4" name="AutoShape 8"/>
              <p:cNvSpPr/>
              <p:nvPr/>
            </p:nvSpPr>
            <p:spPr bwMode="auto">
              <a:xfrm>
                <a:off x="7158247" y="3656437"/>
                <a:ext cx="45678" cy="45678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5" name="AutoShape 9"/>
              <p:cNvSpPr/>
              <p:nvPr/>
            </p:nvSpPr>
            <p:spPr bwMode="auto">
              <a:xfrm>
                <a:off x="7111943" y="3610758"/>
                <a:ext cx="137660" cy="137660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6" name="AutoShape 10"/>
              <p:cNvSpPr/>
              <p:nvPr/>
            </p:nvSpPr>
            <p:spPr bwMode="auto">
              <a:xfrm>
                <a:off x="7203927" y="3702114"/>
                <a:ext cx="56941" cy="58818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7" name="AutoShape 11"/>
              <p:cNvSpPr/>
              <p:nvPr/>
            </p:nvSpPr>
            <p:spPr bwMode="auto">
              <a:xfrm>
                <a:off x="7226451" y="3725267"/>
                <a:ext cx="81970" cy="83847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8" name="AutoShape 12"/>
              <p:cNvSpPr/>
              <p:nvPr/>
            </p:nvSpPr>
            <p:spPr bwMode="auto">
              <a:xfrm>
                <a:off x="7215188" y="3714003"/>
                <a:ext cx="69456" cy="70707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39" name="AutoShape 13"/>
              <p:cNvSpPr/>
              <p:nvPr/>
            </p:nvSpPr>
            <p:spPr bwMode="auto">
              <a:xfrm>
                <a:off x="7100682" y="3599495"/>
                <a:ext cx="57567" cy="58192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40" name="AutoShape 14"/>
              <p:cNvSpPr/>
              <p:nvPr/>
            </p:nvSpPr>
            <p:spPr bwMode="auto">
              <a:xfrm>
                <a:off x="7055002" y="3553816"/>
                <a:ext cx="81970" cy="83222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41" name="AutoShape 15"/>
              <p:cNvSpPr/>
              <p:nvPr/>
            </p:nvSpPr>
            <p:spPr bwMode="auto">
              <a:xfrm>
                <a:off x="7078154" y="3576343"/>
                <a:ext cx="69456" cy="71333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 bwMode="auto">
          <a:xfrm>
            <a:off x="7421036" y="4409020"/>
            <a:ext cx="1020233" cy="1020233"/>
            <a:chOff x="5566317" y="3306918"/>
            <a:chExt cx="765423" cy="765385"/>
          </a:xfrm>
        </p:grpSpPr>
        <p:sp>
          <p:nvSpPr>
            <p:cNvPr id="43" name="Rectangle 23"/>
            <p:cNvSpPr/>
            <p:nvPr/>
          </p:nvSpPr>
          <p:spPr>
            <a:xfrm>
              <a:off x="5566317" y="3306918"/>
              <a:ext cx="765423" cy="765385"/>
            </a:xfrm>
            <a:prstGeom prst="ellipse">
              <a:avLst/>
            </a:prstGeom>
            <a:solidFill>
              <a:srgbClr val="455761"/>
            </a:solidFill>
            <a:ln w="12700">
              <a:noFill/>
            </a:ln>
            <a:effectLst>
              <a:outerShdw blurRad="635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4" name="Group 78"/>
            <p:cNvGrpSpPr/>
            <p:nvPr/>
          </p:nvGrpSpPr>
          <p:grpSpPr>
            <a:xfrm>
              <a:off x="5794464" y="3478816"/>
              <a:ext cx="327796" cy="437560"/>
              <a:chOff x="1868971" y="2767277"/>
              <a:chExt cx="274694" cy="366676"/>
            </a:xfrm>
            <a:solidFill>
              <a:schemeClr val="bg1"/>
            </a:solidFill>
          </p:grpSpPr>
          <p:sp>
            <p:nvSpPr>
              <p:cNvPr id="45" name="AutoShape 115"/>
              <p:cNvSpPr/>
              <p:nvPr/>
            </p:nvSpPr>
            <p:spPr bwMode="auto">
              <a:xfrm>
                <a:off x="1868971" y="2767277"/>
                <a:ext cx="274694" cy="36667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  <p:sp>
            <p:nvSpPr>
              <p:cNvPr id="46" name="AutoShape 116"/>
              <p:cNvSpPr/>
              <p:nvPr/>
            </p:nvSpPr>
            <p:spPr bwMode="auto">
              <a:xfrm>
                <a:off x="1983479" y="2985030"/>
                <a:ext cx="45678" cy="6883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 anchor="ctr"/>
              <a:lstStyle/>
              <a:p>
                <a:pPr defTabSz="608965">
                  <a:defRPr/>
                </a:pPr>
                <a:endParaRPr 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Lao UI" pitchFamily="34" charset="0"/>
                </a:endParaRPr>
              </a:p>
            </p:txBody>
          </p:sp>
        </p:grpSp>
      </p:grpSp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sp>
        <p:nvSpPr>
          <p:cNvPr id="49" name="TextBox 76"/>
          <p:cNvSpPr txBox="1"/>
          <p:nvPr/>
        </p:nvSpPr>
        <p:spPr>
          <a:xfrm>
            <a:off x="1574633" y="161671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幼圆" pitchFamily="49" charset="-122"/>
                <a:ea typeface="幼圆" pitchFamily="49" charset="-122"/>
              </a:rPr>
              <a:t>机械制造工艺</a:t>
            </a:r>
            <a:endParaRPr lang="en-US" altLang="zh-CN" sz="4000" dirty="0">
              <a:solidFill>
                <a:schemeClr val="tx2">
                  <a:lumMod val="75000"/>
                  <a:lumOff val="25000"/>
                </a:schemeClr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66660" y="6015355"/>
            <a:ext cx="3007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机械工业的环境污染；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工业气、固、液废弃污染物及处理技术；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o UI" pitchFamily="34" charset="0"/>
              </a:rPr>
              <a:t>工业噪声防止与个人防护技术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o U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45" y="-341611"/>
            <a:ext cx="3473066" cy="462786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5" r="4867" b="17241"/>
          <a:stretch>
            <a:fillRect/>
          </a:stretch>
        </p:blipFill>
        <p:spPr>
          <a:xfrm>
            <a:off x="5498285" y="0"/>
            <a:ext cx="5033999" cy="3332799"/>
          </a:xfrm>
          <a:prstGeom prst="rect">
            <a:avLst/>
          </a:prstGeom>
        </p:spPr>
      </p:pic>
      <p:sp>
        <p:nvSpPr>
          <p:cNvPr id="229" name="TextBox 76"/>
          <p:cNvSpPr txBox="1"/>
          <p:nvPr/>
        </p:nvSpPr>
        <p:spPr>
          <a:xfrm>
            <a:off x="5026840" y="3332799"/>
            <a:ext cx="201622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第二章节</a:t>
            </a:r>
            <a:endParaRPr lang="zh-CN" altLang="en-US" sz="3200" dirty="0">
              <a:solidFill>
                <a:schemeClr val="tx2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31" name="TextBox 76"/>
          <p:cNvSpPr txBox="1"/>
          <p:nvPr/>
        </p:nvSpPr>
        <p:spPr>
          <a:xfrm>
            <a:off x="3309337" y="4027328"/>
            <a:ext cx="5451229" cy="706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accent3"/>
                </a:solidFill>
                <a:latin typeface="幼圆" pitchFamily="49" charset="-122"/>
                <a:ea typeface="幼圆" pitchFamily="49" charset="-122"/>
              </a:rPr>
              <a:t>设计与创新知识</a:t>
            </a:r>
            <a:endParaRPr lang="zh-CN" altLang="en-US" sz="4000" dirty="0">
              <a:solidFill>
                <a:schemeClr val="accent3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图片 6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0" t="4562" r="14667" b="19390"/>
          <a:stretch>
            <a:fillRect/>
          </a:stretch>
        </p:blipFill>
        <p:spPr>
          <a:xfrm>
            <a:off x="240629" y="43544"/>
            <a:ext cx="958827" cy="13283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l="26609" t="22880" r="24146" b="16056"/>
          <a:stretch>
            <a:fillRect/>
          </a:stretch>
        </p:blipFill>
        <p:spPr>
          <a:xfrm>
            <a:off x="1303655" y="652780"/>
            <a:ext cx="6003925" cy="4187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l="23708" t="27093" r="34474" b="22620"/>
          <a:stretch>
            <a:fillRect/>
          </a:stretch>
        </p:blipFill>
        <p:spPr>
          <a:xfrm>
            <a:off x="7567295" y="586105"/>
            <a:ext cx="4342765" cy="22606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472170" y="4382770"/>
            <a:ext cx="278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四合一连接体</a:t>
            </a:r>
            <a:endParaRPr lang="zh-CN" altLang="en-US" sz="3600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403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7BB256"/>
      </a:accent1>
      <a:accent2>
        <a:srgbClr val="F0993A"/>
      </a:accent2>
      <a:accent3>
        <a:srgbClr val="DE2743"/>
      </a:accent3>
      <a:accent4>
        <a:srgbClr val="2A7ABC"/>
      </a:accent4>
      <a:accent5>
        <a:srgbClr val="7BB256"/>
      </a:accent5>
      <a:accent6>
        <a:srgbClr val="F0993A"/>
      </a:accent6>
      <a:hlink>
        <a:srgbClr val="DE2743"/>
      </a:hlink>
      <a:folHlink>
        <a:srgbClr val="2A7AB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3403</Words>
  <Application>WPS 演示</Application>
  <PresentationFormat>宽屏</PresentationFormat>
  <Paragraphs>276</Paragraphs>
  <Slides>18</Slides>
  <Notes>27</Notes>
  <HiddenSlides>0</HiddenSlides>
  <MMClips>1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9" baseType="lpstr">
      <vt:lpstr>Arial</vt:lpstr>
      <vt:lpstr>宋体</vt:lpstr>
      <vt:lpstr>Wingdings</vt:lpstr>
      <vt:lpstr>Calibri Light</vt:lpstr>
      <vt:lpstr>方正宋刻本秀楷简体</vt:lpstr>
      <vt:lpstr>幼圆</vt:lpstr>
      <vt:lpstr>方正静蕾简体</vt:lpstr>
      <vt:lpstr>微软雅黑</vt:lpstr>
      <vt:lpstr>华文黑体</vt:lpstr>
      <vt:lpstr>黑体</vt:lpstr>
      <vt:lpstr>DFGothic-EB</vt:lpstr>
      <vt:lpstr>Lao UI</vt:lpstr>
      <vt:lpstr>AMGDT</vt:lpstr>
      <vt:lpstr>仿宋</vt:lpstr>
      <vt:lpstr>张海山锐线体简</vt:lpstr>
      <vt:lpstr>Impact</vt:lpstr>
      <vt:lpstr>华文细黑</vt:lpstr>
      <vt:lpstr>Arial Unicode MS</vt:lpstr>
      <vt:lpstr>Calibri</vt:lpstr>
      <vt:lpstr>MS UI Gothic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手绘小人答辩</dc:title>
  <dc:creator>PC</dc:creator>
  <cp:lastModifiedBy>Farewell.</cp:lastModifiedBy>
  <cp:revision>49</cp:revision>
  <dcterms:created xsi:type="dcterms:W3CDTF">2017-04-05T03:07:00Z</dcterms:created>
  <dcterms:modified xsi:type="dcterms:W3CDTF">2020-11-16T14:40:17Z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