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4" r:id="rId3"/>
    <p:sldId id="259" r:id="rId5"/>
    <p:sldId id="261" r:id="rId6"/>
    <p:sldId id="267" r:id="rId7"/>
    <p:sldId id="277" r:id="rId8"/>
    <p:sldId id="308" r:id="rId9"/>
    <p:sldId id="310" r:id="rId10"/>
    <p:sldId id="309" r:id="rId11"/>
    <p:sldId id="312" r:id="rId12"/>
    <p:sldId id="281" r:id="rId13"/>
    <p:sldId id="315" r:id="rId14"/>
    <p:sldId id="316" r:id="rId15"/>
    <p:sldId id="317" r:id="rId16"/>
    <p:sldId id="318" r:id="rId17"/>
    <p:sldId id="269" r:id="rId18"/>
    <p:sldId id="319" r:id="rId19"/>
    <p:sldId id="320" r:id="rId20"/>
    <p:sldId id="271" r:id="rId21"/>
    <p:sldId id="285" r:id="rId22"/>
    <p:sldId id="268" r:id="rId23"/>
    <p:sldId id="326" r:id="rId24"/>
    <p:sldId id="288" r:id="rId25"/>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鱼羊" initials="李"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4553"/>
    <a:srgbClr val="C14F4E"/>
    <a:srgbClr val="30333F"/>
    <a:srgbClr val="FFFFFF"/>
    <a:srgbClr val="5BA7FD"/>
    <a:srgbClr val="E46988"/>
    <a:srgbClr val="FF9409"/>
    <a:srgbClr val="91E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48" autoAdjust="0"/>
  </p:normalViewPr>
  <p:slideViewPr>
    <p:cSldViewPr snapToGrid="0">
      <p:cViewPr>
        <p:scale>
          <a:sx n="75" d="100"/>
          <a:sy n="75" d="100"/>
        </p:scale>
        <p:origin x="546" y="978"/>
      </p:cViewPr>
      <p:guideLst>
        <p:guide orient="horz" pos="2233"/>
        <p:guide pos="3784"/>
      </p:guideLst>
    </p:cSldViewPr>
  </p:slideViewPr>
  <p:notesTextViewPr>
    <p:cViewPr>
      <p:scale>
        <a:sx n="1" d="1"/>
        <a:sy n="1" d="1"/>
      </p:scale>
      <p:origin x="0" y="0"/>
    </p:cViewPr>
  </p:notesTextViewPr>
  <p:sorterViewPr>
    <p:cViewPr varScale="1">
      <p:scale>
        <a:sx n="1" d="1"/>
        <a:sy n="1" d="1"/>
      </p:scale>
      <p:origin x="0" y="-71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64A07-E408-4E19-AE8E-60ABB843D55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20F73-21D5-4156-BFBA-F428913AC3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20F73-21D5-4156-BFBA-F428913AC38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6607259-D45D-4DBB-9725-8BA3EF814DA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8DF4204-E553-47FB-9562-2C6665363A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solidFill>
              <a:latin typeface="微软雅黑" panose="020B0503020204020204" pitchFamily="34" charset="-122"/>
              <a:ea typeface="微软雅黑" panose="020B0503020204020204" pitchFamily="34" charset="-122"/>
              <a:sym typeface="+mn-ea"/>
            </a:endParaRP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2000" advClick="0" advTm="3000">
        <p:fade/>
      </p:transition>
    </mc:Choice>
    <mc:Fallback>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130300"/>
            <a:ext cx="11521737" cy="500697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3"/>
          <p:cNvSpPr/>
          <p:nvPr/>
        </p:nvSpPr>
        <p:spPr>
          <a:xfrm>
            <a:off x="3451985" y="-8885"/>
            <a:ext cx="8736476" cy="6877643"/>
          </a:xfrm>
          <a:custGeom>
            <a:avLst/>
            <a:gdLst>
              <a:gd name="connsiteX0" fmla="*/ 0 w 7747504"/>
              <a:gd name="connsiteY0" fmla="*/ 0 h 6858000"/>
              <a:gd name="connsiteX1" fmla="*/ 7747504 w 7747504"/>
              <a:gd name="connsiteY1" fmla="*/ 0 h 6858000"/>
              <a:gd name="connsiteX2" fmla="*/ 7747504 w 7747504"/>
              <a:gd name="connsiteY2" fmla="*/ 6858000 h 6858000"/>
              <a:gd name="connsiteX3" fmla="*/ 0 w 7747504"/>
              <a:gd name="connsiteY3" fmla="*/ 6858000 h 6858000"/>
              <a:gd name="connsiteX4" fmla="*/ 0 w 7747504"/>
              <a:gd name="connsiteY4" fmla="*/ 0 h 6858000"/>
              <a:gd name="connsiteX0-1" fmla="*/ 0 w 7747504"/>
              <a:gd name="connsiteY0-2" fmla="*/ 0 h 6858000"/>
              <a:gd name="connsiteX1-3" fmla="*/ 3121716 w 7747504"/>
              <a:gd name="connsiteY1-4" fmla="*/ 96819 h 6858000"/>
              <a:gd name="connsiteX2-5" fmla="*/ 7747504 w 7747504"/>
              <a:gd name="connsiteY2-6" fmla="*/ 6858000 h 6858000"/>
              <a:gd name="connsiteX3-7" fmla="*/ 0 w 7747504"/>
              <a:gd name="connsiteY3-8" fmla="*/ 6858000 h 6858000"/>
              <a:gd name="connsiteX4-9" fmla="*/ 0 w 7747504"/>
              <a:gd name="connsiteY4-10" fmla="*/ 0 h 6858000"/>
              <a:gd name="connsiteX0-11" fmla="*/ 0 w 7747504"/>
              <a:gd name="connsiteY0-12" fmla="*/ 0 h 6858000"/>
              <a:gd name="connsiteX1-13" fmla="*/ 6037038 w 7747504"/>
              <a:gd name="connsiteY1-14" fmla="*/ 32273 h 6858000"/>
              <a:gd name="connsiteX2-15" fmla="*/ 7747504 w 7747504"/>
              <a:gd name="connsiteY2-16" fmla="*/ 6858000 h 6858000"/>
              <a:gd name="connsiteX3-17" fmla="*/ 0 w 7747504"/>
              <a:gd name="connsiteY3-18" fmla="*/ 6858000 h 6858000"/>
              <a:gd name="connsiteX4-19" fmla="*/ 0 w 7747504"/>
              <a:gd name="connsiteY4-20" fmla="*/ 0 h 6858000"/>
              <a:gd name="connsiteX0-21" fmla="*/ 0 w 7747504"/>
              <a:gd name="connsiteY0-22" fmla="*/ 0 h 6858000"/>
              <a:gd name="connsiteX1-23" fmla="*/ 6058553 w 7747504"/>
              <a:gd name="connsiteY1-24" fmla="*/ 43030 h 6858000"/>
              <a:gd name="connsiteX2-25" fmla="*/ 7747504 w 7747504"/>
              <a:gd name="connsiteY2-26" fmla="*/ 6858000 h 6858000"/>
              <a:gd name="connsiteX3-27" fmla="*/ 0 w 7747504"/>
              <a:gd name="connsiteY3-28" fmla="*/ 6858000 h 6858000"/>
              <a:gd name="connsiteX4-29" fmla="*/ 0 w 7747504"/>
              <a:gd name="connsiteY4-30" fmla="*/ 0 h 6858000"/>
              <a:gd name="connsiteX0-31" fmla="*/ 0 w 7747504"/>
              <a:gd name="connsiteY0-32" fmla="*/ 0 h 6858000"/>
              <a:gd name="connsiteX1-33" fmla="*/ 6047795 w 7747504"/>
              <a:gd name="connsiteY1-34" fmla="*/ 10757 h 6858000"/>
              <a:gd name="connsiteX2-35" fmla="*/ 7747504 w 7747504"/>
              <a:gd name="connsiteY2-36" fmla="*/ 6858000 h 6858000"/>
              <a:gd name="connsiteX3-37" fmla="*/ 0 w 7747504"/>
              <a:gd name="connsiteY3-38" fmla="*/ 6858000 h 6858000"/>
              <a:gd name="connsiteX4-39" fmla="*/ 0 w 7747504"/>
              <a:gd name="connsiteY4-40" fmla="*/ 0 h 6858000"/>
              <a:gd name="connsiteX0-41" fmla="*/ 0 w 6047795"/>
              <a:gd name="connsiteY0-42" fmla="*/ 0 h 6858000"/>
              <a:gd name="connsiteX1-43" fmla="*/ 6047795 w 6047795"/>
              <a:gd name="connsiteY1-44" fmla="*/ 10757 h 6858000"/>
              <a:gd name="connsiteX2-45" fmla="*/ 5122638 w 6047795"/>
              <a:gd name="connsiteY2-46" fmla="*/ 6836484 h 6858000"/>
              <a:gd name="connsiteX3-47" fmla="*/ 0 w 6047795"/>
              <a:gd name="connsiteY3-48" fmla="*/ 6858000 h 6858000"/>
              <a:gd name="connsiteX4-49" fmla="*/ 0 w 6047795"/>
              <a:gd name="connsiteY4-50" fmla="*/ 0 h 6858000"/>
              <a:gd name="connsiteX0-51" fmla="*/ 0 w 6090826"/>
              <a:gd name="connsiteY0-52" fmla="*/ 0 h 6879515"/>
              <a:gd name="connsiteX1-53" fmla="*/ 6047795 w 6090826"/>
              <a:gd name="connsiteY1-54" fmla="*/ 10757 h 6879515"/>
              <a:gd name="connsiteX2-55" fmla="*/ 6090826 w 6090826"/>
              <a:gd name="connsiteY2-56" fmla="*/ 6879515 h 6879515"/>
              <a:gd name="connsiteX3-57" fmla="*/ 0 w 6090826"/>
              <a:gd name="connsiteY3-58" fmla="*/ 6858000 h 6879515"/>
              <a:gd name="connsiteX4-59" fmla="*/ 0 w 6090826"/>
              <a:gd name="connsiteY4-60" fmla="*/ 0 h 6879515"/>
              <a:gd name="connsiteX0-61" fmla="*/ 0 w 6101583"/>
              <a:gd name="connsiteY0-62" fmla="*/ 0 h 6890273"/>
              <a:gd name="connsiteX1-63" fmla="*/ 6047795 w 6101583"/>
              <a:gd name="connsiteY1-64" fmla="*/ 10757 h 6890273"/>
              <a:gd name="connsiteX2-65" fmla="*/ 6101583 w 6101583"/>
              <a:gd name="connsiteY2-66" fmla="*/ 6890273 h 6890273"/>
              <a:gd name="connsiteX3-67" fmla="*/ 0 w 6101583"/>
              <a:gd name="connsiteY3-68" fmla="*/ 6858000 h 6890273"/>
              <a:gd name="connsiteX4-69" fmla="*/ 0 w 6101583"/>
              <a:gd name="connsiteY4-70" fmla="*/ 0 h 6890273"/>
              <a:gd name="connsiteX0-71" fmla="*/ 3625327 w 6101583"/>
              <a:gd name="connsiteY0-72" fmla="*/ 0 h 6879516"/>
              <a:gd name="connsiteX1-73" fmla="*/ 6047795 w 6101583"/>
              <a:gd name="connsiteY1-74" fmla="*/ 0 h 6879516"/>
              <a:gd name="connsiteX2-75" fmla="*/ 6101583 w 6101583"/>
              <a:gd name="connsiteY2-76" fmla="*/ 6879516 h 6879516"/>
              <a:gd name="connsiteX3-77" fmla="*/ 0 w 6101583"/>
              <a:gd name="connsiteY3-78" fmla="*/ 6847243 h 6879516"/>
              <a:gd name="connsiteX4-79" fmla="*/ 3625327 w 6101583"/>
              <a:gd name="connsiteY4-80" fmla="*/ 0 h 6879516"/>
              <a:gd name="connsiteX0-81" fmla="*/ 3614569 w 6101583"/>
              <a:gd name="connsiteY0-82" fmla="*/ 10758 h 6879516"/>
              <a:gd name="connsiteX1-83" fmla="*/ 6047795 w 6101583"/>
              <a:gd name="connsiteY1-84" fmla="*/ 0 h 6879516"/>
              <a:gd name="connsiteX2-85" fmla="*/ 6101583 w 6101583"/>
              <a:gd name="connsiteY2-86" fmla="*/ 6879516 h 6879516"/>
              <a:gd name="connsiteX3-87" fmla="*/ 0 w 6101583"/>
              <a:gd name="connsiteY3-88" fmla="*/ 6847243 h 6879516"/>
              <a:gd name="connsiteX4-89" fmla="*/ 3614569 w 6101583"/>
              <a:gd name="connsiteY4-90" fmla="*/ 10758 h 6879516"/>
              <a:gd name="connsiteX0-91" fmla="*/ 4625788 w 7112802"/>
              <a:gd name="connsiteY0-92" fmla="*/ 10758 h 6879516"/>
              <a:gd name="connsiteX1-93" fmla="*/ 7059014 w 7112802"/>
              <a:gd name="connsiteY1-94" fmla="*/ 0 h 6879516"/>
              <a:gd name="connsiteX2-95" fmla="*/ 7112802 w 7112802"/>
              <a:gd name="connsiteY2-96" fmla="*/ 6879516 h 6879516"/>
              <a:gd name="connsiteX3-97" fmla="*/ 0 w 7112802"/>
              <a:gd name="connsiteY3-98" fmla="*/ 6858001 h 6879516"/>
              <a:gd name="connsiteX4-99" fmla="*/ 4625788 w 7112802"/>
              <a:gd name="connsiteY4-100" fmla="*/ 10758 h 6879516"/>
              <a:gd name="connsiteX0-101" fmla="*/ 4625788 w 7112802"/>
              <a:gd name="connsiteY0-102" fmla="*/ 10758 h 6879516"/>
              <a:gd name="connsiteX1-103" fmla="*/ 7091286 w 7112802"/>
              <a:gd name="connsiteY1-104" fmla="*/ 0 h 6879516"/>
              <a:gd name="connsiteX2-105" fmla="*/ 7112802 w 7112802"/>
              <a:gd name="connsiteY2-106" fmla="*/ 6879516 h 6879516"/>
              <a:gd name="connsiteX3-107" fmla="*/ 0 w 7112802"/>
              <a:gd name="connsiteY3-108" fmla="*/ 6858001 h 6879516"/>
              <a:gd name="connsiteX4-109" fmla="*/ 4625788 w 7112802"/>
              <a:gd name="connsiteY4-110" fmla="*/ 10758 h 6879516"/>
              <a:gd name="connsiteX0-111" fmla="*/ 2743722 w 7112802"/>
              <a:gd name="connsiteY0-112" fmla="*/ 1880 h 6879516"/>
              <a:gd name="connsiteX1-113" fmla="*/ 7091286 w 7112802"/>
              <a:gd name="connsiteY1-114" fmla="*/ 0 h 6879516"/>
              <a:gd name="connsiteX2-115" fmla="*/ 7112802 w 7112802"/>
              <a:gd name="connsiteY2-116" fmla="*/ 6879516 h 6879516"/>
              <a:gd name="connsiteX3-117" fmla="*/ 0 w 7112802"/>
              <a:gd name="connsiteY3-118" fmla="*/ 6858001 h 6879516"/>
              <a:gd name="connsiteX4-119" fmla="*/ 2743722 w 7112802"/>
              <a:gd name="connsiteY4-120" fmla="*/ 1880 h 6879516"/>
              <a:gd name="connsiteX0-121" fmla="*/ 3311893 w 7680973"/>
              <a:gd name="connsiteY0-122" fmla="*/ 1880 h 6929022"/>
              <a:gd name="connsiteX1-123" fmla="*/ 7659457 w 7680973"/>
              <a:gd name="connsiteY1-124" fmla="*/ 0 h 6929022"/>
              <a:gd name="connsiteX2-125" fmla="*/ 7680973 w 7680973"/>
              <a:gd name="connsiteY2-126" fmla="*/ 6879516 h 6929022"/>
              <a:gd name="connsiteX3-127" fmla="*/ 0 w 7680973"/>
              <a:gd name="connsiteY3-128" fmla="*/ 6929022 h 6929022"/>
              <a:gd name="connsiteX4-129" fmla="*/ 3311893 w 7680973"/>
              <a:gd name="connsiteY4-130" fmla="*/ 1880 h 6929022"/>
              <a:gd name="connsiteX0-131" fmla="*/ 3445058 w 7814138"/>
              <a:gd name="connsiteY0-132" fmla="*/ 1880 h 6879516"/>
              <a:gd name="connsiteX1-133" fmla="*/ 7792622 w 7814138"/>
              <a:gd name="connsiteY1-134" fmla="*/ 0 h 6879516"/>
              <a:gd name="connsiteX2-135" fmla="*/ 7814138 w 7814138"/>
              <a:gd name="connsiteY2-136" fmla="*/ 6879516 h 6879516"/>
              <a:gd name="connsiteX3-137" fmla="*/ 0 w 7814138"/>
              <a:gd name="connsiteY3-138" fmla="*/ 6875756 h 6879516"/>
              <a:gd name="connsiteX4-139" fmla="*/ 3445058 w 7814138"/>
              <a:gd name="connsiteY4-140" fmla="*/ 1880 h 6879516"/>
              <a:gd name="connsiteX0-141" fmla="*/ 2583924 w 7814138"/>
              <a:gd name="connsiteY0-142" fmla="*/ 1880 h 6879516"/>
              <a:gd name="connsiteX1-143" fmla="*/ 7792622 w 7814138"/>
              <a:gd name="connsiteY1-144" fmla="*/ 0 h 6879516"/>
              <a:gd name="connsiteX2-145" fmla="*/ 7814138 w 7814138"/>
              <a:gd name="connsiteY2-146" fmla="*/ 6879516 h 6879516"/>
              <a:gd name="connsiteX3-147" fmla="*/ 0 w 7814138"/>
              <a:gd name="connsiteY3-148" fmla="*/ 6875756 h 6879516"/>
              <a:gd name="connsiteX4-149" fmla="*/ 2583924 w 7814138"/>
              <a:gd name="connsiteY4-150" fmla="*/ 1880 h 6879516"/>
              <a:gd name="connsiteX0-151" fmla="*/ 5025284 w 10255498"/>
              <a:gd name="connsiteY0-152" fmla="*/ 1880 h 6879516"/>
              <a:gd name="connsiteX1-153" fmla="*/ 10233982 w 10255498"/>
              <a:gd name="connsiteY1-154" fmla="*/ 0 h 6879516"/>
              <a:gd name="connsiteX2-155" fmla="*/ 10255498 w 10255498"/>
              <a:gd name="connsiteY2-156" fmla="*/ 6879516 h 6879516"/>
              <a:gd name="connsiteX3-157" fmla="*/ 0 w 10255498"/>
              <a:gd name="connsiteY3-158" fmla="*/ 6858000 h 6879516"/>
              <a:gd name="connsiteX4-159" fmla="*/ 5025284 w 10255498"/>
              <a:gd name="connsiteY4-160" fmla="*/ 1880 h 6879516"/>
              <a:gd name="connsiteX0-161" fmla="*/ 6916227 w 12146441"/>
              <a:gd name="connsiteY0-162" fmla="*/ 1880 h 6893511"/>
              <a:gd name="connsiteX1-163" fmla="*/ 12124925 w 12146441"/>
              <a:gd name="connsiteY1-164" fmla="*/ 0 h 6893511"/>
              <a:gd name="connsiteX2-165" fmla="*/ 12146441 w 12146441"/>
              <a:gd name="connsiteY2-166" fmla="*/ 6879516 h 6893511"/>
              <a:gd name="connsiteX3-167" fmla="*/ 0 w 12146441"/>
              <a:gd name="connsiteY3-168" fmla="*/ 6893511 h 6893511"/>
              <a:gd name="connsiteX4-169" fmla="*/ 6916227 w 12146441"/>
              <a:gd name="connsiteY4-170" fmla="*/ 1880 h 6893511"/>
              <a:gd name="connsiteX0-171" fmla="*/ 4883241 w 10113455"/>
              <a:gd name="connsiteY0-172" fmla="*/ 1880 h 6884633"/>
              <a:gd name="connsiteX1-173" fmla="*/ 10091939 w 10113455"/>
              <a:gd name="connsiteY1-174" fmla="*/ 0 h 6884633"/>
              <a:gd name="connsiteX2-175" fmla="*/ 10113455 w 10113455"/>
              <a:gd name="connsiteY2-176" fmla="*/ 6879516 h 6884633"/>
              <a:gd name="connsiteX3-177" fmla="*/ 0 w 10113455"/>
              <a:gd name="connsiteY3-178" fmla="*/ 6884633 h 6884633"/>
              <a:gd name="connsiteX4-179" fmla="*/ 4883241 w 10113455"/>
              <a:gd name="connsiteY4-180" fmla="*/ 1880 h 6884633"/>
              <a:gd name="connsiteX0-181" fmla="*/ 5668550 w 10113455"/>
              <a:gd name="connsiteY0-182" fmla="*/ 0 h 6893553"/>
              <a:gd name="connsiteX1-183" fmla="*/ 10091939 w 10113455"/>
              <a:gd name="connsiteY1-184" fmla="*/ 8920 h 6893553"/>
              <a:gd name="connsiteX2-185" fmla="*/ 10113455 w 10113455"/>
              <a:gd name="connsiteY2-186" fmla="*/ 6888436 h 6893553"/>
              <a:gd name="connsiteX3-187" fmla="*/ 0 w 10113455"/>
              <a:gd name="connsiteY3-188" fmla="*/ 6893553 h 6893553"/>
              <a:gd name="connsiteX4-189" fmla="*/ 5668550 w 10113455"/>
              <a:gd name="connsiteY4-190" fmla="*/ 0 h 6893553"/>
              <a:gd name="connsiteX0-191" fmla="*/ 4291571 w 8736476"/>
              <a:gd name="connsiteY0-192" fmla="*/ 0 h 6904353"/>
              <a:gd name="connsiteX1-193" fmla="*/ 8714960 w 8736476"/>
              <a:gd name="connsiteY1-194" fmla="*/ 8920 h 6904353"/>
              <a:gd name="connsiteX2-195" fmla="*/ 8736476 w 8736476"/>
              <a:gd name="connsiteY2-196" fmla="*/ 6888436 h 6904353"/>
              <a:gd name="connsiteX3-197" fmla="*/ 0 w 8736476"/>
              <a:gd name="connsiteY3-198" fmla="*/ 6904353 h 6904353"/>
              <a:gd name="connsiteX4-199" fmla="*/ 4291571 w 8736476"/>
              <a:gd name="connsiteY4-200" fmla="*/ 0 h 690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36476" h="6904353">
                <a:moveTo>
                  <a:pt x="4291571" y="0"/>
                </a:moveTo>
                <a:lnTo>
                  <a:pt x="8714960" y="8920"/>
                </a:lnTo>
                <a:lnTo>
                  <a:pt x="8736476" y="6888436"/>
                </a:lnTo>
                <a:lnTo>
                  <a:pt x="0" y="6904353"/>
                </a:lnTo>
                <a:lnTo>
                  <a:pt x="4291571" y="0"/>
                </a:lnTo>
                <a:close/>
              </a:path>
            </a:pathLst>
          </a:custGeom>
          <a:solidFill>
            <a:srgbClr val="3E45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066988" y="481934"/>
            <a:ext cx="6007224" cy="5899212"/>
            <a:chOff x="3729602" y="1062602"/>
            <a:chExt cx="4732793" cy="4732793"/>
          </a:xfrm>
        </p:grpSpPr>
        <p:sp>
          <p:nvSpPr>
            <p:cNvPr id="12" name="椭圆 11"/>
            <p:cNvSpPr/>
            <p:nvPr userDrawn="1"/>
          </p:nvSpPr>
          <p:spPr>
            <a:xfrm>
              <a:off x="4149147" y="1510924"/>
              <a:ext cx="3892118" cy="389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3729602" y="1062602"/>
              <a:ext cx="4732793" cy="47327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16"/>
          <p:cNvSpPr txBox="1"/>
          <p:nvPr/>
        </p:nvSpPr>
        <p:spPr>
          <a:xfrm>
            <a:off x="4074160" y="4439920"/>
            <a:ext cx="3991610" cy="583565"/>
          </a:xfrm>
          <a:prstGeom prst="rect">
            <a:avLst/>
          </a:prstGeom>
          <a:noFill/>
        </p:spPr>
        <p:txBody>
          <a:bodyPr wrap="square" rtlCol="0">
            <a:spAutoFit/>
          </a:bodyPr>
          <a:lstStyle/>
          <a:p>
            <a:pPr algn="ctr"/>
            <a:r>
              <a:rPr lang="zh-CN" altLang="en-US" sz="1600" b="1" dirty="0">
                <a:solidFill>
                  <a:srgbClr val="C14F4E"/>
                </a:solidFill>
                <a:latin typeface="微软雅黑" panose="020B0503020204020204" pitchFamily="34" charset="-122"/>
                <a:ea typeface="微软雅黑" panose="020B0503020204020204" pitchFamily="34" charset="-122"/>
              </a:rPr>
              <a:t>汇报人：李鲜</a:t>
            </a:r>
            <a:endParaRPr lang="zh-CN" altLang="en-US" sz="1600" b="1" dirty="0">
              <a:solidFill>
                <a:srgbClr val="C14F4E"/>
              </a:solidFill>
              <a:latin typeface="微软雅黑" panose="020B0503020204020204" pitchFamily="34" charset="-122"/>
              <a:ea typeface="微软雅黑" panose="020B0503020204020204" pitchFamily="34" charset="-122"/>
            </a:endParaRPr>
          </a:p>
          <a:p>
            <a:pPr algn="ctr"/>
            <a:r>
              <a:rPr lang="zh-CN" altLang="en-US" sz="1600" b="1" dirty="0">
                <a:solidFill>
                  <a:srgbClr val="C14F4E"/>
                </a:solidFill>
                <a:latin typeface="微软雅黑" panose="020B0503020204020204" pitchFamily="34" charset="-122"/>
                <a:ea typeface="微软雅黑" panose="020B0503020204020204" pitchFamily="34" charset="-122"/>
              </a:rPr>
              <a:t>小组成员：申瑞、周凯、孙洪涛、丰潇迪</a:t>
            </a:r>
            <a:endParaRPr lang="zh-CN" altLang="en-US" sz="1600" b="1" dirty="0">
              <a:solidFill>
                <a:srgbClr val="C14F4E"/>
              </a:solidFill>
              <a:latin typeface="微软雅黑" panose="020B0503020204020204" pitchFamily="34" charset="-122"/>
              <a:ea typeface="微软雅黑" panose="020B0503020204020204" pitchFamily="34" charset="-122"/>
            </a:endParaRPr>
          </a:p>
        </p:txBody>
      </p:sp>
      <p:sp>
        <p:nvSpPr>
          <p:cNvPr id="24" name="文本框 20"/>
          <p:cNvSpPr txBox="1"/>
          <p:nvPr/>
        </p:nvSpPr>
        <p:spPr>
          <a:xfrm>
            <a:off x="4111135" y="3852533"/>
            <a:ext cx="3955134" cy="650875"/>
          </a:xfrm>
          <a:prstGeom prst="rect">
            <a:avLst/>
          </a:prstGeom>
          <a:noFill/>
        </p:spPr>
        <p:txBody>
          <a:bodyPr wrap="square">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4530"/>
            <a:r>
              <a:rPr lang="zh-CN" altLang="en-US" sz="2800" b="1" dirty="0">
                <a:solidFill>
                  <a:schemeClr val="accent2"/>
                </a:solidFill>
                <a:latin typeface="华文楷体" panose="02010600040101010101" charset="-122"/>
                <a:ea typeface="华文楷体" panose="02010600040101010101" charset="-122"/>
                <a:cs typeface="华文楷体" panose="02010600040101010101" charset="-122"/>
              </a:rPr>
              <a:t>无人机</a:t>
            </a:r>
            <a:r>
              <a:rPr lang="en-US" altLang="zh-CN" sz="2800" b="1" dirty="0">
                <a:solidFill>
                  <a:schemeClr val="accent2"/>
                </a:solidFill>
                <a:latin typeface="华文楷体" panose="02010600040101010101" charset="-122"/>
                <a:ea typeface="华文楷体" panose="02010600040101010101" charset="-122"/>
                <a:cs typeface="华文楷体" panose="02010600040101010101" charset="-122"/>
              </a:rPr>
              <a:t>1</a:t>
            </a:r>
            <a:r>
              <a:rPr lang="zh-CN" altLang="en-US" sz="2800" b="1" dirty="0">
                <a:solidFill>
                  <a:schemeClr val="accent2"/>
                </a:solidFill>
                <a:latin typeface="华文楷体" panose="02010600040101010101" charset="-122"/>
                <a:ea typeface="华文楷体" panose="02010600040101010101" charset="-122"/>
                <a:cs typeface="华文楷体" panose="02010600040101010101" charset="-122"/>
              </a:rPr>
              <a:t>组</a:t>
            </a:r>
            <a:endParaRPr lang="zh-CN" altLang="en-US" sz="2800" b="1" dirty="0">
              <a:solidFill>
                <a:schemeClr val="accent2"/>
              </a:solidFill>
              <a:latin typeface="华文楷体" panose="02010600040101010101" charset="-122"/>
              <a:ea typeface="华文楷体" panose="02010600040101010101" charset="-122"/>
              <a:cs typeface="华文楷体" panose="02010600040101010101" charset="-122"/>
            </a:endParaRPr>
          </a:p>
        </p:txBody>
      </p:sp>
      <p:grpSp>
        <p:nvGrpSpPr>
          <p:cNvPr id="2" name="组合 1"/>
          <p:cNvGrpSpPr/>
          <p:nvPr/>
        </p:nvGrpSpPr>
        <p:grpSpPr>
          <a:xfrm>
            <a:off x="135024" y="2200469"/>
            <a:ext cx="12181436" cy="2448450"/>
            <a:chOff x="10564" y="2190944"/>
            <a:chExt cx="12181436" cy="2448450"/>
          </a:xfrm>
        </p:grpSpPr>
        <p:cxnSp>
          <p:nvCxnSpPr>
            <p:cNvPr id="10" name="直接连接符 9"/>
            <p:cNvCxnSpPr/>
            <p:nvPr/>
          </p:nvCxnSpPr>
          <p:spPr>
            <a:xfrm>
              <a:off x="10564" y="3422135"/>
              <a:ext cx="12181436" cy="69766"/>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04699" y="4609994"/>
              <a:ext cx="5787301" cy="294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3042403" y="2190944"/>
              <a:ext cx="6057210" cy="1417184"/>
              <a:chOff x="3105491" y="3145727"/>
              <a:chExt cx="6057210" cy="1417184"/>
            </a:xfrm>
          </p:grpSpPr>
          <p:grpSp>
            <p:nvGrpSpPr>
              <p:cNvPr id="17" name="组合 16"/>
              <p:cNvGrpSpPr/>
              <p:nvPr/>
            </p:nvGrpSpPr>
            <p:grpSpPr>
              <a:xfrm>
                <a:off x="4137181" y="3145727"/>
                <a:ext cx="3975388" cy="1417184"/>
                <a:chOff x="4053281" y="3128762"/>
                <a:chExt cx="3975388" cy="1417184"/>
              </a:xfrm>
            </p:grpSpPr>
            <p:sp>
              <p:nvSpPr>
                <p:cNvPr id="20" name="文本框 9"/>
                <p:cNvSpPr txBox="1"/>
                <p:nvPr/>
              </p:nvSpPr>
              <p:spPr>
                <a:xfrm>
                  <a:off x="4244220" y="3330260"/>
                  <a:ext cx="3684104" cy="1014730"/>
                </a:xfrm>
                <a:prstGeom prst="rect">
                  <a:avLst/>
                </a:prstGeom>
                <a:noFill/>
              </p:spPr>
              <p:txBody>
                <a:bodyPr wrap="square" rtlCol="0">
                  <a:spAutoFit/>
                </a:bodyPr>
                <a:lstStyle/>
                <a:p>
                  <a:pPr algn="ctr"/>
                  <a:r>
                    <a:rPr lang="zh-CN" altLang="en-US" sz="6000" b="1" spc="300" dirty="0" smtClean="0">
                      <a:solidFill>
                        <a:srgbClr val="C14F4E"/>
                      </a:solidFill>
                      <a:latin typeface="微软雅黑" panose="020B0503020204020204" pitchFamily="34" charset="-122"/>
                      <a:ea typeface="微软雅黑" panose="020B0503020204020204" pitchFamily="34" charset="-122"/>
                    </a:rPr>
                    <a:t>知识总结</a:t>
                  </a:r>
                  <a:endParaRPr lang="zh-CN" altLang="en-US" sz="6000" b="1" spc="300" dirty="0">
                    <a:solidFill>
                      <a:srgbClr val="C14F4E"/>
                    </a:solidFill>
                    <a:latin typeface="微软雅黑" panose="020B0503020204020204" pitchFamily="34" charset="-122"/>
                    <a:ea typeface="微软雅黑" panose="020B0503020204020204" pitchFamily="34" charset="-122"/>
                  </a:endParaRPr>
                </a:p>
              </p:txBody>
            </p:sp>
            <p:sp>
              <p:nvSpPr>
                <p:cNvPr id="21" name="矩形 20"/>
                <p:cNvSpPr/>
                <p:nvPr/>
              </p:nvSpPr>
              <p:spPr>
                <a:xfrm>
                  <a:off x="7770252" y="312876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p:nvSpPr>
              <p:spPr>
                <a:xfrm>
                  <a:off x="4053281" y="428414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3105491" y="3250330"/>
                <a:ext cx="4647317"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flipV="1">
                <a:off x="4503525" y="4411624"/>
                <a:ext cx="4659176" cy="45719"/>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a:off x="10564" y="2278460"/>
              <a:ext cx="3300527" cy="2781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3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out)">
                                      <p:cBhvr>
                                        <p:cTn id="16" dur="750"/>
                                        <p:tgtEl>
                                          <p:spTgt spid="11"/>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2611" y="580509"/>
            <a:ext cx="1009408" cy="501038"/>
            <a:chOff x="680598" y="541180"/>
            <a:chExt cx="1009408" cy="501038"/>
          </a:xfrm>
        </p:grpSpPr>
        <p:sp>
          <p:nvSpPr>
            <p:cNvPr id="3" name="矩形 2"/>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0" y="551180"/>
            <a:ext cx="7781925"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sym typeface="+mn-ea"/>
              </a:rPr>
              <a:t>第五部分：机械制造工艺（掌握知识点40个）</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16"/>
          <p:cNvSpPr/>
          <p:nvPr/>
        </p:nvSpPr>
        <p:spPr>
          <a:xfrm>
            <a:off x="1805168" y="2616041"/>
            <a:ext cx="2006710" cy="2105474"/>
          </a:xfrm>
          <a:custGeom>
            <a:avLst/>
            <a:gdLst>
              <a:gd name="connsiteX0" fmla="*/ 272000 w 578707"/>
              <a:gd name="connsiteY0" fmla="*/ 341347 h 607004"/>
              <a:gd name="connsiteX1" fmla="*/ 256491 w 578707"/>
              <a:gd name="connsiteY1" fmla="*/ 346871 h 607004"/>
              <a:gd name="connsiteX2" fmla="*/ 251177 w 578707"/>
              <a:gd name="connsiteY2" fmla="*/ 353152 h 607004"/>
              <a:gd name="connsiteX3" fmla="*/ 251177 w 578707"/>
              <a:gd name="connsiteY3" fmla="*/ 369180 h 607004"/>
              <a:gd name="connsiteX4" fmla="*/ 248682 w 578707"/>
              <a:gd name="connsiteY4" fmla="*/ 370913 h 607004"/>
              <a:gd name="connsiteX5" fmla="*/ 247164 w 578707"/>
              <a:gd name="connsiteY5" fmla="*/ 375786 h 607004"/>
              <a:gd name="connsiteX6" fmla="*/ 250634 w 578707"/>
              <a:gd name="connsiteY6" fmla="*/ 409900 h 607004"/>
              <a:gd name="connsiteX7" fmla="*/ 255298 w 578707"/>
              <a:gd name="connsiteY7" fmla="*/ 415424 h 607004"/>
              <a:gd name="connsiteX8" fmla="*/ 257033 w 578707"/>
              <a:gd name="connsiteY8" fmla="*/ 415640 h 607004"/>
              <a:gd name="connsiteX9" fmla="*/ 262130 w 578707"/>
              <a:gd name="connsiteY9" fmla="*/ 413041 h 607004"/>
              <a:gd name="connsiteX10" fmla="*/ 280134 w 578707"/>
              <a:gd name="connsiteY10" fmla="*/ 389215 h 607004"/>
              <a:gd name="connsiteX11" fmla="*/ 281435 w 578707"/>
              <a:gd name="connsiteY11" fmla="*/ 385317 h 607004"/>
              <a:gd name="connsiteX12" fmla="*/ 281435 w 578707"/>
              <a:gd name="connsiteY12" fmla="*/ 346979 h 607004"/>
              <a:gd name="connsiteX13" fmla="*/ 278290 w 578707"/>
              <a:gd name="connsiteY13" fmla="*/ 341564 h 607004"/>
              <a:gd name="connsiteX14" fmla="*/ 272000 w 578707"/>
              <a:gd name="connsiteY14" fmla="*/ 341347 h 607004"/>
              <a:gd name="connsiteX15" fmla="*/ 190768 w 578707"/>
              <a:gd name="connsiteY15" fmla="*/ 341347 h 607004"/>
              <a:gd name="connsiteX16" fmla="*/ 184478 w 578707"/>
              <a:gd name="connsiteY16" fmla="*/ 341564 h 607004"/>
              <a:gd name="connsiteX17" fmla="*/ 181333 w 578707"/>
              <a:gd name="connsiteY17" fmla="*/ 346979 h 607004"/>
              <a:gd name="connsiteX18" fmla="*/ 181333 w 578707"/>
              <a:gd name="connsiteY18" fmla="*/ 385317 h 607004"/>
              <a:gd name="connsiteX19" fmla="*/ 182634 w 578707"/>
              <a:gd name="connsiteY19" fmla="*/ 389215 h 607004"/>
              <a:gd name="connsiteX20" fmla="*/ 200638 w 578707"/>
              <a:gd name="connsiteY20" fmla="*/ 413041 h 607004"/>
              <a:gd name="connsiteX21" fmla="*/ 205843 w 578707"/>
              <a:gd name="connsiteY21" fmla="*/ 415640 h 607004"/>
              <a:gd name="connsiteX22" fmla="*/ 207579 w 578707"/>
              <a:gd name="connsiteY22" fmla="*/ 415424 h 607004"/>
              <a:gd name="connsiteX23" fmla="*/ 212242 w 578707"/>
              <a:gd name="connsiteY23" fmla="*/ 409900 h 607004"/>
              <a:gd name="connsiteX24" fmla="*/ 215713 w 578707"/>
              <a:gd name="connsiteY24" fmla="*/ 375786 h 607004"/>
              <a:gd name="connsiteX25" fmla="*/ 214086 w 578707"/>
              <a:gd name="connsiteY25" fmla="*/ 370805 h 607004"/>
              <a:gd name="connsiteX26" fmla="*/ 211700 w 578707"/>
              <a:gd name="connsiteY26" fmla="*/ 369180 h 607004"/>
              <a:gd name="connsiteX27" fmla="*/ 211700 w 578707"/>
              <a:gd name="connsiteY27" fmla="*/ 353152 h 607004"/>
              <a:gd name="connsiteX28" fmla="*/ 206386 w 578707"/>
              <a:gd name="connsiteY28" fmla="*/ 346871 h 607004"/>
              <a:gd name="connsiteX29" fmla="*/ 190768 w 578707"/>
              <a:gd name="connsiteY29" fmla="*/ 341347 h 607004"/>
              <a:gd name="connsiteX30" fmla="*/ 200746 w 578707"/>
              <a:gd name="connsiteY30" fmla="*/ 168936 h 607004"/>
              <a:gd name="connsiteX31" fmla="*/ 156172 w 578707"/>
              <a:gd name="connsiteY31" fmla="*/ 180740 h 607004"/>
              <a:gd name="connsiteX32" fmla="*/ 152593 w 578707"/>
              <a:gd name="connsiteY32" fmla="*/ 186480 h 607004"/>
              <a:gd name="connsiteX33" fmla="*/ 152593 w 578707"/>
              <a:gd name="connsiteY33" fmla="*/ 197851 h 607004"/>
              <a:gd name="connsiteX34" fmla="*/ 149990 w 578707"/>
              <a:gd name="connsiteY34" fmla="*/ 197851 h 607004"/>
              <a:gd name="connsiteX35" fmla="*/ 143591 w 578707"/>
              <a:gd name="connsiteY35" fmla="*/ 204349 h 607004"/>
              <a:gd name="connsiteX36" fmla="*/ 143591 w 578707"/>
              <a:gd name="connsiteY36" fmla="*/ 214854 h 607004"/>
              <a:gd name="connsiteX37" fmla="*/ 146520 w 578707"/>
              <a:gd name="connsiteY37" fmla="*/ 220269 h 607004"/>
              <a:gd name="connsiteX38" fmla="*/ 152702 w 578707"/>
              <a:gd name="connsiteY38" fmla="*/ 224276 h 607004"/>
              <a:gd name="connsiteX39" fmla="*/ 153135 w 578707"/>
              <a:gd name="connsiteY39" fmla="*/ 226984 h 607004"/>
              <a:gd name="connsiteX40" fmla="*/ 176127 w 578707"/>
              <a:gd name="connsiteY40" fmla="*/ 280050 h 607004"/>
              <a:gd name="connsiteX41" fmla="*/ 214194 w 578707"/>
              <a:gd name="connsiteY41" fmla="*/ 312973 h 607004"/>
              <a:gd name="connsiteX42" fmla="*/ 248682 w 578707"/>
              <a:gd name="connsiteY42" fmla="*/ 312973 h 607004"/>
              <a:gd name="connsiteX43" fmla="*/ 286749 w 578707"/>
              <a:gd name="connsiteY43" fmla="*/ 280050 h 607004"/>
              <a:gd name="connsiteX44" fmla="*/ 309741 w 578707"/>
              <a:gd name="connsiteY44" fmla="*/ 226984 h 607004"/>
              <a:gd name="connsiteX45" fmla="*/ 310067 w 578707"/>
              <a:gd name="connsiteY45" fmla="*/ 224276 h 607004"/>
              <a:gd name="connsiteX46" fmla="*/ 316357 w 578707"/>
              <a:gd name="connsiteY46" fmla="*/ 220269 h 607004"/>
              <a:gd name="connsiteX47" fmla="*/ 319285 w 578707"/>
              <a:gd name="connsiteY47" fmla="*/ 214854 h 607004"/>
              <a:gd name="connsiteX48" fmla="*/ 319285 w 578707"/>
              <a:gd name="connsiteY48" fmla="*/ 204349 h 607004"/>
              <a:gd name="connsiteX49" fmla="*/ 312778 w 578707"/>
              <a:gd name="connsiteY49" fmla="*/ 197851 h 607004"/>
              <a:gd name="connsiteX50" fmla="*/ 309307 w 578707"/>
              <a:gd name="connsiteY50" fmla="*/ 197851 h 607004"/>
              <a:gd name="connsiteX51" fmla="*/ 307247 w 578707"/>
              <a:gd name="connsiteY51" fmla="*/ 195794 h 607004"/>
              <a:gd name="connsiteX52" fmla="*/ 301173 w 578707"/>
              <a:gd name="connsiteY52" fmla="*/ 195252 h 607004"/>
              <a:gd name="connsiteX53" fmla="*/ 275795 w 578707"/>
              <a:gd name="connsiteY53" fmla="*/ 201100 h 607004"/>
              <a:gd name="connsiteX54" fmla="*/ 236427 w 578707"/>
              <a:gd name="connsiteY54" fmla="*/ 183231 h 607004"/>
              <a:gd name="connsiteX55" fmla="*/ 200746 w 578707"/>
              <a:gd name="connsiteY55" fmla="*/ 168936 h 607004"/>
              <a:gd name="connsiteX56" fmla="*/ 417667 w 578707"/>
              <a:gd name="connsiteY56" fmla="*/ 57723 h 607004"/>
              <a:gd name="connsiteX57" fmla="*/ 430673 w 578707"/>
              <a:gd name="connsiteY57" fmla="*/ 70828 h 607004"/>
              <a:gd name="connsiteX58" fmla="*/ 430673 w 578707"/>
              <a:gd name="connsiteY58" fmla="*/ 154334 h 607004"/>
              <a:gd name="connsiteX59" fmla="*/ 481940 w 578707"/>
              <a:gd name="connsiteY59" fmla="*/ 154334 h 607004"/>
              <a:gd name="connsiteX60" fmla="*/ 494946 w 578707"/>
              <a:gd name="connsiteY60" fmla="*/ 167439 h 607004"/>
              <a:gd name="connsiteX61" fmla="*/ 481940 w 578707"/>
              <a:gd name="connsiteY61" fmla="*/ 180436 h 607004"/>
              <a:gd name="connsiteX62" fmla="*/ 417667 w 578707"/>
              <a:gd name="connsiteY62" fmla="*/ 180436 h 607004"/>
              <a:gd name="connsiteX63" fmla="*/ 404552 w 578707"/>
              <a:gd name="connsiteY63" fmla="*/ 167439 h 607004"/>
              <a:gd name="connsiteX64" fmla="*/ 404552 w 578707"/>
              <a:gd name="connsiteY64" fmla="*/ 70828 h 607004"/>
              <a:gd name="connsiteX65" fmla="*/ 417667 w 578707"/>
              <a:gd name="connsiteY65" fmla="*/ 57723 h 607004"/>
              <a:gd name="connsiteX66" fmla="*/ 215170 w 578707"/>
              <a:gd name="connsiteY66" fmla="*/ 47208 h 607004"/>
              <a:gd name="connsiteX67" fmla="*/ 247706 w 578707"/>
              <a:gd name="connsiteY67" fmla="*/ 47208 h 607004"/>
              <a:gd name="connsiteX68" fmla="*/ 347808 w 578707"/>
              <a:gd name="connsiteY68" fmla="*/ 147276 h 607004"/>
              <a:gd name="connsiteX69" fmla="*/ 347808 w 578707"/>
              <a:gd name="connsiteY69" fmla="*/ 178683 h 607004"/>
              <a:gd name="connsiteX70" fmla="*/ 353556 w 578707"/>
              <a:gd name="connsiteY70" fmla="*/ 196552 h 607004"/>
              <a:gd name="connsiteX71" fmla="*/ 353556 w 578707"/>
              <a:gd name="connsiteY71" fmla="*/ 218861 h 607004"/>
              <a:gd name="connsiteX72" fmla="*/ 342494 w 578707"/>
              <a:gd name="connsiteY72" fmla="*/ 242579 h 607004"/>
              <a:gd name="connsiteX73" fmla="*/ 335987 w 578707"/>
              <a:gd name="connsiteY73" fmla="*/ 259473 h 607004"/>
              <a:gd name="connsiteX74" fmla="*/ 314405 w 578707"/>
              <a:gd name="connsiteY74" fmla="*/ 299977 h 607004"/>
              <a:gd name="connsiteX75" fmla="*/ 299763 w 578707"/>
              <a:gd name="connsiteY75" fmla="*/ 318605 h 607004"/>
              <a:gd name="connsiteX76" fmla="*/ 310717 w 578707"/>
              <a:gd name="connsiteY76" fmla="*/ 332142 h 607004"/>
              <a:gd name="connsiteX77" fmla="*/ 382079 w 578707"/>
              <a:gd name="connsiteY77" fmla="*/ 353693 h 607004"/>
              <a:gd name="connsiteX78" fmla="*/ 462768 w 578707"/>
              <a:gd name="connsiteY78" fmla="*/ 588052 h 607004"/>
              <a:gd name="connsiteX79" fmla="*/ 443789 w 578707"/>
              <a:gd name="connsiteY79" fmla="*/ 607004 h 607004"/>
              <a:gd name="connsiteX80" fmla="*/ 18979 w 578707"/>
              <a:gd name="connsiteY80" fmla="*/ 607004 h 607004"/>
              <a:gd name="connsiteX81" fmla="*/ 0 w 578707"/>
              <a:gd name="connsiteY81" fmla="*/ 588052 h 607004"/>
              <a:gd name="connsiteX82" fmla="*/ 325 w 578707"/>
              <a:gd name="connsiteY82" fmla="*/ 585128 h 607004"/>
              <a:gd name="connsiteX83" fmla="*/ 80689 w 578707"/>
              <a:gd name="connsiteY83" fmla="*/ 353693 h 607004"/>
              <a:gd name="connsiteX84" fmla="*/ 152159 w 578707"/>
              <a:gd name="connsiteY84" fmla="*/ 332142 h 607004"/>
              <a:gd name="connsiteX85" fmla="*/ 163005 w 578707"/>
              <a:gd name="connsiteY85" fmla="*/ 318605 h 607004"/>
              <a:gd name="connsiteX86" fmla="*/ 148363 w 578707"/>
              <a:gd name="connsiteY86" fmla="*/ 299977 h 607004"/>
              <a:gd name="connsiteX87" fmla="*/ 126781 w 578707"/>
              <a:gd name="connsiteY87" fmla="*/ 259582 h 607004"/>
              <a:gd name="connsiteX88" fmla="*/ 120383 w 578707"/>
              <a:gd name="connsiteY88" fmla="*/ 242471 h 607004"/>
              <a:gd name="connsiteX89" fmla="*/ 109320 w 578707"/>
              <a:gd name="connsiteY89" fmla="*/ 218861 h 607004"/>
              <a:gd name="connsiteX90" fmla="*/ 109320 w 578707"/>
              <a:gd name="connsiteY90" fmla="*/ 196552 h 607004"/>
              <a:gd name="connsiteX91" fmla="*/ 115068 w 578707"/>
              <a:gd name="connsiteY91" fmla="*/ 178683 h 607004"/>
              <a:gd name="connsiteX92" fmla="*/ 115068 w 578707"/>
              <a:gd name="connsiteY92" fmla="*/ 147276 h 607004"/>
              <a:gd name="connsiteX93" fmla="*/ 215170 w 578707"/>
              <a:gd name="connsiteY93" fmla="*/ 47208 h 607004"/>
              <a:gd name="connsiteX94" fmla="*/ 415135 w 578707"/>
              <a:gd name="connsiteY94" fmla="*/ 0 h 607004"/>
              <a:gd name="connsiteX95" fmla="*/ 578707 w 578707"/>
              <a:gd name="connsiteY95" fmla="*/ 163305 h 607004"/>
              <a:gd name="connsiteX96" fmla="*/ 415135 w 578707"/>
              <a:gd name="connsiteY96" fmla="*/ 326718 h 607004"/>
              <a:gd name="connsiteX97" fmla="*/ 344955 w 578707"/>
              <a:gd name="connsiteY97" fmla="*/ 310907 h 607004"/>
              <a:gd name="connsiteX98" fmla="*/ 360357 w 578707"/>
              <a:gd name="connsiteY98" fmla="*/ 279719 h 607004"/>
              <a:gd name="connsiteX99" fmla="*/ 415135 w 578707"/>
              <a:gd name="connsiteY99" fmla="*/ 291956 h 607004"/>
              <a:gd name="connsiteX100" fmla="*/ 543888 w 578707"/>
              <a:gd name="connsiteY100" fmla="*/ 163305 h 607004"/>
              <a:gd name="connsiteX101" fmla="*/ 415135 w 578707"/>
              <a:gd name="connsiteY101" fmla="*/ 34762 h 607004"/>
              <a:gd name="connsiteX102" fmla="*/ 339097 w 578707"/>
              <a:gd name="connsiteY102" fmla="*/ 59561 h 607004"/>
              <a:gd name="connsiteX103" fmla="*/ 311546 w 578707"/>
              <a:gd name="connsiteY103" fmla="*/ 37036 h 607004"/>
              <a:gd name="connsiteX104" fmla="*/ 415135 w 578707"/>
              <a:gd name="connsiteY10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78707" h="607004">
                <a:moveTo>
                  <a:pt x="272000" y="341347"/>
                </a:moveTo>
                <a:cubicBezTo>
                  <a:pt x="266794" y="344163"/>
                  <a:pt x="261588" y="346004"/>
                  <a:pt x="256491" y="346871"/>
                </a:cubicBezTo>
                <a:cubicBezTo>
                  <a:pt x="253346" y="347412"/>
                  <a:pt x="251177" y="350119"/>
                  <a:pt x="251177" y="353152"/>
                </a:cubicBezTo>
                <a:lnTo>
                  <a:pt x="251177" y="369180"/>
                </a:lnTo>
                <a:cubicBezTo>
                  <a:pt x="250201" y="369505"/>
                  <a:pt x="249441" y="370155"/>
                  <a:pt x="248682" y="370913"/>
                </a:cubicBezTo>
                <a:cubicBezTo>
                  <a:pt x="247489" y="372212"/>
                  <a:pt x="246947" y="374053"/>
                  <a:pt x="247164" y="375786"/>
                </a:cubicBezTo>
                <a:lnTo>
                  <a:pt x="250634" y="409900"/>
                </a:lnTo>
                <a:cubicBezTo>
                  <a:pt x="250960" y="412500"/>
                  <a:pt x="252803" y="414665"/>
                  <a:pt x="255298" y="415424"/>
                </a:cubicBezTo>
                <a:cubicBezTo>
                  <a:pt x="255840" y="415532"/>
                  <a:pt x="256491" y="415640"/>
                  <a:pt x="257033" y="415640"/>
                </a:cubicBezTo>
                <a:cubicBezTo>
                  <a:pt x="258985" y="415640"/>
                  <a:pt x="260937" y="414665"/>
                  <a:pt x="262130" y="413041"/>
                </a:cubicBezTo>
                <a:lnTo>
                  <a:pt x="280134" y="389215"/>
                </a:lnTo>
                <a:cubicBezTo>
                  <a:pt x="281001" y="388132"/>
                  <a:pt x="281435" y="386724"/>
                  <a:pt x="281435" y="385317"/>
                </a:cubicBezTo>
                <a:lnTo>
                  <a:pt x="281435" y="346979"/>
                </a:lnTo>
                <a:cubicBezTo>
                  <a:pt x="281435" y="344813"/>
                  <a:pt x="280242" y="342647"/>
                  <a:pt x="278290" y="341564"/>
                </a:cubicBezTo>
                <a:cubicBezTo>
                  <a:pt x="276446" y="340373"/>
                  <a:pt x="274060" y="340264"/>
                  <a:pt x="272000" y="341347"/>
                </a:cubicBezTo>
                <a:close/>
                <a:moveTo>
                  <a:pt x="190768" y="341347"/>
                </a:moveTo>
                <a:cubicBezTo>
                  <a:pt x="188816" y="340264"/>
                  <a:pt x="186430" y="340373"/>
                  <a:pt x="184478" y="341564"/>
                </a:cubicBezTo>
                <a:cubicBezTo>
                  <a:pt x="182526" y="342647"/>
                  <a:pt x="181333" y="344813"/>
                  <a:pt x="181333" y="346979"/>
                </a:cubicBezTo>
                <a:lnTo>
                  <a:pt x="181333" y="385317"/>
                </a:lnTo>
                <a:cubicBezTo>
                  <a:pt x="181333" y="386724"/>
                  <a:pt x="181767" y="388132"/>
                  <a:pt x="182634" y="389215"/>
                </a:cubicBezTo>
                <a:lnTo>
                  <a:pt x="200638" y="413041"/>
                </a:lnTo>
                <a:cubicBezTo>
                  <a:pt x="201939" y="414665"/>
                  <a:pt x="203783" y="415640"/>
                  <a:pt x="205843" y="415640"/>
                </a:cubicBezTo>
                <a:cubicBezTo>
                  <a:pt x="206386" y="415640"/>
                  <a:pt x="206928" y="415532"/>
                  <a:pt x="207579" y="415424"/>
                </a:cubicBezTo>
                <a:cubicBezTo>
                  <a:pt x="210073" y="414665"/>
                  <a:pt x="211917" y="412500"/>
                  <a:pt x="212242" y="409900"/>
                </a:cubicBezTo>
                <a:lnTo>
                  <a:pt x="215713" y="375786"/>
                </a:lnTo>
                <a:cubicBezTo>
                  <a:pt x="215929" y="374053"/>
                  <a:pt x="215279" y="372212"/>
                  <a:pt x="214086" y="370805"/>
                </a:cubicBezTo>
                <a:cubicBezTo>
                  <a:pt x="213435" y="370155"/>
                  <a:pt x="212567" y="369505"/>
                  <a:pt x="211700" y="369180"/>
                </a:cubicBezTo>
                <a:lnTo>
                  <a:pt x="211700" y="353152"/>
                </a:lnTo>
                <a:cubicBezTo>
                  <a:pt x="211700" y="350119"/>
                  <a:pt x="209422" y="347412"/>
                  <a:pt x="206386" y="346871"/>
                </a:cubicBezTo>
                <a:cubicBezTo>
                  <a:pt x="201288" y="346004"/>
                  <a:pt x="196083" y="344163"/>
                  <a:pt x="190768" y="341347"/>
                </a:cubicBezTo>
                <a:close/>
                <a:moveTo>
                  <a:pt x="200746" y="168936"/>
                </a:moveTo>
                <a:cubicBezTo>
                  <a:pt x="182526" y="168936"/>
                  <a:pt x="165065" y="176300"/>
                  <a:pt x="156172" y="180740"/>
                </a:cubicBezTo>
                <a:cubicBezTo>
                  <a:pt x="154003" y="181823"/>
                  <a:pt x="152593" y="183989"/>
                  <a:pt x="152593" y="186480"/>
                </a:cubicBezTo>
                <a:lnTo>
                  <a:pt x="152593" y="197851"/>
                </a:lnTo>
                <a:lnTo>
                  <a:pt x="149990" y="197851"/>
                </a:lnTo>
                <a:cubicBezTo>
                  <a:pt x="146520" y="197851"/>
                  <a:pt x="143591" y="200776"/>
                  <a:pt x="143591" y="204349"/>
                </a:cubicBezTo>
                <a:lnTo>
                  <a:pt x="143591" y="214854"/>
                </a:lnTo>
                <a:cubicBezTo>
                  <a:pt x="143591" y="217020"/>
                  <a:pt x="144676" y="219078"/>
                  <a:pt x="146520" y="220269"/>
                </a:cubicBezTo>
                <a:lnTo>
                  <a:pt x="152702" y="224276"/>
                </a:lnTo>
                <a:lnTo>
                  <a:pt x="153135" y="226984"/>
                </a:lnTo>
                <a:cubicBezTo>
                  <a:pt x="155087" y="242254"/>
                  <a:pt x="163764" y="262073"/>
                  <a:pt x="176127" y="280050"/>
                </a:cubicBezTo>
                <a:cubicBezTo>
                  <a:pt x="191853" y="302793"/>
                  <a:pt x="206603" y="312973"/>
                  <a:pt x="214194" y="312973"/>
                </a:cubicBezTo>
                <a:lnTo>
                  <a:pt x="248682" y="312973"/>
                </a:lnTo>
                <a:cubicBezTo>
                  <a:pt x="256274" y="312973"/>
                  <a:pt x="271023" y="302793"/>
                  <a:pt x="286749" y="280050"/>
                </a:cubicBezTo>
                <a:cubicBezTo>
                  <a:pt x="299113" y="262073"/>
                  <a:pt x="307681" y="242254"/>
                  <a:pt x="309741" y="226984"/>
                </a:cubicBezTo>
                <a:lnTo>
                  <a:pt x="310067" y="224276"/>
                </a:lnTo>
                <a:lnTo>
                  <a:pt x="316357" y="220269"/>
                </a:lnTo>
                <a:cubicBezTo>
                  <a:pt x="318092" y="219078"/>
                  <a:pt x="319285" y="217020"/>
                  <a:pt x="319285" y="214854"/>
                </a:cubicBezTo>
                <a:lnTo>
                  <a:pt x="319285" y="204349"/>
                </a:lnTo>
                <a:cubicBezTo>
                  <a:pt x="319285" y="200776"/>
                  <a:pt x="316357" y="197851"/>
                  <a:pt x="312778" y="197851"/>
                </a:cubicBezTo>
                <a:lnTo>
                  <a:pt x="309307" y="197851"/>
                </a:lnTo>
                <a:cubicBezTo>
                  <a:pt x="308765" y="197093"/>
                  <a:pt x="308114" y="196335"/>
                  <a:pt x="307247" y="195794"/>
                </a:cubicBezTo>
                <a:cubicBezTo>
                  <a:pt x="305403" y="194603"/>
                  <a:pt x="303125" y="194386"/>
                  <a:pt x="301173" y="195252"/>
                </a:cubicBezTo>
                <a:cubicBezTo>
                  <a:pt x="292606" y="199151"/>
                  <a:pt x="284038" y="201100"/>
                  <a:pt x="275795" y="201100"/>
                </a:cubicBezTo>
                <a:cubicBezTo>
                  <a:pt x="261154" y="201100"/>
                  <a:pt x="247923" y="195036"/>
                  <a:pt x="236427" y="183231"/>
                </a:cubicBezTo>
                <a:cubicBezTo>
                  <a:pt x="227209" y="173701"/>
                  <a:pt x="215279" y="168936"/>
                  <a:pt x="200746" y="168936"/>
                </a:cubicBezTo>
                <a:close/>
                <a:moveTo>
                  <a:pt x="417667" y="57723"/>
                </a:moveTo>
                <a:cubicBezTo>
                  <a:pt x="424820" y="57723"/>
                  <a:pt x="430673" y="63572"/>
                  <a:pt x="430673" y="70828"/>
                </a:cubicBezTo>
                <a:lnTo>
                  <a:pt x="430673" y="154334"/>
                </a:lnTo>
                <a:lnTo>
                  <a:pt x="481940" y="154334"/>
                </a:lnTo>
                <a:cubicBezTo>
                  <a:pt x="489093" y="154334"/>
                  <a:pt x="494946" y="160182"/>
                  <a:pt x="494946" y="167439"/>
                </a:cubicBezTo>
                <a:cubicBezTo>
                  <a:pt x="494946" y="174587"/>
                  <a:pt x="489093" y="180436"/>
                  <a:pt x="481940" y="180436"/>
                </a:cubicBezTo>
                <a:lnTo>
                  <a:pt x="417667" y="180436"/>
                </a:lnTo>
                <a:cubicBezTo>
                  <a:pt x="410405" y="180436"/>
                  <a:pt x="404552" y="174587"/>
                  <a:pt x="404552" y="167439"/>
                </a:cubicBezTo>
                <a:lnTo>
                  <a:pt x="404552" y="70828"/>
                </a:lnTo>
                <a:cubicBezTo>
                  <a:pt x="404552" y="63572"/>
                  <a:pt x="410405" y="57723"/>
                  <a:pt x="417667" y="57723"/>
                </a:cubicBezTo>
                <a:close/>
                <a:moveTo>
                  <a:pt x="215170" y="47208"/>
                </a:moveTo>
                <a:lnTo>
                  <a:pt x="247706" y="47208"/>
                </a:lnTo>
                <a:cubicBezTo>
                  <a:pt x="302909" y="47208"/>
                  <a:pt x="347808" y="92044"/>
                  <a:pt x="347808" y="147276"/>
                </a:cubicBezTo>
                <a:lnTo>
                  <a:pt x="347808" y="178683"/>
                </a:lnTo>
                <a:cubicBezTo>
                  <a:pt x="351495" y="183881"/>
                  <a:pt x="353556" y="190162"/>
                  <a:pt x="353556" y="196552"/>
                </a:cubicBezTo>
                <a:lnTo>
                  <a:pt x="353556" y="218861"/>
                </a:lnTo>
                <a:cubicBezTo>
                  <a:pt x="353556" y="228067"/>
                  <a:pt x="349435" y="236731"/>
                  <a:pt x="342494" y="242579"/>
                </a:cubicBezTo>
                <a:cubicBezTo>
                  <a:pt x="340759" y="248102"/>
                  <a:pt x="338590" y="253842"/>
                  <a:pt x="335987" y="259473"/>
                </a:cubicBezTo>
                <a:cubicBezTo>
                  <a:pt x="330889" y="273011"/>
                  <a:pt x="323406" y="286981"/>
                  <a:pt x="314405" y="299977"/>
                </a:cubicBezTo>
                <a:cubicBezTo>
                  <a:pt x="310717" y="305392"/>
                  <a:pt x="305728" y="311998"/>
                  <a:pt x="299763" y="318605"/>
                </a:cubicBezTo>
                <a:cubicBezTo>
                  <a:pt x="305186" y="322395"/>
                  <a:pt x="308982" y="326944"/>
                  <a:pt x="310717" y="332142"/>
                </a:cubicBezTo>
                <a:lnTo>
                  <a:pt x="382079" y="353693"/>
                </a:lnTo>
                <a:cubicBezTo>
                  <a:pt x="432401" y="368205"/>
                  <a:pt x="462768" y="578955"/>
                  <a:pt x="462768" y="588052"/>
                </a:cubicBezTo>
                <a:cubicBezTo>
                  <a:pt x="462768" y="598448"/>
                  <a:pt x="454309" y="607004"/>
                  <a:pt x="443789" y="607004"/>
                </a:cubicBezTo>
                <a:lnTo>
                  <a:pt x="18979" y="607004"/>
                </a:lnTo>
                <a:cubicBezTo>
                  <a:pt x="8568" y="607004"/>
                  <a:pt x="0" y="598448"/>
                  <a:pt x="0" y="588052"/>
                </a:cubicBezTo>
                <a:cubicBezTo>
                  <a:pt x="0" y="587077"/>
                  <a:pt x="108" y="586102"/>
                  <a:pt x="325" y="585128"/>
                </a:cubicBezTo>
                <a:cubicBezTo>
                  <a:pt x="325" y="585128"/>
                  <a:pt x="30475" y="368205"/>
                  <a:pt x="80689" y="353693"/>
                </a:cubicBezTo>
                <a:lnTo>
                  <a:pt x="152159" y="332142"/>
                </a:lnTo>
                <a:cubicBezTo>
                  <a:pt x="153894" y="326944"/>
                  <a:pt x="157690" y="322395"/>
                  <a:pt x="163005" y="318605"/>
                </a:cubicBezTo>
                <a:cubicBezTo>
                  <a:pt x="157148" y="311998"/>
                  <a:pt x="152159" y="305392"/>
                  <a:pt x="148363" y="299977"/>
                </a:cubicBezTo>
                <a:cubicBezTo>
                  <a:pt x="139470" y="286981"/>
                  <a:pt x="131987" y="273011"/>
                  <a:pt x="126781" y="259582"/>
                </a:cubicBezTo>
                <a:cubicBezTo>
                  <a:pt x="124287" y="253842"/>
                  <a:pt x="122118" y="248102"/>
                  <a:pt x="120383" y="242471"/>
                </a:cubicBezTo>
                <a:cubicBezTo>
                  <a:pt x="113333" y="236731"/>
                  <a:pt x="109320" y="227959"/>
                  <a:pt x="109320" y="218861"/>
                </a:cubicBezTo>
                <a:lnTo>
                  <a:pt x="109320" y="196552"/>
                </a:lnTo>
                <a:cubicBezTo>
                  <a:pt x="109320" y="190162"/>
                  <a:pt x="111273" y="183881"/>
                  <a:pt x="115068" y="178683"/>
                </a:cubicBezTo>
                <a:lnTo>
                  <a:pt x="115068" y="147276"/>
                </a:lnTo>
                <a:cubicBezTo>
                  <a:pt x="115068" y="92044"/>
                  <a:pt x="159968" y="47208"/>
                  <a:pt x="215170" y="47208"/>
                </a:cubicBezTo>
                <a:close/>
                <a:moveTo>
                  <a:pt x="415135" y="0"/>
                </a:moveTo>
                <a:cubicBezTo>
                  <a:pt x="505381" y="0"/>
                  <a:pt x="578707" y="73314"/>
                  <a:pt x="578707" y="163305"/>
                </a:cubicBezTo>
                <a:cubicBezTo>
                  <a:pt x="578707" y="253404"/>
                  <a:pt x="505381" y="326718"/>
                  <a:pt x="415135" y="326718"/>
                </a:cubicBezTo>
                <a:cubicBezTo>
                  <a:pt x="390078" y="326718"/>
                  <a:pt x="366215" y="320979"/>
                  <a:pt x="344955" y="310907"/>
                </a:cubicBezTo>
                <a:cubicBezTo>
                  <a:pt x="351029" y="300620"/>
                  <a:pt x="356236" y="290115"/>
                  <a:pt x="360357" y="279719"/>
                </a:cubicBezTo>
                <a:cubicBezTo>
                  <a:pt x="376953" y="287516"/>
                  <a:pt x="395502" y="291956"/>
                  <a:pt x="415135" y="291956"/>
                </a:cubicBezTo>
                <a:cubicBezTo>
                  <a:pt x="486182" y="291956"/>
                  <a:pt x="543888" y="234236"/>
                  <a:pt x="543888" y="163305"/>
                </a:cubicBezTo>
                <a:cubicBezTo>
                  <a:pt x="543888" y="92482"/>
                  <a:pt x="486182" y="34762"/>
                  <a:pt x="415135" y="34762"/>
                </a:cubicBezTo>
                <a:cubicBezTo>
                  <a:pt x="386716" y="34762"/>
                  <a:pt x="360466" y="43967"/>
                  <a:pt x="339097" y="59561"/>
                </a:cubicBezTo>
                <a:cubicBezTo>
                  <a:pt x="330962" y="50897"/>
                  <a:pt x="321742" y="43317"/>
                  <a:pt x="311546" y="37036"/>
                </a:cubicBezTo>
                <a:cubicBezTo>
                  <a:pt x="339748" y="13861"/>
                  <a:pt x="375869" y="0"/>
                  <a:pt x="415135" y="0"/>
                </a:cubicBezTo>
                <a:close/>
              </a:path>
            </a:pathLst>
          </a:cu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8" name="组合 17"/>
          <p:cNvGrpSpPr/>
          <p:nvPr/>
        </p:nvGrpSpPr>
        <p:grpSpPr>
          <a:xfrm>
            <a:off x="4485990" y="1566832"/>
            <a:ext cx="1487072" cy="3724336"/>
            <a:chOff x="4645756" y="1883299"/>
            <a:chExt cx="1487072" cy="3724336"/>
          </a:xfrm>
        </p:grpSpPr>
        <p:sp>
          <p:nvSpPr>
            <p:cNvPr id="49" name="椭圆 48"/>
            <p:cNvSpPr/>
            <p:nvPr/>
          </p:nvSpPr>
          <p:spPr>
            <a:xfrm flipH="1">
              <a:off x="4645756" y="1883299"/>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flipH="1">
              <a:off x="5351189" y="2731225"/>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flipH="1">
              <a:off x="5813295" y="3579151"/>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flipH="1">
              <a:off x="4645756" y="5275002"/>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flipH="1">
              <a:off x="5333995" y="4427077"/>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5" name="组合 54"/>
          <p:cNvGrpSpPr/>
          <p:nvPr/>
        </p:nvGrpSpPr>
        <p:grpSpPr>
          <a:xfrm>
            <a:off x="5076190" y="1566545"/>
            <a:ext cx="6891655" cy="3030248"/>
            <a:chOff x="832901" y="3614753"/>
            <a:chExt cx="7619425" cy="2513123"/>
          </a:xfrm>
        </p:grpSpPr>
        <p:sp>
          <p:nvSpPr>
            <p:cNvPr id="57" name="矩形 56"/>
            <p:cNvSpPr/>
            <p:nvPr/>
          </p:nvSpPr>
          <p:spPr>
            <a:xfrm>
              <a:off x="832901" y="3614753"/>
              <a:ext cx="2241974" cy="626695"/>
            </a:xfrm>
            <a:prstGeom prst="rect">
              <a:avLst/>
            </a:prstGeom>
          </p:spPr>
          <p:txBody>
            <a:bodyPr wrap="square">
              <a:spAutoFit/>
              <a:scene3d>
                <a:camera prst="orthographicFront"/>
                <a:lightRig rig="threePt" dir="t"/>
              </a:scene3d>
              <a:sp3d contourW="12700"/>
            </a:bodyPr>
            <a:lstStyle/>
            <a:p>
              <a:pPr algn="ctr">
                <a:lnSpc>
                  <a:spcPct val="120000"/>
                </a:lnSpc>
              </a:pPr>
              <a:r>
                <a:rPr b="1" dirty="0">
                  <a:solidFill>
                    <a:srgbClr val="C14F4E"/>
                  </a:solidFill>
                  <a:latin typeface="微软雅黑" panose="020B0503020204020204" pitchFamily="34" charset="-122"/>
                  <a:ea typeface="微软雅黑" panose="020B0503020204020204" pitchFamily="34" charset="-122"/>
                  <a:sym typeface="+mn-ea"/>
                </a:rPr>
                <a:t>（一）切削加工工艺</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58" name="矩形 57"/>
            <p:cNvSpPr/>
            <p:nvPr/>
          </p:nvSpPr>
          <p:spPr>
            <a:xfrm>
              <a:off x="1729618" y="4095067"/>
              <a:ext cx="6722708" cy="2032809"/>
            </a:xfrm>
            <a:prstGeom prst="rect">
              <a:avLst/>
            </a:prstGeom>
          </p:spPr>
          <p:txBody>
            <a:bodyPr wrap="square">
              <a:spAutoFit/>
            </a:bodyPr>
            <a:lstStyle/>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1）切削加工基础知识：切削过程*；切削运动；切削原理</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2）刀具：刀具材料及性能特点*；刀具几何角度*；刀具工作角度；刀具磨损*；刀具寿命*；新刀具材料*（如人造聚晶金刚石、立方氮化硼、陶瓷）</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3）磨料、磨具、磨削过程*和磨削特点*和磨削原理*；</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4）精密加工方法；</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5）加工精度*与表面质量*，影响加工精度和表面质量的因素*。</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endParaRPr lang="zh-CN" altLang="en-US" sz="1600" spc="300" dirty="0">
                <a:solidFill>
                  <a:srgbClr val="30333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198745" y="4443095"/>
            <a:ext cx="6768465" cy="2282383"/>
            <a:chOff x="562391" y="3591886"/>
            <a:chExt cx="6993315" cy="2282752"/>
          </a:xfrm>
        </p:grpSpPr>
        <p:sp>
          <p:nvSpPr>
            <p:cNvPr id="63" name="矩形 62"/>
            <p:cNvSpPr/>
            <p:nvPr/>
          </p:nvSpPr>
          <p:spPr>
            <a:xfrm>
              <a:off x="562391" y="3591886"/>
              <a:ext cx="3341491" cy="4236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sym typeface="+mn-ea"/>
                </a:rPr>
                <a:t>（二）特种加工工艺</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64" name="矩形 63"/>
            <p:cNvSpPr/>
            <p:nvPr/>
          </p:nvSpPr>
          <p:spPr>
            <a:xfrm>
              <a:off x="832998" y="4013152"/>
              <a:ext cx="6722708" cy="1861486"/>
            </a:xfrm>
            <a:prstGeom prst="rect">
              <a:avLst/>
            </a:prstGeom>
          </p:spPr>
          <p:txBody>
            <a:bodyPr wrap="square">
              <a:spAutoFit/>
            </a:bodyPr>
            <a:lstStyle/>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1）特种加工的基本概念；</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2）特种加工基本原理；</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    3）激光切割、激光打孔、激光精密加工（应用很广泛）；</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4）电火花成形加工*、电火花穿孔加工、电火花线切割加工*、电火花磨削加工*；</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sym typeface="+mn-ea"/>
                </a:rPr>
                <a:t>5）超声波加工、电子束加工、离子束加工。（建议采用虚拟仿真技术）</a:t>
              </a:r>
              <a:endParaRPr lang="zh-CN" altLang="en-US" sz="1600" spc="300" dirty="0">
                <a:solidFill>
                  <a:srgbClr val="30333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heel(1)">
                                      <p:cBhvr>
                                        <p:cTn id="14" dur="2000"/>
                                        <p:tgtEl>
                                          <p:spTgt spid="55"/>
                                        </p:tgtEl>
                                      </p:cBhvr>
                                    </p:animEffect>
                                  </p:childTnLst>
                                </p:cTn>
                              </p:par>
                              <p:par>
                                <p:cTn id="15" presetID="21" presetClass="entr" presetSubtype="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par>
                                <p:cTn id="18" presetID="21" presetClass="entr" presetSubtype="1"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heel(1)">
                                      <p:cBhvr>
                                        <p:cTn id="20"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2611" y="580509"/>
            <a:ext cx="1009408" cy="501038"/>
            <a:chOff x="680598" y="541180"/>
            <a:chExt cx="1009408" cy="501038"/>
          </a:xfrm>
        </p:grpSpPr>
        <p:sp>
          <p:nvSpPr>
            <p:cNvPr id="3" name="矩形 2"/>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0" y="551180"/>
            <a:ext cx="7781925"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sym typeface="+mn-ea"/>
              </a:rPr>
              <a:t>第五部分：机械制造工艺（掌握知识点40个）</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16"/>
          <p:cNvSpPr/>
          <p:nvPr/>
        </p:nvSpPr>
        <p:spPr>
          <a:xfrm>
            <a:off x="1748018" y="2136616"/>
            <a:ext cx="2006710" cy="2105474"/>
          </a:xfrm>
          <a:custGeom>
            <a:avLst/>
            <a:gdLst>
              <a:gd name="connsiteX0" fmla="*/ 272000 w 578707"/>
              <a:gd name="connsiteY0" fmla="*/ 341347 h 607004"/>
              <a:gd name="connsiteX1" fmla="*/ 256491 w 578707"/>
              <a:gd name="connsiteY1" fmla="*/ 346871 h 607004"/>
              <a:gd name="connsiteX2" fmla="*/ 251177 w 578707"/>
              <a:gd name="connsiteY2" fmla="*/ 353152 h 607004"/>
              <a:gd name="connsiteX3" fmla="*/ 251177 w 578707"/>
              <a:gd name="connsiteY3" fmla="*/ 369180 h 607004"/>
              <a:gd name="connsiteX4" fmla="*/ 248682 w 578707"/>
              <a:gd name="connsiteY4" fmla="*/ 370913 h 607004"/>
              <a:gd name="connsiteX5" fmla="*/ 247164 w 578707"/>
              <a:gd name="connsiteY5" fmla="*/ 375786 h 607004"/>
              <a:gd name="connsiteX6" fmla="*/ 250634 w 578707"/>
              <a:gd name="connsiteY6" fmla="*/ 409900 h 607004"/>
              <a:gd name="connsiteX7" fmla="*/ 255298 w 578707"/>
              <a:gd name="connsiteY7" fmla="*/ 415424 h 607004"/>
              <a:gd name="connsiteX8" fmla="*/ 257033 w 578707"/>
              <a:gd name="connsiteY8" fmla="*/ 415640 h 607004"/>
              <a:gd name="connsiteX9" fmla="*/ 262130 w 578707"/>
              <a:gd name="connsiteY9" fmla="*/ 413041 h 607004"/>
              <a:gd name="connsiteX10" fmla="*/ 280134 w 578707"/>
              <a:gd name="connsiteY10" fmla="*/ 389215 h 607004"/>
              <a:gd name="connsiteX11" fmla="*/ 281435 w 578707"/>
              <a:gd name="connsiteY11" fmla="*/ 385317 h 607004"/>
              <a:gd name="connsiteX12" fmla="*/ 281435 w 578707"/>
              <a:gd name="connsiteY12" fmla="*/ 346979 h 607004"/>
              <a:gd name="connsiteX13" fmla="*/ 278290 w 578707"/>
              <a:gd name="connsiteY13" fmla="*/ 341564 h 607004"/>
              <a:gd name="connsiteX14" fmla="*/ 272000 w 578707"/>
              <a:gd name="connsiteY14" fmla="*/ 341347 h 607004"/>
              <a:gd name="connsiteX15" fmla="*/ 190768 w 578707"/>
              <a:gd name="connsiteY15" fmla="*/ 341347 h 607004"/>
              <a:gd name="connsiteX16" fmla="*/ 184478 w 578707"/>
              <a:gd name="connsiteY16" fmla="*/ 341564 h 607004"/>
              <a:gd name="connsiteX17" fmla="*/ 181333 w 578707"/>
              <a:gd name="connsiteY17" fmla="*/ 346979 h 607004"/>
              <a:gd name="connsiteX18" fmla="*/ 181333 w 578707"/>
              <a:gd name="connsiteY18" fmla="*/ 385317 h 607004"/>
              <a:gd name="connsiteX19" fmla="*/ 182634 w 578707"/>
              <a:gd name="connsiteY19" fmla="*/ 389215 h 607004"/>
              <a:gd name="connsiteX20" fmla="*/ 200638 w 578707"/>
              <a:gd name="connsiteY20" fmla="*/ 413041 h 607004"/>
              <a:gd name="connsiteX21" fmla="*/ 205843 w 578707"/>
              <a:gd name="connsiteY21" fmla="*/ 415640 h 607004"/>
              <a:gd name="connsiteX22" fmla="*/ 207579 w 578707"/>
              <a:gd name="connsiteY22" fmla="*/ 415424 h 607004"/>
              <a:gd name="connsiteX23" fmla="*/ 212242 w 578707"/>
              <a:gd name="connsiteY23" fmla="*/ 409900 h 607004"/>
              <a:gd name="connsiteX24" fmla="*/ 215713 w 578707"/>
              <a:gd name="connsiteY24" fmla="*/ 375786 h 607004"/>
              <a:gd name="connsiteX25" fmla="*/ 214086 w 578707"/>
              <a:gd name="connsiteY25" fmla="*/ 370805 h 607004"/>
              <a:gd name="connsiteX26" fmla="*/ 211700 w 578707"/>
              <a:gd name="connsiteY26" fmla="*/ 369180 h 607004"/>
              <a:gd name="connsiteX27" fmla="*/ 211700 w 578707"/>
              <a:gd name="connsiteY27" fmla="*/ 353152 h 607004"/>
              <a:gd name="connsiteX28" fmla="*/ 206386 w 578707"/>
              <a:gd name="connsiteY28" fmla="*/ 346871 h 607004"/>
              <a:gd name="connsiteX29" fmla="*/ 190768 w 578707"/>
              <a:gd name="connsiteY29" fmla="*/ 341347 h 607004"/>
              <a:gd name="connsiteX30" fmla="*/ 200746 w 578707"/>
              <a:gd name="connsiteY30" fmla="*/ 168936 h 607004"/>
              <a:gd name="connsiteX31" fmla="*/ 156172 w 578707"/>
              <a:gd name="connsiteY31" fmla="*/ 180740 h 607004"/>
              <a:gd name="connsiteX32" fmla="*/ 152593 w 578707"/>
              <a:gd name="connsiteY32" fmla="*/ 186480 h 607004"/>
              <a:gd name="connsiteX33" fmla="*/ 152593 w 578707"/>
              <a:gd name="connsiteY33" fmla="*/ 197851 h 607004"/>
              <a:gd name="connsiteX34" fmla="*/ 149990 w 578707"/>
              <a:gd name="connsiteY34" fmla="*/ 197851 h 607004"/>
              <a:gd name="connsiteX35" fmla="*/ 143591 w 578707"/>
              <a:gd name="connsiteY35" fmla="*/ 204349 h 607004"/>
              <a:gd name="connsiteX36" fmla="*/ 143591 w 578707"/>
              <a:gd name="connsiteY36" fmla="*/ 214854 h 607004"/>
              <a:gd name="connsiteX37" fmla="*/ 146520 w 578707"/>
              <a:gd name="connsiteY37" fmla="*/ 220269 h 607004"/>
              <a:gd name="connsiteX38" fmla="*/ 152702 w 578707"/>
              <a:gd name="connsiteY38" fmla="*/ 224276 h 607004"/>
              <a:gd name="connsiteX39" fmla="*/ 153135 w 578707"/>
              <a:gd name="connsiteY39" fmla="*/ 226984 h 607004"/>
              <a:gd name="connsiteX40" fmla="*/ 176127 w 578707"/>
              <a:gd name="connsiteY40" fmla="*/ 280050 h 607004"/>
              <a:gd name="connsiteX41" fmla="*/ 214194 w 578707"/>
              <a:gd name="connsiteY41" fmla="*/ 312973 h 607004"/>
              <a:gd name="connsiteX42" fmla="*/ 248682 w 578707"/>
              <a:gd name="connsiteY42" fmla="*/ 312973 h 607004"/>
              <a:gd name="connsiteX43" fmla="*/ 286749 w 578707"/>
              <a:gd name="connsiteY43" fmla="*/ 280050 h 607004"/>
              <a:gd name="connsiteX44" fmla="*/ 309741 w 578707"/>
              <a:gd name="connsiteY44" fmla="*/ 226984 h 607004"/>
              <a:gd name="connsiteX45" fmla="*/ 310067 w 578707"/>
              <a:gd name="connsiteY45" fmla="*/ 224276 h 607004"/>
              <a:gd name="connsiteX46" fmla="*/ 316357 w 578707"/>
              <a:gd name="connsiteY46" fmla="*/ 220269 h 607004"/>
              <a:gd name="connsiteX47" fmla="*/ 319285 w 578707"/>
              <a:gd name="connsiteY47" fmla="*/ 214854 h 607004"/>
              <a:gd name="connsiteX48" fmla="*/ 319285 w 578707"/>
              <a:gd name="connsiteY48" fmla="*/ 204349 h 607004"/>
              <a:gd name="connsiteX49" fmla="*/ 312778 w 578707"/>
              <a:gd name="connsiteY49" fmla="*/ 197851 h 607004"/>
              <a:gd name="connsiteX50" fmla="*/ 309307 w 578707"/>
              <a:gd name="connsiteY50" fmla="*/ 197851 h 607004"/>
              <a:gd name="connsiteX51" fmla="*/ 307247 w 578707"/>
              <a:gd name="connsiteY51" fmla="*/ 195794 h 607004"/>
              <a:gd name="connsiteX52" fmla="*/ 301173 w 578707"/>
              <a:gd name="connsiteY52" fmla="*/ 195252 h 607004"/>
              <a:gd name="connsiteX53" fmla="*/ 275795 w 578707"/>
              <a:gd name="connsiteY53" fmla="*/ 201100 h 607004"/>
              <a:gd name="connsiteX54" fmla="*/ 236427 w 578707"/>
              <a:gd name="connsiteY54" fmla="*/ 183231 h 607004"/>
              <a:gd name="connsiteX55" fmla="*/ 200746 w 578707"/>
              <a:gd name="connsiteY55" fmla="*/ 168936 h 607004"/>
              <a:gd name="connsiteX56" fmla="*/ 417667 w 578707"/>
              <a:gd name="connsiteY56" fmla="*/ 57723 h 607004"/>
              <a:gd name="connsiteX57" fmla="*/ 430673 w 578707"/>
              <a:gd name="connsiteY57" fmla="*/ 70828 h 607004"/>
              <a:gd name="connsiteX58" fmla="*/ 430673 w 578707"/>
              <a:gd name="connsiteY58" fmla="*/ 154334 h 607004"/>
              <a:gd name="connsiteX59" fmla="*/ 481940 w 578707"/>
              <a:gd name="connsiteY59" fmla="*/ 154334 h 607004"/>
              <a:gd name="connsiteX60" fmla="*/ 494946 w 578707"/>
              <a:gd name="connsiteY60" fmla="*/ 167439 h 607004"/>
              <a:gd name="connsiteX61" fmla="*/ 481940 w 578707"/>
              <a:gd name="connsiteY61" fmla="*/ 180436 h 607004"/>
              <a:gd name="connsiteX62" fmla="*/ 417667 w 578707"/>
              <a:gd name="connsiteY62" fmla="*/ 180436 h 607004"/>
              <a:gd name="connsiteX63" fmla="*/ 404552 w 578707"/>
              <a:gd name="connsiteY63" fmla="*/ 167439 h 607004"/>
              <a:gd name="connsiteX64" fmla="*/ 404552 w 578707"/>
              <a:gd name="connsiteY64" fmla="*/ 70828 h 607004"/>
              <a:gd name="connsiteX65" fmla="*/ 417667 w 578707"/>
              <a:gd name="connsiteY65" fmla="*/ 57723 h 607004"/>
              <a:gd name="connsiteX66" fmla="*/ 215170 w 578707"/>
              <a:gd name="connsiteY66" fmla="*/ 47208 h 607004"/>
              <a:gd name="connsiteX67" fmla="*/ 247706 w 578707"/>
              <a:gd name="connsiteY67" fmla="*/ 47208 h 607004"/>
              <a:gd name="connsiteX68" fmla="*/ 347808 w 578707"/>
              <a:gd name="connsiteY68" fmla="*/ 147276 h 607004"/>
              <a:gd name="connsiteX69" fmla="*/ 347808 w 578707"/>
              <a:gd name="connsiteY69" fmla="*/ 178683 h 607004"/>
              <a:gd name="connsiteX70" fmla="*/ 353556 w 578707"/>
              <a:gd name="connsiteY70" fmla="*/ 196552 h 607004"/>
              <a:gd name="connsiteX71" fmla="*/ 353556 w 578707"/>
              <a:gd name="connsiteY71" fmla="*/ 218861 h 607004"/>
              <a:gd name="connsiteX72" fmla="*/ 342494 w 578707"/>
              <a:gd name="connsiteY72" fmla="*/ 242579 h 607004"/>
              <a:gd name="connsiteX73" fmla="*/ 335987 w 578707"/>
              <a:gd name="connsiteY73" fmla="*/ 259473 h 607004"/>
              <a:gd name="connsiteX74" fmla="*/ 314405 w 578707"/>
              <a:gd name="connsiteY74" fmla="*/ 299977 h 607004"/>
              <a:gd name="connsiteX75" fmla="*/ 299763 w 578707"/>
              <a:gd name="connsiteY75" fmla="*/ 318605 h 607004"/>
              <a:gd name="connsiteX76" fmla="*/ 310717 w 578707"/>
              <a:gd name="connsiteY76" fmla="*/ 332142 h 607004"/>
              <a:gd name="connsiteX77" fmla="*/ 382079 w 578707"/>
              <a:gd name="connsiteY77" fmla="*/ 353693 h 607004"/>
              <a:gd name="connsiteX78" fmla="*/ 462768 w 578707"/>
              <a:gd name="connsiteY78" fmla="*/ 588052 h 607004"/>
              <a:gd name="connsiteX79" fmla="*/ 443789 w 578707"/>
              <a:gd name="connsiteY79" fmla="*/ 607004 h 607004"/>
              <a:gd name="connsiteX80" fmla="*/ 18979 w 578707"/>
              <a:gd name="connsiteY80" fmla="*/ 607004 h 607004"/>
              <a:gd name="connsiteX81" fmla="*/ 0 w 578707"/>
              <a:gd name="connsiteY81" fmla="*/ 588052 h 607004"/>
              <a:gd name="connsiteX82" fmla="*/ 325 w 578707"/>
              <a:gd name="connsiteY82" fmla="*/ 585128 h 607004"/>
              <a:gd name="connsiteX83" fmla="*/ 80689 w 578707"/>
              <a:gd name="connsiteY83" fmla="*/ 353693 h 607004"/>
              <a:gd name="connsiteX84" fmla="*/ 152159 w 578707"/>
              <a:gd name="connsiteY84" fmla="*/ 332142 h 607004"/>
              <a:gd name="connsiteX85" fmla="*/ 163005 w 578707"/>
              <a:gd name="connsiteY85" fmla="*/ 318605 h 607004"/>
              <a:gd name="connsiteX86" fmla="*/ 148363 w 578707"/>
              <a:gd name="connsiteY86" fmla="*/ 299977 h 607004"/>
              <a:gd name="connsiteX87" fmla="*/ 126781 w 578707"/>
              <a:gd name="connsiteY87" fmla="*/ 259582 h 607004"/>
              <a:gd name="connsiteX88" fmla="*/ 120383 w 578707"/>
              <a:gd name="connsiteY88" fmla="*/ 242471 h 607004"/>
              <a:gd name="connsiteX89" fmla="*/ 109320 w 578707"/>
              <a:gd name="connsiteY89" fmla="*/ 218861 h 607004"/>
              <a:gd name="connsiteX90" fmla="*/ 109320 w 578707"/>
              <a:gd name="connsiteY90" fmla="*/ 196552 h 607004"/>
              <a:gd name="connsiteX91" fmla="*/ 115068 w 578707"/>
              <a:gd name="connsiteY91" fmla="*/ 178683 h 607004"/>
              <a:gd name="connsiteX92" fmla="*/ 115068 w 578707"/>
              <a:gd name="connsiteY92" fmla="*/ 147276 h 607004"/>
              <a:gd name="connsiteX93" fmla="*/ 215170 w 578707"/>
              <a:gd name="connsiteY93" fmla="*/ 47208 h 607004"/>
              <a:gd name="connsiteX94" fmla="*/ 415135 w 578707"/>
              <a:gd name="connsiteY94" fmla="*/ 0 h 607004"/>
              <a:gd name="connsiteX95" fmla="*/ 578707 w 578707"/>
              <a:gd name="connsiteY95" fmla="*/ 163305 h 607004"/>
              <a:gd name="connsiteX96" fmla="*/ 415135 w 578707"/>
              <a:gd name="connsiteY96" fmla="*/ 326718 h 607004"/>
              <a:gd name="connsiteX97" fmla="*/ 344955 w 578707"/>
              <a:gd name="connsiteY97" fmla="*/ 310907 h 607004"/>
              <a:gd name="connsiteX98" fmla="*/ 360357 w 578707"/>
              <a:gd name="connsiteY98" fmla="*/ 279719 h 607004"/>
              <a:gd name="connsiteX99" fmla="*/ 415135 w 578707"/>
              <a:gd name="connsiteY99" fmla="*/ 291956 h 607004"/>
              <a:gd name="connsiteX100" fmla="*/ 543888 w 578707"/>
              <a:gd name="connsiteY100" fmla="*/ 163305 h 607004"/>
              <a:gd name="connsiteX101" fmla="*/ 415135 w 578707"/>
              <a:gd name="connsiteY101" fmla="*/ 34762 h 607004"/>
              <a:gd name="connsiteX102" fmla="*/ 339097 w 578707"/>
              <a:gd name="connsiteY102" fmla="*/ 59561 h 607004"/>
              <a:gd name="connsiteX103" fmla="*/ 311546 w 578707"/>
              <a:gd name="connsiteY103" fmla="*/ 37036 h 607004"/>
              <a:gd name="connsiteX104" fmla="*/ 415135 w 578707"/>
              <a:gd name="connsiteY10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78707" h="607004">
                <a:moveTo>
                  <a:pt x="272000" y="341347"/>
                </a:moveTo>
                <a:cubicBezTo>
                  <a:pt x="266794" y="344163"/>
                  <a:pt x="261588" y="346004"/>
                  <a:pt x="256491" y="346871"/>
                </a:cubicBezTo>
                <a:cubicBezTo>
                  <a:pt x="253346" y="347412"/>
                  <a:pt x="251177" y="350119"/>
                  <a:pt x="251177" y="353152"/>
                </a:cubicBezTo>
                <a:lnTo>
                  <a:pt x="251177" y="369180"/>
                </a:lnTo>
                <a:cubicBezTo>
                  <a:pt x="250201" y="369505"/>
                  <a:pt x="249441" y="370155"/>
                  <a:pt x="248682" y="370913"/>
                </a:cubicBezTo>
                <a:cubicBezTo>
                  <a:pt x="247489" y="372212"/>
                  <a:pt x="246947" y="374053"/>
                  <a:pt x="247164" y="375786"/>
                </a:cubicBezTo>
                <a:lnTo>
                  <a:pt x="250634" y="409900"/>
                </a:lnTo>
                <a:cubicBezTo>
                  <a:pt x="250960" y="412500"/>
                  <a:pt x="252803" y="414665"/>
                  <a:pt x="255298" y="415424"/>
                </a:cubicBezTo>
                <a:cubicBezTo>
                  <a:pt x="255840" y="415532"/>
                  <a:pt x="256491" y="415640"/>
                  <a:pt x="257033" y="415640"/>
                </a:cubicBezTo>
                <a:cubicBezTo>
                  <a:pt x="258985" y="415640"/>
                  <a:pt x="260937" y="414665"/>
                  <a:pt x="262130" y="413041"/>
                </a:cubicBezTo>
                <a:lnTo>
                  <a:pt x="280134" y="389215"/>
                </a:lnTo>
                <a:cubicBezTo>
                  <a:pt x="281001" y="388132"/>
                  <a:pt x="281435" y="386724"/>
                  <a:pt x="281435" y="385317"/>
                </a:cubicBezTo>
                <a:lnTo>
                  <a:pt x="281435" y="346979"/>
                </a:lnTo>
                <a:cubicBezTo>
                  <a:pt x="281435" y="344813"/>
                  <a:pt x="280242" y="342647"/>
                  <a:pt x="278290" y="341564"/>
                </a:cubicBezTo>
                <a:cubicBezTo>
                  <a:pt x="276446" y="340373"/>
                  <a:pt x="274060" y="340264"/>
                  <a:pt x="272000" y="341347"/>
                </a:cubicBezTo>
                <a:close/>
                <a:moveTo>
                  <a:pt x="190768" y="341347"/>
                </a:moveTo>
                <a:cubicBezTo>
                  <a:pt x="188816" y="340264"/>
                  <a:pt x="186430" y="340373"/>
                  <a:pt x="184478" y="341564"/>
                </a:cubicBezTo>
                <a:cubicBezTo>
                  <a:pt x="182526" y="342647"/>
                  <a:pt x="181333" y="344813"/>
                  <a:pt x="181333" y="346979"/>
                </a:cubicBezTo>
                <a:lnTo>
                  <a:pt x="181333" y="385317"/>
                </a:lnTo>
                <a:cubicBezTo>
                  <a:pt x="181333" y="386724"/>
                  <a:pt x="181767" y="388132"/>
                  <a:pt x="182634" y="389215"/>
                </a:cubicBezTo>
                <a:lnTo>
                  <a:pt x="200638" y="413041"/>
                </a:lnTo>
                <a:cubicBezTo>
                  <a:pt x="201939" y="414665"/>
                  <a:pt x="203783" y="415640"/>
                  <a:pt x="205843" y="415640"/>
                </a:cubicBezTo>
                <a:cubicBezTo>
                  <a:pt x="206386" y="415640"/>
                  <a:pt x="206928" y="415532"/>
                  <a:pt x="207579" y="415424"/>
                </a:cubicBezTo>
                <a:cubicBezTo>
                  <a:pt x="210073" y="414665"/>
                  <a:pt x="211917" y="412500"/>
                  <a:pt x="212242" y="409900"/>
                </a:cubicBezTo>
                <a:lnTo>
                  <a:pt x="215713" y="375786"/>
                </a:lnTo>
                <a:cubicBezTo>
                  <a:pt x="215929" y="374053"/>
                  <a:pt x="215279" y="372212"/>
                  <a:pt x="214086" y="370805"/>
                </a:cubicBezTo>
                <a:cubicBezTo>
                  <a:pt x="213435" y="370155"/>
                  <a:pt x="212567" y="369505"/>
                  <a:pt x="211700" y="369180"/>
                </a:cubicBezTo>
                <a:lnTo>
                  <a:pt x="211700" y="353152"/>
                </a:lnTo>
                <a:cubicBezTo>
                  <a:pt x="211700" y="350119"/>
                  <a:pt x="209422" y="347412"/>
                  <a:pt x="206386" y="346871"/>
                </a:cubicBezTo>
                <a:cubicBezTo>
                  <a:pt x="201288" y="346004"/>
                  <a:pt x="196083" y="344163"/>
                  <a:pt x="190768" y="341347"/>
                </a:cubicBezTo>
                <a:close/>
                <a:moveTo>
                  <a:pt x="200746" y="168936"/>
                </a:moveTo>
                <a:cubicBezTo>
                  <a:pt x="182526" y="168936"/>
                  <a:pt x="165065" y="176300"/>
                  <a:pt x="156172" y="180740"/>
                </a:cubicBezTo>
                <a:cubicBezTo>
                  <a:pt x="154003" y="181823"/>
                  <a:pt x="152593" y="183989"/>
                  <a:pt x="152593" y="186480"/>
                </a:cubicBezTo>
                <a:lnTo>
                  <a:pt x="152593" y="197851"/>
                </a:lnTo>
                <a:lnTo>
                  <a:pt x="149990" y="197851"/>
                </a:lnTo>
                <a:cubicBezTo>
                  <a:pt x="146520" y="197851"/>
                  <a:pt x="143591" y="200776"/>
                  <a:pt x="143591" y="204349"/>
                </a:cubicBezTo>
                <a:lnTo>
                  <a:pt x="143591" y="214854"/>
                </a:lnTo>
                <a:cubicBezTo>
                  <a:pt x="143591" y="217020"/>
                  <a:pt x="144676" y="219078"/>
                  <a:pt x="146520" y="220269"/>
                </a:cubicBezTo>
                <a:lnTo>
                  <a:pt x="152702" y="224276"/>
                </a:lnTo>
                <a:lnTo>
                  <a:pt x="153135" y="226984"/>
                </a:lnTo>
                <a:cubicBezTo>
                  <a:pt x="155087" y="242254"/>
                  <a:pt x="163764" y="262073"/>
                  <a:pt x="176127" y="280050"/>
                </a:cubicBezTo>
                <a:cubicBezTo>
                  <a:pt x="191853" y="302793"/>
                  <a:pt x="206603" y="312973"/>
                  <a:pt x="214194" y="312973"/>
                </a:cubicBezTo>
                <a:lnTo>
                  <a:pt x="248682" y="312973"/>
                </a:lnTo>
                <a:cubicBezTo>
                  <a:pt x="256274" y="312973"/>
                  <a:pt x="271023" y="302793"/>
                  <a:pt x="286749" y="280050"/>
                </a:cubicBezTo>
                <a:cubicBezTo>
                  <a:pt x="299113" y="262073"/>
                  <a:pt x="307681" y="242254"/>
                  <a:pt x="309741" y="226984"/>
                </a:cubicBezTo>
                <a:lnTo>
                  <a:pt x="310067" y="224276"/>
                </a:lnTo>
                <a:lnTo>
                  <a:pt x="316357" y="220269"/>
                </a:lnTo>
                <a:cubicBezTo>
                  <a:pt x="318092" y="219078"/>
                  <a:pt x="319285" y="217020"/>
                  <a:pt x="319285" y="214854"/>
                </a:cubicBezTo>
                <a:lnTo>
                  <a:pt x="319285" y="204349"/>
                </a:lnTo>
                <a:cubicBezTo>
                  <a:pt x="319285" y="200776"/>
                  <a:pt x="316357" y="197851"/>
                  <a:pt x="312778" y="197851"/>
                </a:cubicBezTo>
                <a:lnTo>
                  <a:pt x="309307" y="197851"/>
                </a:lnTo>
                <a:cubicBezTo>
                  <a:pt x="308765" y="197093"/>
                  <a:pt x="308114" y="196335"/>
                  <a:pt x="307247" y="195794"/>
                </a:cubicBezTo>
                <a:cubicBezTo>
                  <a:pt x="305403" y="194603"/>
                  <a:pt x="303125" y="194386"/>
                  <a:pt x="301173" y="195252"/>
                </a:cubicBezTo>
                <a:cubicBezTo>
                  <a:pt x="292606" y="199151"/>
                  <a:pt x="284038" y="201100"/>
                  <a:pt x="275795" y="201100"/>
                </a:cubicBezTo>
                <a:cubicBezTo>
                  <a:pt x="261154" y="201100"/>
                  <a:pt x="247923" y="195036"/>
                  <a:pt x="236427" y="183231"/>
                </a:cubicBezTo>
                <a:cubicBezTo>
                  <a:pt x="227209" y="173701"/>
                  <a:pt x="215279" y="168936"/>
                  <a:pt x="200746" y="168936"/>
                </a:cubicBezTo>
                <a:close/>
                <a:moveTo>
                  <a:pt x="417667" y="57723"/>
                </a:moveTo>
                <a:cubicBezTo>
                  <a:pt x="424820" y="57723"/>
                  <a:pt x="430673" y="63572"/>
                  <a:pt x="430673" y="70828"/>
                </a:cubicBezTo>
                <a:lnTo>
                  <a:pt x="430673" y="154334"/>
                </a:lnTo>
                <a:lnTo>
                  <a:pt x="481940" y="154334"/>
                </a:lnTo>
                <a:cubicBezTo>
                  <a:pt x="489093" y="154334"/>
                  <a:pt x="494946" y="160182"/>
                  <a:pt x="494946" y="167439"/>
                </a:cubicBezTo>
                <a:cubicBezTo>
                  <a:pt x="494946" y="174587"/>
                  <a:pt x="489093" y="180436"/>
                  <a:pt x="481940" y="180436"/>
                </a:cubicBezTo>
                <a:lnTo>
                  <a:pt x="417667" y="180436"/>
                </a:lnTo>
                <a:cubicBezTo>
                  <a:pt x="410405" y="180436"/>
                  <a:pt x="404552" y="174587"/>
                  <a:pt x="404552" y="167439"/>
                </a:cubicBezTo>
                <a:lnTo>
                  <a:pt x="404552" y="70828"/>
                </a:lnTo>
                <a:cubicBezTo>
                  <a:pt x="404552" y="63572"/>
                  <a:pt x="410405" y="57723"/>
                  <a:pt x="417667" y="57723"/>
                </a:cubicBezTo>
                <a:close/>
                <a:moveTo>
                  <a:pt x="215170" y="47208"/>
                </a:moveTo>
                <a:lnTo>
                  <a:pt x="247706" y="47208"/>
                </a:lnTo>
                <a:cubicBezTo>
                  <a:pt x="302909" y="47208"/>
                  <a:pt x="347808" y="92044"/>
                  <a:pt x="347808" y="147276"/>
                </a:cubicBezTo>
                <a:lnTo>
                  <a:pt x="347808" y="178683"/>
                </a:lnTo>
                <a:cubicBezTo>
                  <a:pt x="351495" y="183881"/>
                  <a:pt x="353556" y="190162"/>
                  <a:pt x="353556" y="196552"/>
                </a:cubicBezTo>
                <a:lnTo>
                  <a:pt x="353556" y="218861"/>
                </a:lnTo>
                <a:cubicBezTo>
                  <a:pt x="353556" y="228067"/>
                  <a:pt x="349435" y="236731"/>
                  <a:pt x="342494" y="242579"/>
                </a:cubicBezTo>
                <a:cubicBezTo>
                  <a:pt x="340759" y="248102"/>
                  <a:pt x="338590" y="253842"/>
                  <a:pt x="335987" y="259473"/>
                </a:cubicBezTo>
                <a:cubicBezTo>
                  <a:pt x="330889" y="273011"/>
                  <a:pt x="323406" y="286981"/>
                  <a:pt x="314405" y="299977"/>
                </a:cubicBezTo>
                <a:cubicBezTo>
                  <a:pt x="310717" y="305392"/>
                  <a:pt x="305728" y="311998"/>
                  <a:pt x="299763" y="318605"/>
                </a:cubicBezTo>
                <a:cubicBezTo>
                  <a:pt x="305186" y="322395"/>
                  <a:pt x="308982" y="326944"/>
                  <a:pt x="310717" y="332142"/>
                </a:cubicBezTo>
                <a:lnTo>
                  <a:pt x="382079" y="353693"/>
                </a:lnTo>
                <a:cubicBezTo>
                  <a:pt x="432401" y="368205"/>
                  <a:pt x="462768" y="578955"/>
                  <a:pt x="462768" y="588052"/>
                </a:cubicBezTo>
                <a:cubicBezTo>
                  <a:pt x="462768" y="598448"/>
                  <a:pt x="454309" y="607004"/>
                  <a:pt x="443789" y="607004"/>
                </a:cubicBezTo>
                <a:lnTo>
                  <a:pt x="18979" y="607004"/>
                </a:lnTo>
                <a:cubicBezTo>
                  <a:pt x="8568" y="607004"/>
                  <a:pt x="0" y="598448"/>
                  <a:pt x="0" y="588052"/>
                </a:cubicBezTo>
                <a:cubicBezTo>
                  <a:pt x="0" y="587077"/>
                  <a:pt x="108" y="586102"/>
                  <a:pt x="325" y="585128"/>
                </a:cubicBezTo>
                <a:cubicBezTo>
                  <a:pt x="325" y="585128"/>
                  <a:pt x="30475" y="368205"/>
                  <a:pt x="80689" y="353693"/>
                </a:cubicBezTo>
                <a:lnTo>
                  <a:pt x="152159" y="332142"/>
                </a:lnTo>
                <a:cubicBezTo>
                  <a:pt x="153894" y="326944"/>
                  <a:pt x="157690" y="322395"/>
                  <a:pt x="163005" y="318605"/>
                </a:cubicBezTo>
                <a:cubicBezTo>
                  <a:pt x="157148" y="311998"/>
                  <a:pt x="152159" y="305392"/>
                  <a:pt x="148363" y="299977"/>
                </a:cubicBezTo>
                <a:cubicBezTo>
                  <a:pt x="139470" y="286981"/>
                  <a:pt x="131987" y="273011"/>
                  <a:pt x="126781" y="259582"/>
                </a:cubicBezTo>
                <a:cubicBezTo>
                  <a:pt x="124287" y="253842"/>
                  <a:pt x="122118" y="248102"/>
                  <a:pt x="120383" y="242471"/>
                </a:cubicBezTo>
                <a:cubicBezTo>
                  <a:pt x="113333" y="236731"/>
                  <a:pt x="109320" y="227959"/>
                  <a:pt x="109320" y="218861"/>
                </a:cubicBezTo>
                <a:lnTo>
                  <a:pt x="109320" y="196552"/>
                </a:lnTo>
                <a:cubicBezTo>
                  <a:pt x="109320" y="190162"/>
                  <a:pt x="111273" y="183881"/>
                  <a:pt x="115068" y="178683"/>
                </a:cubicBezTo>
                <a:lnTo>
                  <a:pt x="115068" y="147276"/>
                </a:lnTo>
                <a:cubicBezTo>
                  <a:pt x="115068" y="92044"/>
                  <a:pt x="159968" y="47208"/>
                  <a:pt x="215170" y="47208"/>
                </a:cubicBezTo>
                <a:close/>
                <a:moveTo>
                  <a:pt x="415135" y="0"/>
                </a:moveTo>
                <a:cubicBezTo>
                  <a:pt x="505381" y="0"/>
                  <a:pt x="578707" y="73314"/>
                  <a:pt x="578707" y="163305"/>
                </a:cubicBezTo>
                <a:cubicBezTo>
                  <a:pt x="578707" y="253404"/>
                  <a:pt x="505381" y="326718"/>
                  <a:pt x="415135" y="326718"/>
                </a:cubicBezTo>
                <a:cubicBezTo>
                  <a:pt x="390078" y="326718"/>
                  <a:pt x="366215" y="320979"/>
                  <a:pt x="344955" y="310907"/>
                </a:cubicBezTo>
                <a:cubicBezTo>
                  <a:pt x="351029" y="300620"/>
                  <a:pt x="356236" y="290115"/>
                  <a:pt x="360357" y="279719"/>
                </a:cubicBezTo>
                <a:cubicBezTo>
                  <a:pt x="376953" y="287516"/>
                  <a:pt x="395502" y="291956"/>
                  <a:pt x="415135" y="291956"/>
                </a:cubicBezTo>
                <a:cubicBezTo>
                  <a:pt x="486182" y="291956"/>
                  <a:pt x="543888" y="234236"/>
                  <a:pt x="543888" y="163305"/>
                </a:cubicBezTo>
                <a:cubicBezTo>
                  <a:pt x="543888" y="92482"/>
                  <a:pt x="486182" y="34762"/>
                  <a:pt x="415135" y="34762"/>
                </a:cubicBezTo>
                <a:cubicBezTo>
                  <a:pt x="386716" y="34762"/>
                  <a:pt x="360466" y="43967"/>
                  <a:pt x="339097" y="59561"/>
                </a:cubicBezTo>
                <a:cubicBezTo>
                  <a:pt x="330962" y="50897"/>
                  <a:pt x="321742" y="43317"/>
                  <a:pt x="311546" y="37036"/>
                </a:cubicBezTo>
                <a:cubicBezTo>
                  <a:pt x="339748" y="13861"/>
                  <a:pt x="375869" y="0"/>
                  <a:pt x="415135" y="0"/>
                </a:cubicBezTo>
                <a:close/>
              </a:path>
            </a:pathLst>
          </a:cu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8" name="TextBox 96"/>
          <p:cNvSpPr txBox="1"/>
          <p:nvPr/>
        </p:nvSpPr>
        <p:spPr>
          <a:xfrm>
            <a:off x="1427939" y="4488207"/>
            <a:ext cx="2326789" cy="1107996"/>
          </a:xfrm>
          <a:prstGeom prst="rect">
            <a:avLst/>
          </a:prstGeom>
          <a:noFill/>
        </p:spPr>
        <p:txBody>
          <a:bodyPr wrap="square">
            <a:spAutoFit/>
          </a:bodyPr>
          <a:lstStyle/>
          <a:p>
            <a:pPr algn="ctr">
              <a:defRPr/>
            </a:pPr>
            <a:r>
              <a:rPr lang="zh-CN" altLang="en-US" b="1" spc="600" dirty="0">
                <a:solidFill>
                  <a:srgbClr val="30333F"/>
                </a:solidFill>
                <a:latin typeface="Impact MT Std" pitchFamily="34" charset="0"/>
                <a:ea typeface="微软雅黑" panose="020B0503020204020204" pitchFamily="34" charset="-122"/>
              </a:rPr>
              <a:t>包包</a:t>
            </a:r>
            <a:endParaRPr lang="en-US" altLang="zh-CN" b="1" spc="600" dirty="0">
              <a:solidFill>
                <a:srgbClr val="30333F"/>
              </a:solidFill>
              <a:latin typeface="Impact MT Std" pitchFamily="34" charset="0"/>
              <a:ea typeface="微软雅黑" panose="020B0503020204020204" pitchFamily="34" charset="-122"/>
            </a:endParaRPr>
          </a:p>
          <a:p>
            <a:pPr algn="ctr">
              <a:defRPr/>
            </a:pPr>
            <a:endParaRPr lang="en-US" altLang="zh-CN" sz="1200" dirty="0">
              <a:solidFill>
                <a:srgbClr val="30333F"/>
              </a:solidFill>
              <a:latin typeface="微软雅黑" panose="020B0503020204020204" pitchFamily="34" charset="-122"/>
              <a:ea typeface="微软雅黑" panose="020B0503020204020204" pitchFamily="34" charset="-122"/>
            </a:endParaRPr>
          </a:p>
          <a:p>
            <a:r>
              <a:rPr lang="zh-CN" altLang="en-US" sz="1200" spc="300" dirty="0">
                <a:solidFill>
                  <a:srgbClr val="30333F"/>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200" spc="300" dirty="0">
                <a:solidFill>
                  <a:srgbClr val="30333F"/>
                </a:solidFill>
                <a:latin typeface="微软雅黑" panose="020B0503020204020204" pitchFamily="34" charset="-122"/>
                <a:ea typeface="微软雅黑" panose="020B0503020204020204" pitchFamily="34" charset="-122"/>
              </a:rPr>
              <a:t>.</a:t>
            </a:r>
            <a:endParaRPr lang="zh-CN" altLang="en-US" sz="1200" spc="300" dirty="0">
              <a:solidFill>
                <a:srgbClr val="30333F"/>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485990" y="1566832"/>
            <a:ext cx="1487072" cy="3724336"/>
            <a:chOff x="4645756" y="1883299"/>
            <a:chExt cx="1487072" cy="3724336"/>
          </a:xfrm>
        </p:grpSpPr>
        <p:sp>
          <p:nvSpPr>
            <p:cNvPr id="49" name="椭圆 48"/>
            <p:cNvSpPr/>
            <p:nvPr/>
          </p:nvSpPr>
          <p:spPr>
            <a:xfrm flipH="1">
              <a:off x="4645756" y="1883299"/>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flipH="1">
              <a:off x="5351189" y="2731225"/>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flipH="1">
              <a:off x="5813295" y="3579151"/>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flipH="1">
              <a:off x="4645756" y="5275002"/>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flipH="1">
              <a:off x="5333995" y="4427077"/>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5" name="组合 54"/>
          <p:cNvGrpSpPr/>
          <p:nvPr/>
        </p:nvGrpSpPr>
        <p:grpSpPr>
          <a:xfrm>
            <a:off x="5075905" y="1496748"/>
            <a:ext cx="6722805" cy="1058799"/>
            <a:chOff x="832901" y="3635708"/>
            <a:chExt cx="6722805" cy="1058799"/>
          </a:xfrm>
        </p:grpSpPr>
        <p:sp>
          <p:nvSpPr>
            <p:cNvPr id="57" name="矩形 56"/>
            <p:cNvSpPr/>
            <p:nvPr/>
          </p:nvSpPr>
          <p:spPr>
            <a:xfrm>
              <a:off x="832901" y="3635708"/>
              <a:ext cx="5149850" cy="423545"/>
            </a:xfrm>
            <a:prstGeom prst="rect">
              <a:avLst/>
            </a:prstGeom>
          </p:spPr>
          <p:txBody>
            <a:bodyPr wrap="square">
              <a:spAutoFit/>
              <a:scene3d>
                <a:camera prst="orthographicFront"/>
                <a:lightRig rig="threePt" dir="t"/>
              </a:scene3d>
              <a:sp3d contourW="12700"/>
            </a:bodyPr>
            <a:lstStyle/>
            <a:p>
              <a:pPr algn="ctr">
                <a:lnSpc>
                  <a:spcPct val="120000"/>
                </a:lnSpc>
              </a:pPr>
              <a:r>
                <a:rPr b="1" dirty="0">
                  <a:solidFill>
                    <a:srgbClr val="C14F4E"/>
                  </a:solidFill>
                  <a:latin typeface="微软雅黑" panose="020B0503020204020204" pitchFamily="34" charset="-122"/>
                  <a:ea typeface="微软雅黑" panose="020B0503020204020204" pitchFamily="34" charset="-122"/>
                  <a:sym typeface="+mn-ea"/>
                </a:rPr>
                <a:t>（三）常见表面加工方案选择</a:t>
              </a:r>
              <a:endParaRPr b="1" dirty="0">
                <a:solidFill>
                  <a:srgbClr val="C14F4E"/>
                </a:solidFill>
                <a:latin typeface="微软雅黑" panose="020B0503020204020204" pitchFamily="34" charset="-122"/>
                <a:ea typeface="微软雅黑" panose="020B0503020204020204" pitchFamily="34" charset="-122"/>
                <a:sym typeface="+mn-ea"/>
              </a:endParaRPr>
            </a:p>
          </p:txBody>
        </p:sp>
        <p:sp>
          <p:nvSpPr>
            <p:cNvPr id="58" name="矩形 57"/>
            <p:cNvSpPr/>
            <p:nvPr/>
          </p:nvSpPr>
          <p:spPr>
            <a:xfrm>
              <a:off x="832998" y="4013152"/>
              <a:ext cx="6722708" cy="681355"/>
            </a:xfrm>
            <a:prstGeom prst="rect">
              <a:avLst/>
            </a:prstGeom>
          </p:spPr>
          <p:txBody>
            <a:bodyPr wrap="square">
              <a:spAutoFit/>
            </a:bodyPr>
            <a:lstStyle/>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1）表面加工方案选择及依据：</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2）尺寸精度、表面粗糙度、结构形状与尺寸大小。</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p:txBody>
        </p:sp>
      </p:grpSp>
      <p:grpSp>
        <p:nvGrpSpPr>
          <p:cNvPr id="59" name="组合 58"/>
          <p:cNvGrpSpPr/>
          <p:nvPr/>
        </p:nvGrpSpPr>
        <p:grpSpPr>
          <a:xfrm>
            <a:off x="6084776" y="3262776"/>
            <a:ext cx="6271464" cy="1573149"/>
            <a:chOff x="242986" y="3636978"/>
            <a:chExt cx="6271464" cy="1573149"/>
          </a:xfrm>
        </p:grpSpPr>
        <p:sp>
          <p:nvSpPr>
            <p:cNvPr id="60" name="矩形 59"/>
            <p:cNvSpPr/>
            <p:nvPr/>
          </p:nvSpPr>
          <p:spPr>
            <a:xfrm>
              <a:off x="242986" y="3636978"/>
              <a:ext cx="2241974"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（四）数控加工技术</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61" name="矩形 60"/>
            <p:cNvSpPr/>
            <p:nvPr/>
          </p:nvSpPr>
          <p:spPr>
            <a:xfrm>
              <a:off x="832998" y="4013152"/>
              <a:ext cx="5681452" cy="1196975"/>
            </a:xfrm>
            <a:prstGeom prst="rect">
              <a:avLst/>
            </a:prstGeom>
          </p:spPr>
          <p:txBody>
            <a:bodyPr wrap="square">
              <a:spAutoFit/>
            </a:bodyPr>
            <a:lstStyle/>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1）数控程序；</a:t>
              </a:r>
              <a:endParaRPr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2）数控系统；</a:t>
              </a:r>
              <a:r>
                <a:rPr lang="en-US" sz="1200" spc="300" dirty="0">
                  <a:solidFill>
                    <a:srgbClr val="30333F"/>
                  </a:solidFill>
                  <a:latin typeface="微软雅黑" panose="020B0503020204020204" pitchFamily="34" charset="-122"/>
                  <a:ea typeface="微软雅黑" panose="020B0503020204020204" pitchFamily="34" charset="-122"/>
                </a:rPr>
                <a:t>	</a:t>
              </a:r>
              <a:endParaRPr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3）换刀机构（装置）；</a:t>
              </a:r>
              <a:endParaRPr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4）数控机床（数控车床*、数控铣床*、加工中心*）；</a:t>
              </a:r>
              <a:endParaRPr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5）普通数控机床与精密数控机床的技术参数比较。</a:t>
              </a:r>
              <a:endParaRPr sz="1200" spc="300" dirty="0">
                <a:solidFill>
                  <a:srgbClr val="30333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076190" y="5055870"/>
            <a:ext cx="6556375" cy="891069"/>
            <a:chOff x="242986" y="3636978"/>
            <a:chExt cx="7312720" cy="937170"/>
          </a:xfrm>
        </p:grpSpPr>
        <p:sp>
          <p:nvSpPr>
            <p:cNvPr id="63" name="矩形 62"/>
            <p:cNvSpPr/>
            <p:nvPr/>
          </p:nvSpPr>
          <p:spPr>
            <a:xfrm>
              <a:off x="242986" y="3636978"/>
              <a:ext cx="4056169" cy="44545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（五）零件的结构工艺性</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64" name="矩形 63"/>
            <p:cNvSpPr/>
            <p:nvPr/>
          </p:nvSpPr>
          <p:spPr>
            <a:xfrm>
              <a:off x="832998" y="4013152"/>
              <a:ext cx="6722708" cy="560996"/>
            </a:xfrm>
            <a:prstGeom prst="rect">
              <a:avLst/>
            </a:prstGeom>
          </p:spPr>
          <p:txBody>
            <a:bodyPr wrap="square">
              <a:spAutoFit/>
            </a:bodyPr>
            <a:lstStyle/>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1）结构工艺性原理；</a:t>
              </a:r>
              <a:endParaRPr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2）切削加工结构工艺性</a:t>
              </a:r>
              <a:endParaRPr sz="1200" spc="300" dirty="0">
                <a:solidFill>
                  <a:srgbClr val="30333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1)">
                                      <p:cBhvr>
                                        <p:cTn id="19" dur="2000"/>
                                        <p:tgtEl>
                                          <p:spTgt spid="55"/>
                                        </p:tgtEl>
                                      </p:cBhvr>
                                    </p:animEffect>
                                  </p:childTnLst>
                                </p:cTn>
                              </p:par>
                              <p:par>
                                <p:cTn id="20" presetID="21"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par>
                                <p:cTn id="23" presetID="21" presetClass="entr" presetSubtype="1"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heel(1)">
                                      <p:cBhvr>
                                        <p:cTn id="25" dur="2000"/>
                                        <p:tgtEl>
                                          <p:spTgt spid="59"/>
                                        </p:tgtEl>
                                      </p:cBhvr>
                                    </p:animEffect>
                                  </p:childTnLst>
                                </p:cTn>
                              </p:par>
                              <p:par>
                                <p:cTn id="26" presetID="21" presetClass="entr" presetSubtype="1"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heel(1)">
                                      <p:cBhvr>
                                        <p:cTn id="28"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2611" y="580509"/>
            <a:ext cx="1009408" cy="501038"/>
            <a:chOff x="680598" y="541180"/>
            <a:chExt cx="1009408" cy="501038"/>
          </a:xfrm>
        </p:grpSpPr>
        <p:sp>
          <p:nvSpPr>
            <p:cNvPr id="3" name="矩形 2"/>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0" y="551180"/>
            <a:ext cx="7781925"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sym typeface="+mn-ea"/>
              </a:rPr>
              <a:t>第五部分：机械制造工艺（掌握知识点40个）</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16"/>
          <p:cNvSpPr/>
          <p:nvPr/>
        </p:nvSpPr>
        <p:spPr>
          <a:xfrm>
            <a:off x="1748018" y="2136616"/>
            <a:ext cx="2006710" cy="2105474"/>
          </a:xfrm>
          <a:custGeom>
            <a:avLst/>
            <a:gdLst>
              <a:gd name="connsiteX0" fmla="*/ 272000 w 578707"/>
              <a:gd name="connsiteY0" fmla="*/ 341347 h 607004"/>
              <a:gd name="connsiteX1" fmla="*/ 256491 w 578707"/>
              <a:gd name="connsiteY1" fmla="*/ 346871 h 607004"/>
              <a:gd name="connsiteX2" fmla="*/ 251177 w 578707"/>
              <a:gd name="connsiteY2" fmla="*/ 353152 h 607004"/>
              <a:gd name="connsiteX3" fmla="*/ 251177 w 578707"/>
              <a:gd name="connsiteY3" fmla="*/ 369180 h 607004"/>
              <a:gd name="connsiteX4" fmla="*/ 248682 w 578707"/>
              <a:gd name="connsiteY4" fmla="*/ 370913 h 607004"/>
              <a:gd name="connsiteX5" fmla="*/ 247164 w 578707"/>
              <a:gd name="connsiteY5" fmla="*/ 375786 h 607004"/>
              <a:gd name="connsiteX6" fmla="*/ 250634 w 578707"/>
              <a:gd name="connsiteY6" fmla="*/ 409900 h 607004"/>
              <a:gd name="connsiteX7" fmla="*/ 255298 w 578707"/>
              <a:gd name="connsiteY7" fmla="*/ 415424 h 607004"/>
              <a:gd name="connsiteX8" fmla="*/ 257033 w 578707"/>
              <a:gd name="connsiteY8" fmla="*/ 415640 h 607004"/>
              <a:gd name="connsiteX9" fmla="*/ 262130 w 578707"/>
              <a:gd name="connsiteY9" fmla="*/ 413041 h 607004"/>
              <a:gd name="connsiteX10" fmla="*/ 280134 w 578707"/>
              <a:gd name="connsiteY10" fmla="*/ 389215 h 607004"/>
              <a:gd name="connsiteX11" fmla="*/ 281435 w 578707"/>
              <a:gd name="connsiteY11" fmla="*/ 385317 h 607004"/>
              <a:gd name="connsiteX12" fmla="*/ 281435 w 578707"/>
              <a:gd name="connsiteY12" fmla="*/ 346979 h 607004"/>
              <a:gd name="connsiteX13" fmla="*/ 278290 w 578707"/>
              <a:gd name="connsiteY13" fmla="*/ 341564 h 607004"/>
              <a:gd name="connsiteX14" fmla="*/ 272000 w 578707"/>
              <a:gd name="connsiteY14" fmla="*/ 341347 h 607004"/>
              <a:gd name="connsiteX15" fmla="*/ 190768 w 578707"/>
              <a:gd name="connsiteY15" fmla="*/ 341347 h 607004"/>
              <a:gd name="connsiteX16" fmla="*/ 184478 w 578707"/>
              <a:gd name="connsiteY16" fmla="*/ 341564 h 607004"/>
              <a:gd name="connsiteX17" fmla="*/ 181333 w 578707"/>
              <a:gd name="connsiteY17" fmla="*/ 346979 h 607004"/>
              <a:gd name="connsiteX18" fmla="*/ 181333 w 578707"/>
              <a:gd name="connsiteY18" fmla="*/ 385317 h 607004"/>
              <a:gd name="connsiteX19" fmla="*/ 182634 w 578707"/>
              <a:gd name="connsiteY19" fmla="*/ 389215 h 607004"/>
              <a:gd name="connsiteX20" fmla="*/ 200638 w 578707"/>
              <a:gd name="connsiteY20" fmla="*/ 413041 h 607004"/>
              <a:gd name="connsiteX21" fmla="*/ 205843 w 578707"/>
              <a:gd name="connsiteY21" fmla="*/ 415640 h 607004"/>
              <a:gd name="connsiteX22" fmla="*/ 207579 w 578707"/>
              <a:gd name="connsiteY22" fmla="*/ 415424 h 607004"/>
              <a:gd name="connsiteX23" fmla="*/ 212242 w 578707"/>
              <a:gd name="connsiteY23" fmla="*/ 409900 h 607004"/>
              <a:gd name="connsiteX24" fmla="*/ 215713 w 578707"/>
              <a:gd name="connsiteY24" fmla="*/ 375786 h 607004"/>
              <a:gd name="connsiteX25" fmla="*/ 214086 w 578707"/>
              <a:gd name="connsiteY25" fmla="*/ 370805 h 607004"/>
              <a:gd name="connsiteX26" fmla="*/ 211700 w 578707"/>
              <a:gd name="connsiteY26" fmla="*/ 369180 h 607004"/>
              <a:gd name="connsiteX27" fmla="*/ 211700 w 578707"/>
              <a:gd name="connsiteY27" fmla="*/ 353152 h 607004"/>
              <a:gd name="connsiteX28" fmla="*/ 206386 w 578707"/>
              <a:gd name="connsiteY28" fmla="*/ 346871 h 607004"/>
              <a:gd name="connsiteX29" fmla="*/ 190768 w 578707"/>
              <a:gd name="connsiteY29" fmla="*/ 341347 h 607004"/>
              <a:gd name="connsiteX30" fmla="*/ 200746 w 578707"/>
              <a:gd name="connsiteY30" fmla="*/ 168936 h 607004"/>
              <a:gd name="connsiteX31" fmla="*/ 156172 w 578707"/>
              <a:gd name="connsiteY31" fmla="*/ 180740 h 607004"/>
              <a:gd name="connsiteX32" fmla="*/ 152593 w 578707"/>
              <a:gd name="connsiteY32" fmla="*/ 186480 h 607004"/>
              <a:gd name="connsiteX33" fmla="*/ 152593 w 578707"/>
              <a:gd name="connsiteY33" fmla="*/ 197851 h 607004"/>
              <a:gd name="connsiteX34" fmla="*/ 149990 w 578707"/>
              <a:gd name="connsiteY34" fmla="*/ 197851 h 607004"/>
              <a:gd name="connsiteX35" fmla="*/ 143591 w 578707"/>
              <a:gd name="connsiteY35" fmla="*/ 204349 h 607004"/>
              <a:gd name="connsiteX36" fmla="*/ 143591 w 578707"/>
              <a:gd name="connsiteY36" fmla="*/ 214854 h 607004"/>
              <a:gd name="connsiteX37" fmla="*/ 146520 w 578707"/>
              <a:gd name="connsiteY37" fmla="*/ 220269 h 607004"/>
              <a:gd name="connsiteX38" fmla="*/ 152702 w 578707"/>
              <a:gd name="connsiteY38" fmla="*/ 224276 h 607004"/>
              <a:gd name="connsiteX39" fmla="*/ 153135 w 578707"/>
              <a:gd name="connsiteY39" fmla="*/ 226984 h 607004"/>
              <a:gd name="connsiteX40" fmla="*/ 176127 w 578707"/>
              <a:gd name="connsiteY40" fmla="*/ 280050 h 607004"/>
              <a:gd name="connsiteX41" fmla="*/ 214194 w 578707"/>
              <a:gd name="connsiteY41" fmla="*/ 312973 h 607004"/>
              <a:gd name="connsiteX42" fmla="*/ 248682 w 578707"/>
              <a:gd name="connsiteY42" fmla="*/ 312973 h 607004"/>
              <a:gd name="connsiteX43" fmla="*/ 286749 w 578707"/>
              <a:gd name="connsiteY43" fmla="*/ 280050 h 607004"/>
              <a:gd name="connsiteX44" fmla="*/ 309741 w 578707"/>
              <a:gd name="connsiteY44" fmla="*/ 226984 h 607004"/>
              <a:gd name="connsiteX45" fmla="*/ 310067 w 578707"/>
              <a:gd name="connsiteY45" fmla="*/ 224276 h 607004"/>
              <a:gd name="connsiteX46" fmla="*/ 316357 w 578707"/>
              <a:gd name="connsiteY46" fmla="*/ 220269 h 607004"/>
              <a:gd name="connsiteX47" fmla="*/ 319285 w 578707"/>
              <a:gd name="connsiteY47" fmla="*/ 214854 h 607004"/>
              <a:gd name="connsiteX48" fmla="*/ 319285 w 578707"/>
              <a:gd name="connsiteY48" fmla="*/ 204349 h 607004"/>
              <a:gd name="connsiteX49" fmla="*/ 312778 w 578707"/>
              <a:gd name="connsiteY49" fmla="*/ 197851 h 607004"/>
              <a:gd name="connsiteX50" fmla="*/ 309307 w 578707"/>
              <a:gd name="connsiteY50" fmla="*/ 197851 h 607004"/>
              <a:gd name="connsiteX51" fmla="*/ 307247 w 578707"/>
              <a:gd name="connsiteY51" fmla="*/ 195794 h 607004"/>
              <a:gd name="connsiteX52" fmla="*/ 301173 w 578707"/>
              <a:gd name="connsiteY52" fmla="*/ 195252 h 607004"/>
              <a:gd name="connsiteX53" fmla="*/ 275795 w 578707"/>
              <a:gd name="connsiteY53" fmla="*/ 201100 h 607004"/>
              <a:gd name="connsiteX54" fmla="*/ 236427 w 578707"/>
              <a:gd name="connsiteY54" fmla="*/ 183231 h 607004"/>
              <a:gd name="connsiteX55" fmla="*/ 200746 w 578707"/>
              <a:gd name="connsiteY55" fmla="*/ 168936 h 607004"/>
              <a:gd name="connsiteX56" fmla="*/ 417667 w 578707"/>
              <a:gd name="connsiteY56" fmla="*/ 57723 h 607004"/>
              <a:gd name="connsiteX57" fmla="*/ 430673 w 578707"/>
              <a:gd name="connsiteY57" fmla="*/ 70828 h 607004"/>
              <a:gd name="connsiteX58" fmla="*/ 430673 w 578707"/>
              <a:gd name="connsiteY58" fmla="*/ 154334 h 607004"/>
              <a:gd name="connsiteX59" fmla="*/ 481940 w 578707"/>
              <a:gd name="connsiteY59" fmla="*/ 154334 h 607004"/>
              <a:gd name="connsiteX60" fmla="*/ 494946 w 578707"/>
              <a:gd name="connsiteY60" fmla="*/ 167439 h 607004"/>
              <a:gd name="connsiteX61" fmla="*/ 481940 w 578707"/>
              <a:gd name="connsiteY61" fmla="*/ 180436 h 607004"/>
              <a:gd name="connsiteX62" fmla="*/ 417667 w 578707"/>
              <a:gd name="connsiteY62" fmla="*/ 180436 h 607004"/>
              <a:gd name="connsiteX63" fmla="*/ 404552 w 578707"/>
              <a:gd name="connsiteY63" fmla="*/ 167439 h 607004"/>
              <a:gd name="connsiteX64" fmla="*/ 404552 w 578707"/>
              <a:gd name="connsiteY64" fmla="*/ 70828 h 607004"/>
              <a:gd name="connsiteX65" fmla="*/ 417667 w 578707"/>
              <a:gd name="connsiteY65" fmla="*/ 57723 h 607004"/>
              <a:gd name="connsiteX66" fmla="*/ 215170 w 578707"/>
              <a:gd name="connsiteY66" fmla="*/ 47208 h 607004"/>
              <a:gd name="connsiteX67" fmla="*/ 247706 w 578707"/>
              <a:gd name="connsiteY67" fmla="*/ 47208 h 607004"/>
              <a:gd name="connsiteX68" fmla="*/ 347808 w 578707"/>
              <a:gd name="connsiteY68" fmla="*/ 147276 h 607004"/>
              <a:gd name="connsiteX69" fmla="*/ 347808 w 578707"/>
              <a:gd name="connsiteY69" fmla="*/ 178683 h 607004"/>
              <a:gd name="connsiteX70" fmla="*/ 353556 w 578707"/>
              <a:gd name="connsiteY70" fmla="*/ 196552 h 607004"/>
              <a:gd name="connsiteX71" fmla="*/ 353556 w 578707"/>
              <a:gd name="connsiteY71" fmla="*/ 218861 h 607004"/>
              <a:gd name="connsiteX72" fmla="*/ 342494 w 578707"/>
              <a:gd name="connsiteY72" fmla="*/ 242579 h 607004"/>
              <a:gd name="connsiteX73" fmla="*/ 335987 w 578707"/>
              <a:gd name="connsiteY73" fmla="*/ 259473 h 607004"/>
              <a:gd name="connsiteX74" fmla="*/ 314405 w 578707"/>
              <a:gd name="connsiteY74" fmla="*/ 299977 h 607004"/>
              <a:gd name="connsiteX75" fmla="*/ 299763 w 578707"/>
              <a:gd name="connsiteY75" fmla="*/ 318605 h 607004"/>
              <a:gd name="connsiteX76" fmla="*/ 310717 w 578707"/>
              <a:gd name="connsiteY76" fmla="*/ 332142 h 607004"/>
              <a:gd name="connsiteX77" fmla="*/ 382079 w 578707"/>
              <a:gd name="connsiteY77" fmla="*/ 353693 h 607004"/>
              <a:gd name="connsiteX78" fmla="*/ 462768 w 578707"/>
              <a:gd name="connsiteY78" fmla="*/ 588052 h 607004"/>
              <a:gd name="connsiteX79" fmla="*/ 443789 w 578707"/>
              <a:gd name="connsiteY79" fmla="*/ 607004 h 607004"/>
              <a:gd name="connsiteX80" fmla="*/ 18979 w 578707"/>
              <a:gd name="connsiteY80" fmla="*/ 607004 h 607004"/>
              <a:gd name="connsiteX81" fmla="*/ 0 w 578707"/>
              <a:gd name="connsiteY81" fmla="*/ 588052 h 607004"/>
              <a:gd name="connsiteX82" fmla="*/ 325 w 578707"/>
              <a:gd name="connsiteY82" fmla="*/ 585128 h 607004"/>
              <a:gd name="connsiteX83" fmla="*/ 80689 w 578707"/>
              <a:gd name="connsiteY83" fmla="*/ 353693 h 607004"/>
              <a:gd name="connsiteX84" fmla="*/ 152159 w 578707"/>
              <a:gd name="connsiteY84" fmla="*/ 332142 h 607004"/>
              <a:gd name="connsiteX85" fmla="*/ 163005 w 578707"/>
              <a:gd name="connsiteY85" fmla="*/ 318605 h 607004"/>
              <a:gd name="connsiteX86" fmla="*/ 148363 w 578707"/>
              <a:gd name="connsiteY86" fmla="*/ 299977 h 607004"/>
              <a:gd name="connsiteX87" fmla="*/ 126781 w 578707"/>
              <a:gd name="connsiteY87" fmla="*/ 259582 h 607004"/>
              <a:gd name="connsiteX88" fmla="*/ 120383 w 578707"/>
              <a:gd name="connsiteY88" fmla="*/ 242471 h 607004"/>
              <a:gd name="connsiteX89" fmla="*/ 109320 w 578707"/>
              <a:gd name="connsiteY89" fmla="*/ 218861 h 607004"/>
              <a:gd name="connsiteX90" fmla="*/ 109320 w 578707"/>
              <a:gd name="connsiteY90" fmla="*/ 196552 h 607004"/>
              <a:gd name="connsiteX91" fmla="*/ 115068 w 578707"/>
              <a:gd name="connsiteY91" fmla="*/ 178683 h 607004"/>
              <a:gd name="connsiteX92" fmla="*/ 115068 w 578707"/>
              <a:gd name="connsiteY92" fmla="*/ 147276 h 607004"/>
              <a:gd name="connsiteX93" fmla="*/ 215170 w 578707"/>
              <a:gd name="connsiteY93" fmla="*/ 47208 h 607004"/>
              <a:gd name="connsiteX94" fmla="*/ 415135 w 578707"/>
              <a:gd name="connsiteY94" fmla="*/ 0 h 607004"/>
              <a:gd name="connsiteX95" fmla="*/ 578707 w 578707"/>
              <a:gd name="connsiteY95" fmla="*/ 163305 h 607004"/>
              <a:gd name="connsiteX96" fmla="*/ 415135 w 578707"/>
              <a:gd name="connsiteY96" fmla="*/ 326718 h 607004"/>
              <a:gd name="connsiteX97" fmla="*/ 344955 w 578707"/>
              <a:gd name="connsiteY97" fmla="*/ 310907 h 607004"/>
              <a:gd name="connsiteX98" fmla="*/ 360357 w 578707"/>
              <a:gd name="connsiteY98" fmla="*/ 279719 h 607004"/>
              <a:gd name="connsiteX99" fmla="*/ 415135 w 578707"/>
              <a:gd name="connsiteY99" fmla="*/ 291956 h 607004"/>
              <a:gd name="connsiteX100" fmla="*/ 543888 w 578707"/>
              <a:gd name="connsiteY100" fmla="*/ 163305 h 607004"/>
              <a:gd name="connsiteX101" fmla="*/ 415135 w 578707"/>
              <a:gd name="connsiteY101" fmla="*/ 34762 h 607004"/>
              <a:gd name="connsiteX102" fmla="*/ 339097 w 578707"/>
              <a:gd name="connsiteY102" fmla="*/ 59561 h 607004"/>
              <a:gd name="connsiteX103" fmla="*/ 311546 w 578707"/>
              <a:gd name="connsiteY103" fmla="*/ 37036 h 607004"/>
              <a:gd name="connsiteX104" fmla="*/ 415135 w 578707"/>
              <a:gd name="connsiteY10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78707" h="607004">
                <a:moveTo>
                  <a:pt x="272000" y="341347"/>
                </a:moveTo>
                <a:cubicBezTo>
                  <a:pt x="266794" y="344163"/>
                  <a:pt x="261588" y="346004"/>
                  <a:pt x="256491" y="346871"/>
                </a:cubicBezTo>
                <a:cubicBezTo>
                  <a:pt x="253346" y="347412"/>
                  <a:pt x="251177" y="350119"/>
                  <a:pt x="251177" y="353152"/>
                </a:cubicBezTo>
                <a:lnTo>
                  <a:pt x="251177" y="369180"/>
                </a:lnTo>
                <a:cubicBezTo>
                  <a:pt x="250201" y="369505"/>
                  <a:pt x="249441" y="370155"/>
                  <a:pt x="248682" y="370913"/>
                </a:cubicBezTo>
                <a:cubicBezTo>
                  <a:pt x="247489" y="372212"/>
                  <a:pt x="246947" y="374053"/>
                  <a:pt x="247164" y="375786"/>
                </a:cubicBezTo>
                <a:lnTo>
                  <a:pt x="250634" y="409900"/>
                </a:lnTo>
                <a:cubicBezTo>
                  <a:pt x="250960" y="412500"/>
                  <a:pt x="252803" y="414665"/>
                  <a:pt x="255298" y="415424"/>
                </a:cubicBezTo>
                <a:cubicBezTo>
                  <a:pt x="255840" y="415532"/>
                  <a:pt x="256491" y="415640"/>
                  <a:pt x="257033" y="415640"/>
                </a:cubicBezTo>
                <a:cubicBezTo>
                  <a:pt x="258985" y="415640"/>
                  <a:pt x="260937" y="414665"/>
                  <a:pt x="262130" y="413041"/>
                </a:cubicBezTo>
                <a:lnTo>
                  <a:pt x="280134" y="389215"/>
                </a:lnTo>
                <a:cubicBezTo>
                  <a:pt x="281001" y="388132"/>
                  <a:pt x="281435" y="386724"/>
                  <a:pt x="281435" y="385317"/>
                </a:cubicBezTo>
                <a:lnTo>
                  <a:pt x="281435" y="346979"/>
                </a:lnTo>
                <a:cubicBezTo>
                  <a:pt x="281435" y="344813"/>
                  <a:pt x="280242" y="342647"/>
                  <a:pt x="278290" y="341564"/>
                </a:cubicBezTo>
                <a:cubicBezTo>
                  <a:pt x="276446" y="340373"/>
                  <a:pt x="274060" y="340264"/>
                  <a:pt x="272000" y="341347"/>
                </a:cubicBezTo>
                <a:close/>
                <a:moveTo>
                  <a:pt x="190768" y="341347"/>
                </a:moveTo>
                <a:cubicBezTo>
                  <a:pt x="188816" y="340264"/>
                  <a:pt x="186430" y="340373"/>
                  <a:pt x="184478" y="341564"/>
                </a:cubicBezTo>
                <a:cubicBezTo>
                  <a:pt x="182526" y="342647"/>
                  <a:pt x="181333" y="344813"/>
                  <a:pt x="181333" y="346979"/>
                </a:cubicBezTo>
                <a:lnTo>
                  <a:pt x="181333" y="385317"/>
                </a:lnTo>
                <a:cubicBezTo>
                  <a:pt x="181333" y="386724"/>
                  <a:pt x="181767" y="388132"/>
                  <a:pt x="182634" y="389215"/>
                </a:cubicBezTo>
                <a:lnTo>
                  <a:pt x="200638" y="413041"/>
                </a:lnTo>
                <a:cubicBezTo>
                  <a:pt x="201939" y="414665"/>
                  <a:pt x="203783" y="415640"/>
                  <a:pt x="205843" y="415640"/>
                </a:cubicBezTo>
                <a:cubicBezTo>
                  <a:pt x="206386" y="415640"/>
                  <a:pt x="206928" y="415532"/>
                  <a:pt x="207579" y="415424"/>
                </a:cubicBezTo>
                <a:cubicBezTo>
                  <a:pt x="210073" y="414665"/>
                  <a:pt x="211917" y="412500"/>
                  <a:pt x="212242" y="409900"/>
                </a:cubicBezTo>
                <a:lnTo>
                  <a:pt x="215713" y="375786"/>
                </a:lnTo>
                <a:cubicBezTo>
                  <a:pt x="215929" y="374053"/>
                  <a:pt x="215279" y="372212"/>
                  <a:pt x="214086" y="370805"/>
                </a:cubicBezTo>
                <a:cubicBezTo>
                  <a:pt x="213435" y="370155"/>
                  <a:pt x="212567" y="369505"/>
                  <a:pt x="211700" y="369180"/>
                </a:cubicBezTo>
                <a:lnTo>
                  <a:pt x="211700" y="353152"/>
                </a:lnTo>
                <a:cubicBezTo>
                  <a:pt x="211700" y="350119"/>
                  <a:pt x="209422" y="347412"/>
                  <a:pt x="206386" y="346871"/>
                </a:cubicBezTo>
                <a:cubicBezTo>
                  <a:pt x="201288" y="346004"/>
                  <a:pt x="196083" y="344163"/>
                  <a:pt x="190768" y="341347"/>
                </a:cubicBezTo>
                <a:close/>
                <a:moveTo>
                  <a:pt x="200746" y="168936"/>
                </a:moveTo>
                <a:cubicBezTo>
                  <a:pt x="182526" y="168936"/>
                  <a:pt x="165065" y="176300"/>
                  <a:pt x="156172" y="180740"/>
                </a:cubicBezTo>
                <a:cubicBezTo>
                  <a:pt x="154003" y="181823"/>
                  <a:pt x="152593" y="183989"/>
                  <a:pt x="152593" y="186480"/>
                </a:cubicBezTo>
                <a:lnTo>
                  <a:pt x="152593" y="197851"/>
                </a:lnTo>
                <a:lnTo>
                  <a:pt x="149990" y="197851"/>
                </a:lnTo>
                <a:cubicBezTo>
                  <a:pt x="146520" y="197851"/>
                  <a:pt x="143591" y="200776"/>
                  <a:pt x="143591" y="204349"/>
                </a:cubicBezTo>
                <a:lnTo>
                  <a:pt x="143591" y="214854"/>
                </a:lnTo>
                <a:cubicBezTo>
                  <a:pt x="143591" y="217020"/>
                  <a:pt x="144676" y="219078"/>
                  <a:pt x="146520" y="220269"/>
                </a:cubicBezTo>
                <a:lnTo>
                  <a:pt x="152702" y="224276"/>
                </a:lnTo>
                <a:lnTo>
                  <a:pt x="153135" y="226984"/>
                </a:lnTo>
                <a:cubicBezTo>
                  <a:pt x="155087" y="242254"/>
                  <a:pt x="163764" y="262073"/>
                  <a:pt x="176127" y="280050"/>
                </a:cubicBezTo>
                <a:cubicBezTo>
                  <a:pt x="191853" y="302793"/>
                  <a:pt x="206603" y="312973"/>
                  <a:pt x="214194" y="312973"/>
                </a:cubicBezTo>
                <a:lnTo>
                  <a:pt x="248682" y="312973"/>
                </a:lnTo>
                <a:cubicBezTo>
                  <a:pt x="256274" y="312973"/>
                  <a:pt x="271023" y="302793"/>
                  <a:pt x="286749" y="280050"/>
                </a:cubicBezTo>
                <a:cubicBezTo>
                  <a:pt x="299113" y="262073"/>
                  <a:pt x="307681" y="242254"/>
                  <a:pt x="309741" y="226984"/>
                </a:cubicBezTo>
                <a:lnTo>
                  <a:pt x="310067" y="224276"/>
                </a:lnTo>
                <a:lnTo>
                  <a:pt x="316357" y="220269"/>
                </a:lnTo>
                <a:cubicBezTo>
                  <a:pt x="318092" y="219078"/>
                  <a:pt x="319285" y="217020"/>
                  <a:pt x="319285" y="214854"/>
                </a:cubicBezTo>
                <a:lnTo>
                  <a:pt x="319285" y="204349"/>
                </a:lnTo>
                <a:cubicBezTo>
                  <a:pt x="319285" y="200776"/>
                  <a:pt x="316357" y="197851"/>
                  <a:pt x="312778" y="197851"/>
                </a:cubicBezTo>
                <a:lnTo>
                  <a:pt x="309307" y="197851"/>
                </a:lnTo>
                <a:cubicBezTo>
                  <a:pt x="308765" y="197093"/>
                  <a:pt x="308114" y="196335"/>
                  <a:pt x="307247" y="195794"/>
                </a:cubicBezTo>
                <a:cubicBezTo>
                  <a:pt x="305403" y="194603"/>
                  <a:pt x="303125" y="194386"/>
                  <a:pt x="301173" y="195252"/>
                </a:cubicBezTo>
                <a:cubicBezTo>
                  <a:pt x="292606" y="199151"/>
                  <a:pt x="284038" y="201100"/>
                  <a:pt x="275795" y="201100"/>
                </a:cubicBezTo>
                <a:cubicBezTo>
                  <a:pt x="261154" y="201100"/>
                  <a:pt x="247923" y="195036"/>
                  <a:pt x="236427" y="183231"/>
                </a:cubicBezTo>
                <a:cubicBezTo>
                  <a:pt x="227209" y="173701"/>
                  <a:pt x="215279" y="168936"/>
                  <a:pt x="200746" y="168936"/>
                </a:cubicBezTo>
                <a:close/>
                <a:moveTo>
                  <a:pt x="417667" y="57723"/>
                </a:moveTo>
                <a:cubicBezTo>
                  <a:pt x="424820" y="57723"/>
                  <a:pt x="430673" y="63572"/>
                  <a:pt x="430673" y="70828"/>
                </a:cubicBezTo>
                <a:lnTo>
                  <a:pt x="430673" y="154334"/>
                </a:lnTo>
                <a:lnTo>
                  <a:pt x="481940" y="154334"/>
                </a:lnTo>
                <a:cubicBezTo>
                  <a:pt x="489093" y="154334"/>
                  <a:pt x="494946" y="160182"/>
                  <a:pt x="494946" y="167439"/>
                </a:cubicBezTo>
                <a:cubicBezTo>
                  <a:pt x="494946" y="174587"/>
                  <a:pt x="489093" y="180436"/>
                  <a:pt x="481940" y="180436"/>
                </a:cubicBezTo>
                <a:lnTo>
                  <a:pt x="417667" y="180436"/>
                </a:lnTo>
                <a:cubicBezTo>
                  <a:pt x="410405" y="180436"/>
                  <a:pt x="404552" y="174587"/>
                  <a:pt x="404552" y="167439"/>
                </a:cubicBezTo>
                <a:lnTo>
                  <a:pt x="404552" y="70828"/>
                </a:lnTo>
                <a:cubicBezTo>
                  <a:pt x="404552" y="63572"/>
                  <a:pt x="410405" y="57723"/>
                  <a:pt x="417667" y="57723"/>
                </a:cubicBezTo>
                <a:close/>
                <a:moveTo>
                  <a:pt x="215170" y="47208"/>
                </a:moveTo>
                <a:lnTo>
                  <a:pt x="247706" y="47208"/>
                </a:lnTo>
                <a:cubicBezTo>
                  <a:pt x="302909" y="47208"/>
                  <a:pt x="347808" y="92044"/>
                  <a:pt x="347808" y="147276"/>
                </a:cubicBezTo>
                <a:lnTo>
                  <a:pt x="347808" y="178683"/>
                </a:lnTo>
                <a:cubicBezTo>
                  <a:pt x="351495" y="183881"/>
                  <a:pt x="353556" y="190162"/>
                  <a:pt x="353556" y="196552"/>
                </a:cubicBezTo>
                <a:lnTo>
                  <a:pt x="353556" y="218861"/>
                </a:lnTo>
                <a:cubicBezTo>
                  <a:pt x="353556" y="228067"/>
                  <a:pt x="349435" y="236731"/>
                  <a:pt x="342494" y="242579"/>
                </a:cubicBezTo>
                <a:cubicBezTo>
                  <a:pt x="340759" y="248102"/>
                  <a:pt x="338590" y="253842"/>
                  <a:pt x="335987" y="259473"/>
                </a:cubicBezTo>
                <a:cubicBezTo>
                  <a:pt x="330889" y="273011"/>
                  <a:pt x="323406" y="286981"/>
                  <a:pt x="314405" y="299977"/>
                </a:cubicBezTo>
                <a:cubicBezTo>
                  <a:pt x="310717" y="305392"/>
                  <a:pt x="305728" y="311998"/>
                  <a:pt x="299763" y="318605"/>
                </a:cubicBezTo>
                <a:cubicBezTo>
                  <a:pt x="305186" y="322395"/>
                  <a:pt x="308982" y="326944"/>
                  <a:pt x="310717" y="332142"/>
                </a:cubicBezTo>
                <a:lnTo>
                  <a:pt x="382079" y="353693"/>
                </a:lnTo>
                <a:cubicBezTo>
                  <a:pt x="432401" y="368205"/>
                  <a:pt x="462768" y="578955"/>
                  <a:pt x="462768" y="588052"/>
                </a:cubicBezTo>
                <a:cubicBezTo>
                  <a:pt x="462768" y="598448"/>
                  <a:pt x="454309" y="607004"/>
                  <a:pt x="443789" y="607004"/>
                </a:cubicBezTo>
                <a:lnTo>
                  <a:pt x="18979" y="607004"/>
                </a:lnTo>
                <a:cubicBezTo>
                  <a:pt x="8568" y="607004"/>
                  <a:pt x="0" y="598448"/>
                  <a:pt x="0" y="588052"/>
                </a:cubicBezTo>
                <a:cubicBezTo>
                  <a:pt x="0" y="587077"/>
                  <a:pt x="108" y="586102"/>
                  <a:pt x="325" y="585128"/>
                </a:cubicBezTo>
                <a:cubicBezTo>
                  <a:pt x="325" y="585128"/>
                  <a:pt x="30475" y="368205"/>
                  <a:pt x="80689" y="353693"/>
                </a:cubicBezTo>
                <a:lnTo>
                  <a:pt x="152159" y="332142"/>
                </a:lnTo>
                <a:cubicBezTo>
                  <a:pt x="153894" y="326944"/>
                  <a:pt x="157690" y="322395"/>
                  <a:pt x="163005" y="318605"/>
                </a:cubicBezTo>
                <a:cubicBezTo>
                  <a:pt x="157148" y="311998"/>
                  <a:pt x="152159" y="305392"/>
                  <a:pt x="148363" y="299977"/>
                </a:cubicBezTo>
                <a:cubicBezTo>
                  <a:pt x="139470" y="286981"/>
                  <a:pt x="131987" y="273011"/>
                  <a:pt x="126781" y="259582"/>
                </a:cubicBezTo>
                <a:cubicBezTo>
                  <a:pt x="124287" y="253842"/>
                  <a:pt x="122118" y="248102"/>
                  <a:pt x="120383" y="242471"/>
                </a:cubicBezTo>
                <a:cubicBezTo>
                  <a:pt x="113333" y="236731"/>
                  <a:pt x="109320" y="227959"/>
                  <a:pt x="109320" y="218861"/>
                </a:cubicBezTo>
                <a:lnTo>
                  <a:pt x="109320" y="196552"/>
                </a:lnTo>
                <a:cubicBezTo>
                  <a:pt x="109320" y="190162"/>
                  <a:pt x="111273" y="183881"/>
                  <a:pt x="115068" y="178683"/>
                </a:cubicBezTo>
                <a:lnTo>
                  <a:pt x="115068" y="147276"/>
                </a:lnTo>
                <a:cubicBezTo>
                  <a:pt x="115068" y="92044"/>
                  <a:pt x="159968" y="47208"/>
                  <a:pt x="215170" y="47208"/>
                </a:cubicBezTo>
                <a:close/>
                <a:moveTo>
                  <a:pt x="415135" y="0"/>
                </a:moveTo>
                <a:cubicBezTo>
                  <a:pt x="505381" y="0"/>
                  <a:pt x="578707" y="73314"/>
                  <a:pt x="578707" y="163305"/>
                </a:cubicBezTo>
                <a:cubicBezTo>
                  <a:pt x="578707" y="253404"/>
                  <a:pt x="505381" y="326718"/>
                  <a:pt x="415135" y="326718"/>
                </a:cubicBezTo>
                <a:cubicBezTo>
                  <a:pt x="390078" y="326718"/>
                  <a:pt x="366215" y="320979"/>
                  <a:pt x="344955" y="310907"/>
                </a:cubicBezTo>
                <a:cubicBezTo>
                  <a:pt x="351029" y="300620"/>
                  <a:pt x="356236" y="290115"/>
                  <a:pt x="360357" y="279719"/>
                </a:cubicBezTo>
                <a:cubicBezTo>
                  <a:pt x="376953" y="287516"/>
                  <a:pt x="395502" y="291956"/>
                  <a:pt x="415135" y="291956"/>
                </a:cubicBezTo>
                <a:cubicBezTo>
                  <a:pt x="486182" y="291956"/>
                  <a:pt x="543888" y="234236"/>
                  <a:pt x="543888" y="163305"/>
                </a:cubicBezTo>
                <a:cubicBezTo>
                  <a:pt x="543888" y="92482"/>
                  <a:pt x="486182" y="34762"/>
                  <a:pt x="415135" y="34762"/>
                </a:cubicBezTo>
                <a:cubicBezTo>
                  <a:pt x="386716" y="34762"/>
                  <a:pt x="360466" y="43967"/>
                  <a:pt x="339097" y="59561"/>
                </a:cubicBezTo>
                <a:cubicBezTo>
                  <a:pt x="330962" y="50897"/>
                  <a:pt x="321742" y="43317"/>
                  <a:pt x="311546" y="37036"/>
                </a:cubicBezTo>
                <a:cubicBezTo>
                  <a:pt x="339748" y="13861"/>
                  <a:pt x="375869" y="0"/>
                  <a:pt x="415135" y="0"/>
                </a:cubicBezTo>
                <a:close/>
              </a:path>
            </a:pathLst>
          </a:cu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8" name="TextBox 96"/>
          <p:cNvSpPr txBox="1"/>
          <p:nvPr/>
        </p:nvSpPr>
        <p:spPr>
          <a:xfrm>
            <a:off x="1427939" y="4488207"/>
            <a:ext cx="2326789" cy="829945"/>
          </a:xfrm>
          <a:prstGeom prst="rect">
            <a:avLst/>
          </a:prstGeom>
          <a:noFill/>
        </p:spPr>
        <p:txBody>
          <a:bodyPr wrap="square">
            <a:spAutoFit/>
          </a:bodyPr>
          <a:lstStyle/>
          <a:p>
            <a:pPr algn="ctr">
              <a:defRPr/>
            </a:pPr>
            <a:endParaRPr lang="en-US" altLang="zh-CN" sz="1200" dirty="0">
              <a:solidFill>
                <a:srgbClr val="30333F"/>
              </a:solidFill>
              <a:latin typeface="微软雅黑" panose="020B0503020204020204" pitchFamily="34" charset="-122"/>
              <a:ea typeface="微软雅黑" panose="020B0503020204020204" pitchFamily="34" charset="-122"/>
            </a:endParaRPr>
          </a:p>
          <a:p>
            <a:r>
              <a:rPr lang="zh-CN" altLang="en-US" sz="1200" spc="300" dirty="0">
                <a:solidFill>
                  <a:srgbClr val="30333F"/>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200" spc="300" dirty="0">
                <a:solidFill>
                  <a:srgbClr val="30333F"/>
                </a:solidFill>
                <a:latin typeface="微软雅黑" panose="020B0503020204020204" pitchFamily="34" charset="-122"/>
                <a:ea typeface="微软雅黑" panose="020B0503020204020204" pitchFamily="34" charset="-122"/>
              </a:rPr>
              <a:t>.</a:t>
            </a:r>
            <a:endParaRPr lang="zh-CN" altLang="en-US" sz="1200" spc="300" dirty="0">
              <a:solidFill>
                <a:srgbClr val="30333F"/>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518932" y="1081405"/>
            <a:ext cx="444773" cy="2224405"/>
            <a:chOff x="5276534" y="1505998"/>
            <a:chExt cx="472314" cy="2217592"/>
          </a:xfrm>
        </p:grpSpPr>
        <p:sp>
          <p:nvSpPr>
            <p:cNvPr id="49" name="椭圆 48"/>
            <p:cNvSpPr/>
            <p:nvPr/>
          </p:nvSpPr>
          <p:spPr>
            <a:xfrm flipH="1">
              <a:off x="5429315" y="1505998"/>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5276534" y="3391236"/>
              <a:ext cx="341880" cy="332354"/>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5" name="组合 54"/>
          <p:cNvGrpSpPr/>
          <p:nvPr/>
        </p:nvGrpSpPr>
        <p:grpSpPr>
          <a:xfrm>
            <a:off x="4809302" y="1081458"/>
            <a:ext cx="6722708" cy="1994154"/>
            <a:chOff x="832998" y="3660473"/>
            <a:chExt cx="6722708" cy="1994154"/>
          </a:xfrm>
        </p:grpSpPr>
        <p:sp>
          <p:nvSpPr>
            <p:cNvPr id="57" name="矩形 56"/>
            <p:cNvSpPr/>
            <p:nvPr/>
          </p:nvSpPr>
          <p:spPr>
            <a:xfrm>
              <a:off x="986571" y="3660473"/>
              <a:ext cx="5149850" cy="423545"/>
            </a:xfrm>
            <a:prstGeom prst="rect">
              <a:avLst/>
            </a:prstGeom>
          </p:spPr>
          <p:txBody>
            <a:bodyPr wrap="square">
              <a:spAutoFit/>
              <a:scene3d>
                <a:camera prst="orthographicFront"/>
                <a:lightRig rig="threePt" dir="t"/>
              </a:scene3d>
              <a:sp3d contourW="12700"/>
            </a:bodyPr>
            <a:lstStyle/>
            <a:p>
              <a:pPr algn="ctr">
                <a:lnSpc>
                  <a:spcPct val="120000"/>
                </a:lnSpc>
              </a:pPr>
              <a:r>
                <a:rPr b="1" dirty="0">
                  <a:solidFill>
                    <a:srgbClr val="C14F4E"/>
                  </a:solidFill>
                  <a:latin typeface="微软雅黑" panose="020B0503020204020204" pitchFamily="34" charset="-122"/>
                  <a:ea typeface="微软雅黑" panose="020B0503020204020204" pitchFamily="34" charset="-122"/>
                  <a:sym typeface="+mn-ea"/>
                </a:rPr>
                <a:t>（六）零件的制造工艺过程</a:t>
              </a:r>
              <a:endParaRPr b="1" dirty="0">
                <a:solidFill>
                  <a:srgbClr val="C14F4E"/>
                </a:solidFill>
                <a:latin typeface="微软雅黑" panose="020B0503020204020204" pitchFamily="34" charset="-122"/>
                <a:ea typeface="微软雅黑" panose="020B0503020204020204" pitchFamily="34" charset="-122"/>
                <a:sym typeface="+mn-ea"/>
              </a:endParaRPr>
            </a:p>
          </p:txBody>
        </p:sp>
        <p:sp>
          <p:nvSpPr>
            <p:cNvPr id="58" name="矩形 57"/>
            <p:cNvSpPr/>
            <p:nvPr/>
          </p:nvSpPr>
          <p:spPr>
            <a:xfrm>
              <a:off x="832998" y="4013152"/>
              <a:ext cx="6722708" cy="1641475"/>
            </a:xfrm>
            <a:prstGeom prst="rect">
              <a:avLst/>
            </a:prstGeom>
          </p:spPr>
          <p:txBody>
            <a:bodyPr wrap="square">
              <a:spAutoFit/>
            </a:bodyPr>
            <a:lstStyle/>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1）基本概念1：生产纲领；生产类型；生产过程；加工余量；</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2）基本概念2：工艺过程；工序；安装；定位；夹紧；</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3）基本概念3：基准*；设计基准；定位基准；测量基准；装配基准；粗基准；精基准；</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4）六点定位原理；</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5）基本概念：毛坯类型*；工艺分析*；工艺成本*；工艺管理*。</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p:txBody>
        </p:sp>
      </p:grpSp>
      <p:grpSp>
        <p:nvGrpSpPr>
          <p:cNvPr id="59" name="组合 58"/>
          <p:cNvGrpSpPr/>
          <p:nvPr/>
        </p:nvGrpSpPr>
        <p:grpSpPr>
          <a:xfrm>
            <a:off x="3959225" y="2978150"/>
            <a:ext cx="7966804" cy="3615750"/>
            <a:chOff x="242986" y="3636978"/>
            <a:chExt cx="6190615" cy="3587326"/>
          </a:xfrm>
        </p:grpSpPr>
        <p:sp>
          <p:nvSpPr>
            <p:cNvPr id="60" name="矩形 59"/>
            <p:cNvSpPr/>
            <p:nvPr/>
          </p:nvSpPr>
          <p:spPr>
            <a:xfrm>
              <a:off x="242986" y="3636978"/>
              <a:ext cx="6190615" cy="4202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（七） 先进制造技术（智能制造、大数据、物联网等）</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61" name="矩形 60"/>
            <p:cNvSpPr/>
            <p:nvPr/>
          </p:nvSpPr>
          <p:spPr>
            <a:xfrm>
              <a:off x="650923" y="4057253"/>
              <a:ext cx="5681452" cy="3167051"/>
            </a:xfrm>
            <a:prstGeom prst="rect">
              <a:avLst/>
            </a:prstGeom>
          </p:spPr>
          <p:txBody>
            <a:bodyPr wrap="square">
              <a:spAutoFit/>
            </a:bodyPr>
            <a:lstStyle/>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1）基本概念：全生命周期产品制造、智能制造、数字化制造、网络制造、虚拟制造、增材制造、再制造、物联网、云制造、制造供应链、柔性制造（FMS）、可换柔性制造（RMS-或可重组制造系统）、工业机器人及其协同、物流系统及相关设备的基本构成；</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2）智能制造与机器人技术（智能制造的系统构成*、关键技术*（比如传感器技术），工业机器人本体*、控制系统以及主要性能指标*，在线编程*、离线编程*，视觉控制*、视觉跟踪等）；</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3）先进制造相关的常规主流应用软件（CAD/CAM/CAPP/CAE）简介；</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4）智能机械制造系统运行管理模型；</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5）大数据在先进制造中的应用；</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6）物联网在先进制造中的应用；</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7）极端（含微纳）制造</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1)">
                                      <p:cBhvr>
                                        <p:cTn id="19" dur="2000"/>
                                        <p:tgtEl>
                                          <p:spTgt spid="55"/>
                                        </p:tgtEl>
                                      </p:cBhvr>
                                    </p:animEffect>
                                  </p:childTnLst>
                                </p:cTn>
                              </p:par>
                              <p:par>
                                <p:cTn id="20" presetID="21"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par>
                                <p:cTn id="23" presetID="21" presetClass="entr" presetSubtype="1"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heel(1)">
                                      <p:cBhvr>
                                        <p:cTn id="25"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2611" y="580509"/>
            <a:ext cx="1009408" cy="501038"/>
            <a:chOff x="680598" y="541180"/>
            <a:chExt cx="1009408" cy="501038"/>
          </a:xfrm>
        </p:grpSpPr>
        <p:sp>
          <p:nvSpPr>
            <p:cNvPr id="3" name="矩形 2"/>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0" y="551180"/>
            <a:ext cx="7781925"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sym typeface="+mn-ea"/>
              </a:rPr>
              <a:t>第五部分：机械制造工艺（掌握知识点40个）</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16"/>
          <p:cNvSpPr/>
          <p:nvPr/>
        </p:nvSpPr>
        <p:spPr>
          <a:xfrm>
            <a:off x="1748018" y="2136616"/>
            <a:ext cx="2006710" cy="2105474"/>
          </a:xfrm>
          <a:custGeom>
            <a:avLst/>
            <a:gdLst>
              <a:gd name="connsiteX0" fmla="*/ 272000 w 578707"/>
              <a:gd name="connsiteY0" fmla="*/ 341347 h 607004"/>
              <a:gd name="connsiteX1" fmla="*/ 256491 w 578707"/>
              <a:gd name="connsiteY1" fmla="*/ 346871 h 607004"/>
              <a:gd name="connsiteX2" fmla="*/ 251177 w 578707"/>
              <a:gd name="connsiteY2" fmla="*/ 353152 h 607004"/>
              <a:gd name="connsiteX3" fmla="*/ 251177 w 578707"/>
              <a:gd name="connsiteY3" fmla="*/ 369180 h 607004"/>
              <a:gd name="connsiteX4" fmla="*/ 248682 w 578707"/>
              <a:gd name="connsiteY4" fmla="*/ 370913 h 607004"/>
              <a:gd name="connsiteX5" fmla="*/ 247164 w 578707"/>
              <a:gd name="connsiteY5" fmla="*/ 375786 h 607004"/>
              <a:gd name="connsiteX6" fmla="*/ 250634 w 578707"/>
              <a:gd name="connsiteY6" fmla="*/ 409900 h 607004"/>
              <a:gd name="connsiteX7" fmla="*/ 255298 w 578707"/>
              <a:gd name="connsiteY7" fmla="*/ 415424 h 607004"/>
              <a:gd name="connsiteX8" fmla="*/ 257033 w 578707"/>
              <a:gd name="connsiteY8" fmla="*/ 415640 h 607004"/>
              <a:gd name="connsiteX9" fmla="*/ 262130 w 578707"/>
              <a:gd name="connsiteY9" fmla="*/ 413041 h 607004"/>
              <a:gd name="connsiteX10" fmla="*/ 280134 w 578707"/>
              <a:gd name="connsiteY10" fmla="*/ 389215 h 607004"/>
              <a:gd name="connsiteX11" fmla="*/ 281435 w 578707"/>
              <a:gd name="connsiteY11" fmla="*/ 385317 h 607004"/>
              <a:gd name="connsiteX12" fmla="*/ 281435 w 578707"/>
              <a:gd name="connsiteY12" fmla="*/ 346979 h 607004"/>
              <a:gd name="connsiteX13" fmla="*/ 278290 w 578707"/>
              <a:gd name="connsiteY13" fmla="*/ 341564 h 607004"/>
              <a:gd name="connsiteX14" fmla="*/ 272000 w 578707"/>
              <a:gd name="connsiteY14" fmla="*/ 341347 h 607004"/>
              <a:gd name="connsiteX15" fmla="*/ 190768 w 578707"/>
              <a:gd name="connsiteY15" fmla="*/ 341347 h 607004"/>
              <a:gd name="connsiteX16" fmla="*/ 184478 w 578707"/>
              <a:gd name="connsiteY16" fmla="*/ 341564 h 607004"/>
              <a:gd name="connsiteX17" fmla="*/ 181333 w 578707"/>
              <a:gd name="connsiteY17" fmla="*/ 346979 h 607004"/>
              <a:gd name="connsiteX18" fmla="*/ 181333 w 578707"/>
              <a:gd name="connsiteY18" fmla="*/ 385317 h 607004"/>
              <a:gd name="connsiteX19" fmla="*/ 182634 w 578707"/>
              <a:gd name="connsiteY19" fmla="*/ 389215 h 607004"/>
              <a:gd name="connsiteX20" fmla="*/ 200638 w 578707"/>
              <a:gd name="connsiteY20" fmla="*/ 413041 h 607004"/>
              <a:gd name="connsiteX21" fmla="*/ 205843 w 578707"/>
              <a:gd name="connsiteY21" fmla="*/ 415640 h 607004"/>
              <a:gd name="connsiteX22" fmla="*/ 207579 w 578707"/>
              <a:gd name="connsiteY22" fmla="*/ 415424 h 607004"/>
              <a:gd name="connsiteX23" fmla="*/ 212242 w 578707"/>
              <a:gd name="connsiteY23" fmla="*/ 409900 h 607004"/>
              <a:gd name="connsiteX24" fmla="*/ 215713 w 578707"/>
              <a:gd name="connsiteY24" fmla="*/ 375786 h 607004"/>
              <a:gd name="connsiteX25" fmla="*/ 214086 w 578707"/>
              <a:gd name="connsiteY25" fmla="*/ 370805 h 607004"/>
              <a:gd name="connsiteX26" fmla="*/ 211700 w 578707"/>
              <a:gd name="connsiteY26" fmla="*/ 369180 h 607004"/>
              <a:gd name="connsiteX27" fmla="*/ 211700 w 578707"/>
              <a:gd name="connsiteY27" fmla="*/ 353152 h 607004"/>
              <a:gd name="connsiteX28" fmla="*/ 206386 w 578707"/>
              <a:gd name="connsiteY28" fmla="*/ 346871 h 607004"/>
              <a:gd name="connsiteX29" fmla="*/ 190768 w 578707"/>
              <a:gd name="connsiteY29" fmla="*/ 341347 h 607004"/>
              <a:gd name="connsiteX30" fmla="*/ 200746 w 578707"/>
              <a:gd name="connsiteY30" fmla="*/ 168936 h 607004"/>
              <a:gd name="connsiteX31" fmla="*/ 156172 w 578707"/>
              <a:gd name="connsiteY31" fmla="*/ 180740 h 607004"/>
              <a:gd name="connsiteX32" fmla="*/ 152593 w 578707"/>
              <a:gd name="connsiteY32" fmla="*/ 186480 h 607004"/>
              <a:gd name="connsiteX33" fmla="*/ 152593 w 578707"/>
              <a:gd name="connsiteY33" fmla="*/ 197851 h 607004"/>
              <a:gd name="connsiteX34" fmla="*/ 149990 w 578707"/>
              <a:gd name="connsiteY34" fmla="*/ 197851 h 607004"/>
              <a:gd name="connsiteX35" fmla="*/ 143591 w 578707"/>
              <a:gd name="connsiteY35" fmla="*/ 204349 h 607004"/>
              <a:gd name="connsiteX36" fmla="*/ 143591 w 578707"/>
              <a:gd name="connsiteY36" fmla="*/ 214854 h 607004"/>
              <a:gd name="connsiteX37" fmla="*/ 146520 w 578707"/>
              <a:gd name="connsiteY37" fmla="*/ 220269 h 607004"/>
              <a:gd name="connsiteX38" fmla="*/ 152702 w 578707"/>
              <a:gd name="connsiteY38" fmla="*/ 224276 h 607004"/>
              <a:gd name="connsiteX39" fmla="*/ 153135 w 578707"/>
              <a:gd name="connsiteY39" fmla="*/ 226984 h 607004"/>
              <a:gd name="connsiteX40" fmla="*/ 176127 w 578707"/>
              <a:gd name="connsiteY40" fmla="*/ 280050 h 607004"/>
              <a:gd name="connsiteX41" fmla="*/ 214194 w 578707"/>
              <a:gd name="connsiteY41" fmla="*/ 312973 h 607004"/>
              <a:gd name="connsiteX42" fmla="*/ 248682 w 578707"/>
              <a:gd name="connsiteY42" fmla="*/ 312973 h 607004"/>
              <a:gd name="connsiteX43" fmla="*/ 286749 w 578707"/>
              <a:gd name="connsiteY43" fmla="*/ 280050 h 607004"/>
              <a:gd name="connsiteX44" fmla="*/ 309741 w 578707"/>
              <a:gd name="connsiteY44" fmla="*/ 226984 h 607004"/>
              <a:gd name="connsiteX45" fmla="*/ 310067 w 578707"/>
              <a:gd name="connsiteY45" fmla="*/ 224276 h 607004"/>
              <a:gd name="connsiteX46" fmla="*/ 316357 w 578707"/>
              <a:gd name="connsiteY46" fmla="*/ 220269 h 607004"/>
              <a:gd name="connsiteX47" fmla="*/ 319285 w 578707"/>
              <a:gd name="connsiteY47" fmla="*/ 214854 h 607004"/>
              <a:gd name="connsiteX48" fmla="*/ 319285 w 578707"/>
              <a:gd name="connsiteY48" fmla="*/ 204349 h 607004"/>
              <a:gd name="connsiteX49" fmla="*/ 312778 w 578707"/>
              <a:gd name="connsiteY49" fmla="*/ 197851 h 607004"/>
              <a:gd name="connsiteX50" fmla="*/ 309307 w 578707"/>
              <a:gd name="connsiteY50" fmla="*/ 197851 h 607004"/>
              <a:gd name="connsiteX51" fmla="*/ 307247 w 578707"/>
              <a:gd name="connsiteY51" fmla="*/ 195794 h 607004"/>
              <a:gd name="connsiteX52" fmla="*/ 301173 w 578707"/>
              <a:gd name="connsiteY52" fmla="*/ 195252 h 607004"/>
              <a:gd name="connsiteX53" fmla="*/ 275795 w 578707"/>
              <a:gd name="connsiteY53" fmla="*/ 201100 h 607004"/>
              <a:gd name="connsiteX54" fmla="*/ 236427 w 578707"/>
              <a:gd name="connsiteY54" fmla="*/ 183231 h 607004"/>
              <a:gd name="connsiteX55" fmla="*/ 200746 w 578707"/>
              <a:gd name="connsiteY55" fmla="*/ 168936 h 607004"/>
              <a:gd name="connsiteX56" fmla="*/ 417667 w 578707"/>
              <a:gd name="connsiteY56" fmla="*/ 57723 h 607004"/>
              <a:gd name="connsiteX57" fmla="*/ 430673 w 578707"/>
              <a:gd name="connsiteY57" fmla="*/ 70828 h 607004"/>
              <a:gd name="connsiteX58" fmla="*/ 430673 w 578707"/>
              <a:gd name="connsiteY58" fmla="*/ 154334 h 607004"/>
              <a:gd name="connsiteX59" fmla="*/ 481940 w 578707"/>
              <a:gd name="connsiteY59" fmla="*/ 154334 h 607004"/>
              <a:gd name="connsiteX60" fmla="*/ 494946 w 578707"/>
              <a:gd name="connsiteY60" fmla="*/ 167439 h 607004"/>
              <a:gd name="connsiteX61" fmla="*/ 481940 w 578707"/>
              <a:gd name="connsiteY61" fmla="*/ 180436 h 607004"/>
              <a:gd name="connsiteX62" fmla="*/ 417667 w 578707"/>
              <a:gd name="connsiteY62" fmla="*/ 180436 h 607004"/>
              <a:gd name="connsiteX63" fmla="*/ 404552 w 578707"/>
              <a:gd name="connsiteY63" fmla="*/ 167439 h 607004"/>
              <a:gd name="connsiteX64" fmla="*/ 404552 w 578707"/>
              <a:gd name="connsiteY64" fmla="*/ 70828 h 607004"/>
              <a:gd name="connsiteX65" fmla="*/ 417667 w 578707"/>
              <a:gd name="connsiteY65" fmla="*/ 57723 h 607004"/>
              <a:gd name="connsiteX66" fmla="*/ 215170 w 578707"/>
              <a:gd name="connsiteY66" fmla="*/ 47208 h 607004"/>
              <a:gd name="connsiteX67" fmla="*/ 247706 w 578707"/>
              <a:gd name="connsiteY67" fmla="*/ 47208 h 607004"/>
              <a:gd name="connsiteX68" fmla="*/ 347808 w 578707"/>
              <a:gd name="connsiteY68" fmla="*/ 147276 h 607004"/>
              <a:gd name="connsiteX69" fmla="*/ 347808 w 578707"/>
              <a:gd name="connsiteY69" fmla="*/ 178683 h 607004"/>
              <a:gd name="connsiteX70" fmla="*/ 353556 w 578707"/>
              <a:gd name="connsiteY70" fmla="*/ 196552 h 607004"/>
              <a:gd name="connsiteX71" fmla="*/ 353556 w 578707"/>
              <a:gd name="connsiteY71" fmla="*/ 218861 h 607004"/>
              <a:gd name="connsiteX72" fmla="*/ 342494 w 578707"/>
              <a:gd name="connsiteY72" fmla="*/ 242579 h 607004"/>
              <a:gd name="connsiteX73" fmla="*/ 335987 w 578707"/>
              <a:gd name="connsiteY73" fmla="*/ 259473 h 607004"/>
              <a:gd name="connsiteX74" fmla="*/ 314405 w 578707"/>
              <a:gd name="connsiteY74" fmla="*/ 299977 h 607004"/>
              <a:gd name="connsiteX75" fmla="*/ 299763 w 578707"/>
              <a:gd name="connsiteY75" fmla="*/ 318605 h 607004"/>
              <a:gd name="connsiteX76" fmla="*/ 310717 w 578707"/>
              <a:gd name="connsiteY76" fmla="*/ 332142 h 607004"/>
              <a:gd name="connsiteX77" fmla="*/ 382079 w 578707"/>
              <a:gd name="connsiteY77" fmla="*/ 353693 h 607004"/>
              <a:gd name="connsiteX78" fmla="*/ 462768 w 578707"/>
              <a:gd name="connsiteY78" fmla="*/ 588052 h 607004"/>
              <a:gd name="connsiteX79" fmla="*/ 443789 w 578707"/>
              <a:gd name="connsiteY79" fmla="*/ 607004 h 607004"/>
              <a:gd name="connsiteX80" fmla="*/ 18979 w 578707"/>
              <a:gd name="connsiteY80" fmla="*/ 607004 h 607004"/>
              <a:gd name="connsiteX81" fmla="*/ 0 w 578707"/>
              <a:gd name="connsiteY81" fmla="*/ 588052 h 607004"/>
              <a:gd name="connsiteX82" fmla="*/ 325 w 578707"/>
              <a:gd name="connsiteY82" fmla="*/ 585128 h 607004"/>
              <a:gd name="connsiteX83" fmla="*/ 80689 w 578707"/>
              <a:gd name="connsiteY83" fmla="*/ 353693 h 607004"/>
              <a:gd name="connsiteX84" fmla="*/ 152159 w 578707"/>
              <a:gd name="connsiteY84" fmla="*/ 332142 h 607004"/>
              <a:gd name="connsiteX85" fmla="*/ 163005 w 578707"/>
              <a:gd name="connsiteY85" fmla="*/ 318605 h 607004"/>
              <a:gd name="connsiteX86" fmla="*/ 148363 w 578707"/>
              <a:gd name="connsiteY86" fmla="*/ 299977 h 607004"/>
              <a:gd name="connsiteX87" fmla="*/ 126781 w 578707"/>
              <a:gd name="connsiteY87" fmla="*/ 259582 h 607004"/>
              <a:gd name="connsiteX88" fmla="*/ 120383 w 578707"/>
              <a:gd name="connsiteY88" fmla="*/ 242471 h 607004"/>
              <a:gd name="connsiteX89" fmla="*/ 109320 w 578707"/>
              <a:gd name="connsiteY89" fmla="*/ 218861 h 607004"/>
              <a:gd name="connsiteX90" fmla="*/ 109320 w 578707"/>
              <a:gd name="connsiteY90" fmla="*/ 196552 h 607004"/>
              <a:gd name="connsiteX91" fmla="*/ 115068 w 578707"/>
              <a:gd name="connsiteY91" fmla="*/ 178683 h 607004"/>
              <a:gd name="connsiteX92" fmla="*/ 115068 w 578707"/>
              <a:gd name="connsiteY92" fmla="*/ 147276 h 607004"/>
              <a:gd name="connsiteX93" fmla="*/ 215170 w 578707"/>
              <a:gd name="connsiteY93" fmla="*/ 47208 h 607004"/>
              <a:gd name="connsiteX94" fmla="*/ 415135 w 578707"/>
              <a:gd name="connsiteY94" fmla="*/ 0 h 607004"/>
              <a:gd name="connsiteX95" fmla="*/ 578707 w 578707"/>
              <a:gd name="connsiteY95" fmla="*/ 163305 h 607004"/>
              <a:gd name="connsiteX96" fmla="*/ 415135 w 578707"/>
              <a:gd name="connsiteY96" fmla="*/ 326718 h 607004"/>
              <a:gd name="connsiteX97" fmla="*/ 344955 w 578707"/>
              <a:gd name="connsiteY97" fmla="*/ 310907 h 607004"/>
              <a:gd name="connsiteX98" fmla="*/ 360357 w 578707"/>
              <a:gd name="connsiteY98" fmla="*/ 279719 h 607004"/>
              <a:gd name="connsiteX99" fmla="*/ 415135 w 578707"/>
              <a:gd name="connsiteY99" fmla="*/ 291956 h 607004"/>
              <a:gd name="connsiteX100" fmla="*/ 543888 w 578707"/>
              <a:gd name="connsiteY100" fmla="*/ 163305 h 607004"/>
              <a:gd name="connsiteX101" fmla="*/ 415135 w 578707"/>
              <a:gd name="connsiteY101" fmla="*/ 34762 h 607004"/>
              <a:gd name="connsiteX102" fmla="*/ 339097 w 578707"/>
              <a:gd name="connsiteY102" fmla="*/ 59561 h 607004"/>
              <a:gd name="connsiteX103" fmla="*/ 311546 w 578707"/>
              <a:gd name="connsiteY103" fmla="*/ 37036 h 607004"/>
              <a:gd name="connsiteX104" fmla="*/ 415135 w 578707"/>
              <a:gd name="connsiteY10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78707" h="607004">
                <a:moveTo>
                  <a:pt x="272000" y="341347"/>
                </a:moveTo>
                <a:cubicBezTo>
                  <a:pt x="266794" y="344163"/>
                  <a:pt x="261588" y="346004"/>
                  <a:pt x="256491" y="346871"/>
                </a:cubicBezTo>
                <a:cubicBezTo>
                  <a:pt x="253346" y="347412"/>
                  <a:pt x="251177" y="350119"/>
                  <a:pt x="251177" y="353152"/>
                </a:cubicBezTo>
                <a:lnTo>
                  <a:pt x="251177" y="369180"/>
                </a:lnTo>
                <a:cubicBezTo>
                  <a:pt x="250201" y="369505"/>
                  <a:pt x="249441" y="370155"/>
                  <a:pt x="248682" y="370913"/>
                </a:cubicBezTo>
                <a:cubicBezTo>
                  <a:pt x="247489" y="372212"/>
                  <a:pt x="246947" y="374053"/>
                  <a:pt x="247164" y="375786"/>
                </a:cubicBezTo>
                <a:lnTo>
                  <a:pt x="250634" y="409900"/>
                </a:lnTo>
                <a:cubicBezTo>
                  <a:pt x="250960" y="412500"/>
                  <a:pt x="252803" y="414665"/>
                  <a:pt x="255298" y="415424"/>
                </a:cubicBezTo>
                <a:cubicBezTo>
                  <a:pt x="255840" y="415532"/>
                  <a:pt x="256491" y="415640"/>
                  <a:pt x="257033" y="415640"/>
                </a:cubicBezTo>
                <a:cubicBezTo>
                  <a:pt x="258985" y="415640"/>
                  <a:pt x="260937" y="414665"/>
                  <a:pt x="262130" y="413041"/>
                </a:cubicBezTo>
                <a:lnTo>
                  <a:pt x="280134" y="389215"/>
                </a:lnTo>
                <a:cubicBezTo>
                  <a:pt x="281001" y="388132"/>
                  <a:pt x="281435" y="386724"/>
                  <a:pt x="281435" y="385317"/>
                </a:cubicBezTo>
                <a:lnTo>
                  <a:pt x="281435" y="346979"/>
                </a:lnTo>
                <a:cubicBezTo>
                  <a:pt x="281435" y="344813"/>
                  <a:pt x="280242" y="342647"/>
                  <a:pt x="278290" y="341564"/>
                </a:cubicBezTo>
                <a:cubicBezTo>
                  <a:pt x="276446" y="340373"/>
                  <a:pt x="274060" y="340264"/>
                  <a:pt x="272000" y="341347"/>
                </a:cubicBezTo>
                <a:close/>
                <a:moveTo>
                  <a:pt x="190768" y="341347"/>
                </a:moveTo>
                <a:cubicBezTo>
                  <a:pt x="188816" y="340264"/>
                  <a:pt x="186430" y="340373"/>
                  <a:pt x="184478" y="341564"/>
                </a:cubicBezTo>
                <a:cubicBezTo>
                  <a:pt x="182526" y="342647"/>
                  <a:pt x="181333" y="344813"/>
                  <a:pt x="181333" y="346979"/>
                </a:cubicBezTo>
                <a:lnTo>
                  <a:pt x="181333" y="385317"/>
                </a:lnTo>
                <a:cubicBezTo>
                  <a:pt x="181333" y="386724"/>
                  <a:pt x="181767" y="388132"/>
                  <a:pt x="182634" y="389215"/>
                </a:cubicBezTo>
                <a:lnTo>
                  <a:pt x="200638" y="413041"/>
                </a:lnTo>
                <a:cubicBezTo>
                  <a:pt x="201939" y="414665"/>
                  <a:pt x="203783" y="415640"/>
                  <a:pt x="205843" y="415640"/>
                </a:cubicBezTo>
                <a:cubicBezTo>
                  <a:pt x="206386" y="415640"/>
                  <a:pt x="206928" y="415532"/>
                  <a:pt x="207579" y="415424"/>
                </a:cubicBezTo>
                <a:cubicBezTo>
                  <a:pt x="210073" y="414665"/>
                  <a:pt x="211917" y="412500"/>
                  <a:pt x="212242" y="409900"/>
                </a:cubicBezTo>
                <a:lnTo>
                  <a:pt x="215713" y="375786"/>
                </a:lnTo>
                <a:cubicBezTo>
                  <a:pt x="215929" y="374053"/>
                  <a:pt x="215279" y="372212"/>
                  <a:pt x="214086" y="370805"/>
                </a:cubicBezTo>
                <a:cubicBezTo>
                  <a:pt x="213435" y="370155"/>
                  <a:pt x="212567" y="369505"/>
                  <a:pt x="211700" y="369180"/>
                </a:cubicBezTo>
                <a:lnTo>
                  <a:pt x="211700" y="353152"/>
                </a:lnTo>
                <a:cubicBezTo>
                  <a:pt x="211700" y="350119"/>
                  <a:pt x="209422" y="347412"/>
                  <a:pt x="206386" y="346871"/>
                </a:cubicBezTo>
                <a:cubicBezTo>
                  <a:pt x="201288" y="346004"/>
                  <a:pt x="196083" y="344163"/>
                  <a:pt x="190768" y="341347"/>
                </a:cubicBezTo>
                <a:close/>
                <a:moveTo>
                  <a:pt x="200746" y="168936"/>
                </a:moveTo>
                <a:cubicBezTo>
                  <a:pt x="182526" y="168936"/>
                  <a:pt x="165065" y="176300"/>
                  <a:pt x="156172" y="180740"/>
                </a:cubicBezTo>
                <a:cubicBezTo>
                  <a:pt x="154003" y="181823"/>
                  <a:pt x="152593" y="183989"/>
                  <a:pt x="152593" y="186480"/>
                </a:cubicBezTo>
                <a:lnTo>
                  <a:pt x="152593" y="197851"/>
                </a:lnTo>
                <a:lnTo>
                  <a:pt x="149990" y="197851"/>
                </a:lnTo>
                <a:cubicBezTo>
                  <a:pt x="146520" y="197851"/>
                  <a:pt x="143591" y="200776"/>
                  <a:pt x="143591" y="204349"/>
                </a:cubicBezTo>
                <a:lnTo>
                  <a:pt x="143591" y="214854"/>
                </a:lnTo>
                <a:cubicBezTo>
                  <a:pt x="143591" y="217020"/>
                  <a:pt x="144676" y="219078"/>
                  <a:pt x="146520" y="220269"/>
                </a:cubicBezTo>
                <a:lnTo>
                  <a:pt x="152702" y="224276"/>
                </a:lnTo>
                <a:lnTo>
                  <a:pt x="153135" y="226984"/>
                </a:lnTo>
                <a:cubicBezTo>
                  <a:pt x="155087" y="242254"/>
                  <a:pt x="163764" y="262073"/>
                  <a:pt x="176127" y="280050"/>
                </a:cubicBezTo>
                <a:cubicBezTo>
                  <a:pt x="191853" y="302793"/>
                  <a:pt x="206603" y="312973"/>
                  <a:pt x="214194" y="312973"/>
                </a:cubicBezTo>
                <a:lnTo>
                  <a:pt x="248682" y="312973"/>
                </a:lnTo>
                <a:cubicBezTo>
                  <a:pt x="256274" y="312973"/>
                  <a:pt x="271023" y="302793"/>
                  <a:pt x="286749" y="280050"/>
                </a:cubicBezTo>
                <a:cubicBezTo>
                  <a:pt x="299113" y="262073"/>
                  <a:pt x="307681" y="242254"/>
                  <a:pt x="309741" y="226984"/>
                </a:cubicBezTo>
                <a:lnTo>
                  <a:pt x="310067" y="224276"/>
                </a:lnTo>
                <a:lnTo>
                  <a:pt x="316357" y="220269"/>
                </a:lnTo>
                <a:cubicBezTo>
                  <a:pt x="318092" y="219078"/>
                  <a:pt x="319285" y="217020"/>
                  <a:pt x="319285" y="214854"/>
                </a:cubicBezTo>
                <a:lnTo>
                  <a:pt x="319285" y="204349"/>
                </a:lnTo>
                <a:cubicBezTo>
                  <a:pt x="319285" y="200776"/>
                  <a:pt x="316357" y="197851"/>
                  <a:pt x="312778" y="197851"/>
                </a:cubicBezTo>
                <a:lnTo>
                  <a:pt x="309307" y="197851"/>
                </a:lnTo>
                <a:cubicBezTo>
                  <a:pt x="308765" y="197093"/>
                  <a:pt x="308114" y="196335"/>
                  <a:pt x="307247" y="195794"/>
                </a:cubicBezTo>
                <a:cubicBezTo>
                  <a:pt x="305403" y="194603"/>
                  <a:pt x="303125" y="194386"/>
                  <a:pt x="301173" y="195252"/>
                </a:cubicBezTo>
                <a:cubicBezTo>
                  <a:pt x="292606" y="199151"/>
                  <a:pt x="284038" y="201100"/>
                  <a:pt x="275795" y="201100"/>
                </a:cubicBezTo>
                <a:cubicBezTo>
                  <a:pt x="261154" y="201100"/>
                  <a:pt x="247923" y="195036"/>
                  <a:pt x="236427" y="183231"/>
                </a:cubicBezTo>
                <a:cubicBezTo>
                  <a:pt x="227209" y="173701"/>
                  <a:pt x="215279" y="168936"/>
                  <a:pt x="200746" y="168936"/>
                </a:cubicBezTo>
                <a:close/>
                <a:moveTo>
                  <a:pt x="417667" y="57723"/>
                </a:moveTo>
                <a:cubicBezTo>
                  <a:pt x="424820" y="57723"/>
                  <a:pt x="430673" y="63572"/>
                  <a:pt x="430673" y="70828"/>
                </a:cubicBezTo>
                <a:lnTo>
                  <a:pt x="430673" y="154334"/>
                </a:lnTo>
                <a:lnTo>
                  <a:pt x="481940" y="154334"/>
                </a:lnTo>
                <a:cubicBezTo>
                  <a:pt x="489093" y="154334"/>
                  <a:pt x="494946" y="160182"/>
                  <a:pt x="494946" y="167439"/>
                </a:cubicBezTo>
                <a:cubicBezTo>
                  <a:pt x="494946" y="174587"/>
                  <a:pt x="489093" y="180436"/>
                  <a:pt x="481940" y="180436"/>
                </a:cubicBezTo>
                <a:lnTo>
                  <a:pt x="417667" y="180436"/>
                </a:lnTo>
                <a:cubicBezTo>
                  <a:pt x="410405" y="180436"/>
                  <a:pt x="404552" y="174587"/>
                  <a:pt x="404552" y="167439"/>
                </a:cubicBezTo>
                <a:lnTo>
                  <a:pt x="404552" y="70828"/>
                </a:lnTo>
                <a:cubicBezTo>
                  <a:pt x="404552" y="63572"/>
                  <a:pt x="410405" y="57723"/>
                  <a:pt x="417667" y="57723"/>
                </a:cubicBezTo>
                <a:close/>
                <a:moveTo>
                  <a:pt x="215170" y="47208"/>
                </a:moveTo>
                <a:lnTo>
                  <a:pt x="247706" y="47208"/>
                </a:lnTo>
                <a:cubicBezTo>
                  <a:pt x="302909" y="47208"/>
                  <a:pt x="347808" y="92044"/>
                  <a:pt x="347808" y="147276"/>
                </a:cubicBezTo>
                <a:lnTo>
                  <a:pt x="347808" y="178683"/>
                </a:lnTo>
                <a:cubicBezTo>
                  <a:pt x="351495" y="183881"/>
                  <a:pt x="353556" y="190162"/>
                  <a:pt x="353556" y="196552"/>
                </a:cubicBezTo>
                <a:lnTo>
                  <a:pt x="353556" y="218861"/>
                </a:lnTo>
                <a:cubicBezTo>
                  <a:pt x="353556" y="228067"/>
                  <a:pt x="349435" y="236731"/>
                  <a:pt x="342494" y="242579"/>
                </a:cubicBezTo>
                <a:cubicBezTo>
                  <a:pt x="340759" y="248102"/>
                  <a:pt x="338590" y="253842"/>
                  <a:pt x="335987" y="259473"/>
                </a:cubicBezTo>
                <a:cubicBezTo>
                  <a:pt x="330889" y="273011"/>
                  <a:pt x="323406" y="286981"/>
                  <a:pt x="314405" y="299977"/>
                </a:cubicBezTo>
                <a:cubicBezTo>
                  <a:pt x="310717" y="305392"/>
                  <a:pt x="305728" y="311998"/>
                  <a:pt x="299763" y="318605"/>
                </a:cubicBezTo>
                <a:cubicBezTo>
                  <a:pt x="305186" y="322395"/>
                  <a:pt x="308982" y="326944"/>
                  <a:pt x="310717" y="332142"/>
                </a:cubicBezTo>
                <a:lnTo>
                  <a:pt x="382079" y="353693"/>
                </a:lnTo>
                <a:cubicBezTo>
                  <a:pt x="432401" y="368205"/>
                  <a:pt x="462768" y="578955"/>
                  <a:pt x="462768" y="588052"/>
                </a:cubicBezTo>
                <a:cubicBezTo>
                  <a:pt x="462768" y="598448"/>
                  <a:pt x="454309" y="607004"/>
                  <a:pt x="443789" y="607004"/>
                </a:cubicBezTo>
                <a:lnTo>
                  <a:pt x="18979" y="607004"/>
                </a:lnTo>
                <a:cubicBezTo>
                  <a:pt x="8568" y="607004"/>
                  <a:pt x="0" y="598448"/>
                  <a:pt x="0" y="588052"/>
                </a:cubicBezTo>
                <a:cubicBezTo>
                  <a:pt x="0" y="587077"/>
                  <a:pt x="108" y="586102"/>
                  <a:pt x="325" y="585128"/>
                </a:cubicBezTo>
                <a:cubicBezTo>
                  <a:pt x="325" y="585128"/>
                  <a:pt x="30475" y="368205"/>
                  <a:pt x="80689" y="353693"/>
                </a:cubicBezTo>
                <a:lnTo>
                  <a:pt x="152159" y="332142"/>
                </a:lnTo>
                <a:cubicBezTo>
                  <a:pt x="153894" y="326944"/>
                  <a:pt x="157690" y="322395"/>
                  <a:pt x="163005" y="318605"/>
                </a:cubicBezTo>
                <a:cubicBezTo>
                  <a:pt x="157148" y="311998"/>
                  <a:pt x="152159" y="305392"/>
                  <a:pt x="148363" y="299977"/>
                </a:cubicBezTo>
                <a:cubicBezTo>
                  <a:pt x="139470" y="286981"/>
                  <a:pt x="131987" y="273011"/>
                  <a:pt x="126781" y="259582"/>
                </a:cubicBezTo>
                <a:cubicBezTo>
                  <a:pt x="124287" y="253842"/>
                  <a:pt x="122118" y="248102"/>
                  <a:pt x="120383" y="242471"/>
                </a:cubicBezTo>
                <a:cubicBezTo>
                  <a:pt x="113333" y="236731"/>
                  <a:pt x="109320" y="227959"/>
                  <a:pt x="109320" y="218861"/>
                </a:cubicBezTo>
                <a:lnTo>
                  <a:pt x="109320" y="196552"/>
                </a:lnTo>
                <a:cubicBezTo>
                  <a:pt x="109320" y="190162"/>
                  <a:pt x="111273" y="183881"/>
                  <a:pt x="115068" y="178683"/>
                </a:cubicBezTo>
                <a:lnTo>
                  <a:pt x="115068" y="147276"/>
                </a:lnTo>
                <a:cubicBezTo>
                  <a:pt x="115068" y="92044"/>
                  <a:pt x="159968" y="47208"/>
                  <a:pt x="215170" y="47208"/>
                </a:cubicBezTo>
                <a:close/>
                <a:moveTo>
                  <a:pt x="415135" y="0"/>
                </a:moveTo>
                <a:cubicBezTo>
                  <a:pt x="505381" y="0"/>
                  <a:pt x="578707" y="73314"/>
                  <a:pt x="578707" y="163305"/>
                </a:cubicBezTo>
                <a:cubicBezTo>
                  <a:pt x="578707" y="253404"/>
                  <a:pt x="505381" y="326718"/>
                  <a:pt x="415135" y="326718"/>
                </a:cubicBezTo>
                <a:cubicBezTo>
                  <a:pt x="390078" y="326718"/>
                  <a:pt x="366215" y="320979"/>
                  <a:pt x="344955" y="310907"/>
                </a:cubicBezTo>
                <a:cubicBezTo>
                  <a:pt x="351029" y="300620"/>
                  <a:pt x="356236" y="290115"/>
                  <a:pt x="360357" y="279719"/>
                </a:cubicBezTo>
                <a:cubicBezTo>
                  <a:pt x="376953" y="287516"/>
                  <a:pt x="395502" y="291956"/>
                  <a:pt x="415135" y="291956"/>
                </a:cubicBezTo>
                <a:cubicBezTo>
                  <a:pt x="486182" y="291956"/>
                  <a:pt x="543888" y="234236"/>
                  <a:pt x="543888" y="163305"/>
                </a:cubicBezTo>
                <a:cubicBezTo>
                  <a:pt x="543888" y="92482"/>
                  <a:pt x="486182" y="34762"/>
                  <a:pt x="415135" y="34762"/>
                </a:cubicBezTo>
                <a:cubicBezTo>
                  <a:pt x="386716" y="34762"/>
                  <a:pt x="360466" y="43967"/>
                  <a:pt x="339097" y="59561"/>
                </a:cubicBezTo>
                <a:cubicBezTo>
                  <a:pt x="330962" y="50897"/>
                  <a:pt x="321742" y="43317"/>
                  <a:pt x="311546" y="37036"/>
                </a:cubicBezTo>
                <a:cubicBezTo>
                  <a:pt x="339748" y="13861"/>
                  <a:pt x="375869" y="0"/>
                  <a:pt x="415135" y="0"/>
                </a:cubicBezTo>
                <a:close/>
              </a:path>
            </a:pathLst>
          </a:cu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8" name="TextBox 96"/>
          <p:cNvSpPr txBox="1"/>
          <p:nvPr/>
        </p:nvSpPr>
        <p:spPr>
          <a:xfrm>
            <a:off x="1427939" y="4488207"/>
            <a:ext cx="2326789" cy="1107996"/>
          </a:xfrm>
          <a:prstGeom prst="rect">
            <a:avLst/>
          </a:prstGeom>
          <a:noFill/>
        </p:spPr>
        <p:txBody>
          <a:bodyPr wrap="square">
            <a:spAutoFit/>
          </a:bodyPr>
          <a:lstStyle/>
          <a:p>
            <a:pPr algn="ctr">
              <a:defRPr/>
            </a:pPr>
            <a:r>
              <a:rPr lang="zh-CN" altLang="en-US" b="1" spc="600" dirty="0">
                <a:solidFill>
                  <a:srgbClr val="30333F"/>
                </a:solidFill>
                <a:latin typeface="Impact MT Std" pitchFamily="34" charset="0"/>
                <a:ea typeface="微软雅黑" panose="020B0503020204020204" pitchFamily="34" charset="-122"/>
              </a:rPr>
              <a:t>包包</a:t>
            </a:r>
            <a:endParaRPr lang="en-US" altLang="zh-CN" b="1" spc="600" dirty="0">
              <a:solidFill>
                <a:srgbClr val="30333F"/>
              </a:solidFill>
              <a:latin typeface="Impact MT Std" pitchFamily="34" charset="0"/>
              <a:ea typeface="微软雅黑" panose="020B0503020204020204" pitchFamily="34" charset="-122"/>
            </a:endParaRPr>
          </a:p>
          <a:p>
            <a:pPr algn="ctr">
              <a:defRPr/>
            </a:pPr>
            <a:endParaRPr lang="en-US" altLang="zh-CN" sz="1200" dirty="0">
              <a:solidFill>
                <a:srgbClr val="30333F"/>
              </a:solidFill>
              <a:latin typeface="微软雅黑" panose="020B0503020204020204" pitchFamily="34" charset="-122"/>
              <a:ea typeface="微软雅黑" panose="020B0503020204020204" pitchFamily="34" charset="-122"/>
            </a:endParaRPr>
          </a:p>
          <a:p>
            <a:r>
              <a:rPr lang="zh-CN" altLang="en-US" sz="1200" spc="300" dirty="0">
                <a:solidFill>
                  <a:srgbClr val="30333F"/>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200" spc="300" dirty="0">
                <a:solidFill>
                  <a:srgbClr val="30333F"/>
                </a:solidFill>
                <a:latin typeface="微软雅黑" panose="020B0503020204020204" pitchFamily="34" charset="-122"/>
                <a:ea typeface="微软雅黑" panose="020B0503020204020204" pitchFamily="34" charset="-122"/>
              </a:rPr>
              <a:t>.</a:t>
            </a:r>
            <a:endParaRPr lang="zh-CN" altLang="en-US" sz="1200" spc="300" dirty="0">
              <a:solidFill>
                <a:srgbClr val="30333F"/>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485990" y="1566832"/>
            <a:ext cx="1487072" cy="3724336"/>
            <a:chOff x="4645756" y="1883299"/>
            <a:chExt cx="1487072" cy="3724336"/>
          </a:xfrm>
        </p:grpSpPr>
        <p:sp>
          <p:nvSpPr>
            <p:cNvPr id="49" name="椭圆 48"/>
            <p:cNvSpPr/>
            <p:nvPr/>
          </p:nvSpPr>
          <p:spPr>
            <a:xfrm flipH="1">
              <a:off x="4645756" y="1883299"/>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flipH="1">
              <a:off x="5351189" y="2731225"/>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flipH="1">
              <a:off x="5813295" y="3579151"/>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flipH="1">
              <a:off x="4645756" y="5275002"/>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flipH="1">
              <a:off x="5333995" y="4427077"/>
              <a:ext cx="319533" cy="332633"/>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5" name="组合 54"/>
          <p:cNvGrpSpPr/>
          <p:nvPr/>
        </p:nvGrpSpPr>
        <p:grpSpPr>
          <a:xfrm>
            <a:off x="6164295" y="1462458"/>
            <a:ext cx="6722805" cy="2238629"/>
            <a:chOff x="832901" y="3635708"/>
            <a:chExt cx="6722805" cy="2238629"/>
          </a:xfrm>
        </p:grpSpPr>
        <p:sp>
          <p:nvSpPr>
            <p:cNvPr id="57" name="矩形 56"/>
            <p:cNvSpPr/>
            <p:nvPr/>
          </p:nvSpPr>
          <p:spPr>
            <a:xfrm>
              <a:off x="832901" y="3635708"/>
              <a:ext cx="5149850" cy="423545"/>
            </a:xfrm>
            <a:prstGeom prst="rect">
              <a:avLst/>
            </a:prstGeom>
          </p:spPr>
          <p:txBody>
            <a:bodyPr wrap="square">
              <a:spAutoFit/>
              <a:scene3d>
                <a:camera prst="orthographicFront"/>
                <a:lightRig rig="threePt" dir="t"/>
              </a:scene3d>
              <a:sp3d contourW="12700"/>
            </a:bodyPr>
            <a:lstStyle/>
            <a:p>
              <a:pPr algn="ctr">
                <a:lnSpc>
                  <a:spcPct val="120000"/>
                </a:lnSpc>
              </a:pPr>
              <a:r>
                <a:rPr b="1" dirty="0">
                  <a:solidFill>
                    <a:srgbClr val="C14F4E"/>
                  </a:solidFill>
                  <a:latin typeface="微软雅黑" panose="020B0503020204020204" pitchFamily="34" charset="-122"/>
                  <a:ea typeface="微软雅黑" panose="020B0503020204020204" pitchFamily="34" charset="-122"/>
                  <a:sym typeface="+mn-ea"/>
                </a:rPr>
                <a:t>（八）机械制造经济性与管理</a:t>
              </a:r>
              <a:endParaRPr b="1" dirty="0">
                <a:solidFill>
                  <a:srgbClr val="C14F4E"/>
                </a:solidFill>
                <a:latin typeface="微软雅黑" panose="020B0503020204020204" pitchFamily="34" charset="-122"/>
                <a:ea typeface="微软雅黑" panose="020B0503020204020204" pitchFamily="34" charset="-122"/>
                <a:sym typeface="+mn-ea"/>
              </a:endParaRPr>
            </a:p>
          </p:txBody>
        </p:sp>
        <p:sp>
          <p:nvSpPr>
            <p:cNvPr id="58" name="矩形 57"/>
            <p:cNvSpPr/>
            <p:nvPr/>
          </p:nvSpPr>
          <p:spPr>
            <a:xfrm>
              <a:off x="832998" y="4013152"/>
              <a:ext cx="6722708" cy="1861185"/>
            </a:xfrm>
            <a:prstGeom prst="rect">
              <a:avLst/>
            </a:prstGeom>
          </p:spPr>
          <p:txBody>
            <a:bodyPr wrap="square">
              <a:spAutoFit/>
            </a:bodyPr>
            <a:lstStyle/>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1）现代企业及管理组织结构；</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2）成本管理；</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3）成本控制；</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4）质量和质量管理；</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5）质量成本；</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6）技术经济分析。</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p:txBody>
        </p:sp>
      </p:grpSp>
      <p:grpSp>
        <p:nvGrpSpPr>
          <p:cNvPr id="62" name="组合 61"/>
          <p:cNvGrpSpPr/>
          <p:nvPr/>
        </p:nvGrpSpPr>
        <p:grpSpPr>
          <a:xfrm>
            <a:off x="5510530" y="4627880"/>
            <a:ext cx="6489700" cy="1275244"/>
            <a:chOff x="262109" y="3788581"/>
            <a:chExt cx="7238353" cy="1341221"/>
          </a:xfrm>
        </p:grpSpPr>
        <p:sp>
          <p:nvSpPr>
            <p:cNvPr id="63" name="矩形 62"/>
            <p:cNvSpPr/>
            <p:nvPr/>
          </p:nvSpPr>
          <p:spPr>
            <a:xfrm>
              <a:off x="262109" y="3788581"/>
              <a:ext cx="4056169" cy="44545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（九）机械制造业的环境保护</a:t>
              </a:r>
              <a:r>
                <a:rPr lang="en-US" altLang="zh-CN" b="1" dirty="0">
                  <a:solidFill>
                    <a:srgbClr val="C14F4E"/>
                  </a:solidFill>
                  <a:latin typeface="微软雅黑" panose="020B0503020204020204" pitchFamily="34" charset="-122"/>
                  <a:ea typeface="微软雅黑" panose="020B0503020204020204" pitchFamily="34" charset="-122"/>
                </a:rPr>
                <a:t>	</a:t>
              </a:r>
              <a:endParaRPr lang="en-US" altLang="zh-CN" b="1" dirty="0">
                <a:solidFill>
                  <a:srgbClr val="C14F4E"/>
                </a:solidFill>
                <a:latin typeface="微软雅黑" panose="020B0503020204020204" pitchFamily="34" charset="-122"/>
                <a:ea typeface="微软雅黑" panose="020B0503020204020204" pitchFamily="34" charset="-122"/>
              </a:endParaRPr>
            </a:p>
          </p:txBody>
        </p:sp>
        <p:sp>
          <p:nvSpPr>
            <p:cNvPr id="64" name="矩形 63"/>
            <p:cNvSpPr/>
            <p:nvPr/>
          </p:nvSpPr>
          <p:spPr>
            <a:xfrm>
              <a:off x="777754" y="4335725"/>
              <a:ext cx="6722708" cy="794077"/>
            </a:xfrm>
            <a:prstGeom prst="rect">
              <a:avLst/>
            </a:prstGeom>
          </p:spPr>
          <p:txBody>
            <a:bodyPr wrap="square">
              <a:spAutoFit/>
            </a:bodyPr>
            <a:lstStyle/>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1）机械工业的环境污染；</a:t>
              </a:r>
              <a:endParaRPr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2）工业气、固、液废弃污染物及处理技术；</a:t>
              </a:r>
              <a:endParaRPr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3）工业噪声防止与个人防护技术。</a:t>
              </a:r>
              <a:endParaRPr sz="1200" spc="300" dirty="0">
                <a:solidFill>
                  <a:srgbClr val="30333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1)">
                                      <p:cBhvr>
                                        <p:cTn id="19" dur="2000"/>
                                        <p:tgtEl>
                                          <p:spTgt spid="55"/>
                                        </p:tgtEl>
                                      </p:cBhvr>
                                    </p:animEffect>
                                  </p:childTnLst>
                                </p:cTn>
                              </p:par>
                              <p:par>
                                <p:cTn id="20" presetID="21"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par>
                                <p:cTn id="23" presetID="21" presetClass="entr" presetSubtype="1"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heel(1)">
                                      <p:cBhvr>
                                        <p:cTn id="25"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2611" y="580509"/>
            <a:ext cx="1009408" cy="501038"/>
            <a:chOff x="680598" y="541180"/>
            <a:chExt cx="1009408" cy="501038"/>
          </a:xfrm>
        </p:grpSpPr>
        <p:sp>
          <p:nvSpPr>
            <p:cNvPr id="2" name="矩形 1"/>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68780" y="493395"/>
            <a:ext cx="7935595"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二、工程训练</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10" name="矩形 9"/>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912110" y="3226435"/>
            <a:ext cx="6349365" cy="5511165"/>
            <a:chOff x="2665718" y="3118073"/>
            <a:chExt cx="7621070" cy="6572338"/>
          </a:xfrm>
        </p:grpSpPr>
        <p:grpSp>
          <p:nvGrpSpPr>
            <p:cNvPr id="14" name="Group 50"/>
            <p:cNvGrpSpPr/>
            <p:nvPr/>
          </p:nvGrpSpPr>
          <p:grpSpPr>
            <a:xfrm>
              <a:off x="5082931" y="5822209"/>
              <a:ext cx="2743123" cy="2743123"/>
              <a:chOff x="3614476" y="3221164"/>
              <a:chExt cx="1950772" cy="1950772"/>
            </a:xfrm>
            <a:solidFill>
              <a:srgbClr val="C14F4E"/>
            </a:solidFill>
          </p:grpSpPr>
          <p:sp>
            <p:nvSpPr>
              <p:cNvPr id="15" name="Chord 48"/>
              <p:cNvSpPr/>
              <p:nvPr/>
            </p:nvSpPr>
            <p:spPr>
              <a:xfrm rot="6300000">
                <a:off x="3614476" y="3221164"/>
                <a:ext cx="1950772" cy="1950772"/>
              </a:xfrm>
              <a:prstGeom prst="chord">
                <a:avLst>
                  <a:gd name="adj1" fmla="val 4234771"/>
                  <a:gd name="adj2" fmla="val 155319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Arc 43"/>
            <p:cNvSpPr/>
            <p:nvPr/>
          </p:nvSpPr>
          <p:spPr>
            <a:xfrm>
              <a:off x="3971615" y="4774888"/>
              <a:ext cx="4915523" cy="4915523"/>
            </a:xfrm>
            <a:prstGeom prst="arc">
              <a:avLst>
                <a:gd name="adj1" fmla="val 10769273"/>
                <a:gd name="adj2" fmla="val 0"/>
              </a:avLst>
            </a:prstGeom>
            <a:ln w="57150" cap="rnd">
              <a:solidFill>
                <a:srgbClr val="30333F"/>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ardrop 12"/>
            <p:cNvSpPr/>
            <p:nvPr/>
          </p:nvSpPr>
          <p:spPr>
            <a:xfrm rot="5400000">
              <a:off x="2665718" y="5853036"/>
              <a:ext cx="1145170" cy="1145170"/>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ardrop 14"/>
            <p:cNvSpPr/>
            <p:nvPr/>
          </p:nvSpPr>
          <p:spPr>
            <a:xfrm rot="16200000" flipH="1">
              <a:off x="8381521" y="4165572"/>
              <a:ext cx="1145170" cy="1145170"/>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ardrop 15"/>
            <p:cNvSpPr/>
            <p:nvPr/>
          </p:nvSpPr>
          <p:spPr>
            <a:xfrm rot="16200000" flipH="1">
              <a:off x="9141618" y="5853036"/>
              <a:ext cx="1145170" cy="1145170"/>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ardrop 16"/>
            <p:cNvSpPr/>
            <p:nvPr/>
          </p:nvSpPr>
          <p:spPr>
            <a:xfrm rot="13500000" flipH="1">
              <a:off x="5858111" y="3118073"/>
              <a:ext cx="1145170" cy="1145170"/>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1974315" y="1106756"/>
            <a:ext cx="8872220" cy="2693035"/>
            <a:chOff x="-930733" y="3159110"/>
            <a:chExt cx="11829650" cy="3590712"/>
          </a:xfrm>
        </p:grpSpPr>
        <p:sp>
          <p:nvSpPr>
            <p:cNvPr id="38" name="椭圆 37"/>
            <p:cNvSpPr/>
            <p:nvPr/>
          </p:nvSpPr>
          <p:spPr>
            <a:xfrm>
              <a:off x="-930733" y="3310664"/>
              <a:ext cx="1250529" cy="1245446"/>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dirty="0">
                  <a:latin typeface="微软雅黑" panose="020B0503020204020204" pitchFamily="34" charset="-122"/>
                  <a:ea typeface="微软雅黑" panose="020B0503020204020204" pitchFamily="34" charset="-122"/>
                </a:rPr>
                <a:t>钳工</a:t>
              </a:r>
              <a:endParaRPr lang="zh-CN" altLang="en-US" sz="1800" dirty="0">
                <a:latin typeface="微软雅黑" panose="020B0503020204020204" pitchFamily="34" charset="-122"/>
                <a:ea typeface="微软雅黑" panose="020B0503020204020204" pitchFamily="34" charset="-122"/>
              </a:endParaRPr>
            </a:p>
          </p:txBody>
        </p:sp>
        <p:sp>
          <p:nvSpPr>
            <p:cNvPr id="39" name="虚尾箭头 38"/>
            <p:cNvSpPr/>
            <p:nvPr/>
          </p:nvSpPr>
          <p:spPr>
            <a:xfrm>
              <a:off x="865897" y="3705210"/>
              <a:ext cx="725595" cy="457200"/>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dirty="0">
                <a:latin typeface="微软雅黑" panose="020B0503020204020204" pitchFamily="34" charset="-122"/>
                <a:ea typeface="微软雅黑" panose="020B0503020204020204" pitchFamily="34" charset="-122"/>
              </a:endParaRPr>
            </a:p>
          </p:txBody>
        </p:sp>
        <p:sp>
          <p:nvSpPr>
            <p:cNvPr id="40" name="椭圆 39"/>
            <p:cNvSpPr/>
            <p:nvPr/>
          </p:nvSpPr>
          <p:spPr>
            <a:xfrm>
              <a:off x="7131243" y="3159110"/>
              <a:ext cx="1395309" cy="1352973"/>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dirty="0">
                  <a:latin typeface="微软雅黑" panose="020B0503020204020204" pitchFamily="34" charset="-122"/>
                  <a:ea typeface="微软雅黑" panose="020B0503020204020204" pitchFamily="34" charset="-122"/>
                </a:rPr>
                <a:t>数控车</a:t>
              </a:r>
              <a:endParaRPr lang="zh-CN" altLang="en-US" sz="1800" dirty="0">
                <a:latin typeface="微软雅黑" panose="020B0503020204020204" pitchFamily="34" charset="-122"/>
                <a:ea typeface="微软雅黑" panose="020B0503020204020204" pitchFamily="34" charset="-122"/>
              </a:endParaRPr>
            </a:p>
          </p:txBody>
        </p:sp>
        <p:sp>
          <p:nvSpPr>
            <p:cNvPr id="41" name="虚尾箭头 40"/>
            <p:cNvSpPr/>
            <p:nvPr/>
          </p:nvSpPr>
          <p:spPr>
            <a:xfrm>
              <a:off x="3731870" y="3822897"/>
              <a:ext cx="757768" cy="442807"/>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dirty="0">
                <a:latin typeface="微软雅黑" panose="020B0503020204020204" pitchFamily="34" charset="-122"/>
                <a:ea typeface="微软雅黑" panose="020B0503020204020204" pitchFamily="34" charset="-122"/>
              </a:endParaRPr>
            </a:p>
          </p:txBody>
        </p:sp>
        <p:sp>
          <p:nvSpPr>
            <p:cNvPr id="42" name="椭圆 41"/>
            <p:cNvSpPr/>
            <p:nvPr/>
          </p:nvSpPr>
          <p:spPr>
            <a:xfrm>
              <a:off x="4630185" y="3409723"/>
              <a:ext cx="1343663" cy="1263226"/>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dirty="0">
                  <a:latin typeface="微软雅黑" panose="020B0503020204020204" pitchFamily="34" charset="-122"/>
                  <a:ea typeface="微软雅黑" panose="020B0503020204020204" pitchFamily="34" charset="-122"/>
                </a:rPr>
                <a:t>激光</a:t>
              </a:r>
              <a:endParaRPr lang="zh-CN" altLang="en-US" sz="1800" dirty="0">
                <a:latin typeface="微软雅黑" panose="020B0503020204020204" pitchFamily="34" charset="-122"/>
                <a:ea typeface="微软雅黑" panose="020B0503020204020204" pitchFamily="34" charset="-122"/>
              </a:endParaRPr>
            </a:p>
          </p:txBody>
        </p:sp>
        <p:sp>
          <p:nvSpPr>
            <p:cNvPr id="43" name="虚尾箭头 42"/>
            <p:cNvSpPr/>
            <p:nvPr/>
          </p:nvSpPr>
          <p:spPr>
            <a:xfrm>
              <a:off x="6228694" y="3624776"/>
              <a:ext cx="696808" cy="445347"/>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dirty="0">
                <a:latin typeface="微软雅黑" panose="020B0503020204020204" pitchFamily="34" charset="-122"/>
                <a:ea typeface="微软雅黑" panose="020B0503020204020204" pitchFamily="34" charset="-122"/>
              </a:endParaRPr>
            </a:p>
          </p:txBody>
        </p:sp>
        <p:sp>
          <p:nvSpPr>
            <p:cNvPr id="44" name="椭圆 43"/>
            <p:cNvSpPr/>
            <p:nvPr/>
          </p:nvSpPr>
          <p:spPr>
            <a:xfrm>
              <a:off x="9546788" y="3292036"/>
              <a:ext cx="1352129" cy="1264073"/>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dirty="0">
                  <a:latin typeface="微软雅黑" panose="020B0503020204020204" pitchFamily="34" charset="-122"/>
                  <a:ea typeface="微软雅黑" panose="020B0503020204020204" pitchFamily="34" charset="-122"/>
                </a:rPr>
                <a:t>数控铣</a:t>
              </a:r>
              <a:endParaRPr lang="zh-CN" altLang="en-US" sz="1800" dirty="0">
                <a:latin typeface="微软雅黑" panose="020B0503020204020204" pitchFamily="34" charset="-122"/>
                <a:ea typeface="微软雅黑" panose="020B0503020204020204" pitchFamily="34" charset="-122"/>
              </a:endParaRPr>
            </a:p>
          </p:txBody>
        </p:sp>
        <p:sp>
          <p:nvSpPr>
            <p:cNvPr id="45" name="虚尾箭头 44"/>
            <p:cNvSpPr/>
            <p:nvPr/>
          </p:nvSpPr>
          <p:spPr>
            <a:xfrm>
              <a:off x="8696733" y="3518943"/>
              <a:ext cx="707815" cy="506307"/>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dirty="0">
                <a:latin typeface="微软雅黑" panose="020B0503020204020204" pitchFamily="34" charset="-122"/>
                <a:ea typeface="微软雅黑" panose="020B0503020204020204" pitchFamily="34" charset="-122"/>
              </a:endParaRPr>
            </a:p>
          </p:txBody>
        </p:sp>
        <p:sp>
          <p:nvSpPr>
            <p:cNvPr id="46" name="椭圆 45"/>
            <p:cNvSpPr/>
            <p:nvPr/>
          </p:nvSpPr>
          <p:spPr>
            <a:xfrm>
              <a:off x="7822125" y="5401929"/>
              <a:ext cx="1275083" cy="1347893"/>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普</a:t>
              </a:r>
              <a:endParaRPr lang="en-US" altLang="zh-CN" sz="1500" b="1" dirty="0">
                <a:latin typeface="微软雅黑" panose="020B0503020204020204" pitchFamily="34" charset="-122"/>
                <a:ea typeface="微软雅黑" panose="020B0503020204020204" pitchFamily="34" charset="-122"/>
              </a:endParaRPr>
            </a:p>
            <a:p>
              <a:pPr algn="ctr"/>
              <a:r>
                <a:rPr lang="zh-CN" altLang="en-US" sz="1500" b="1" dirty="0">
                  <a:latin typeface="微软雅黑" panose="020B0503020204020204" pitchFamily="34" charset="-122"/>
                  <a:ea typeface="微软雅黑" panose="020B0503020204020204" pitchFamily="34" charset="-122"/>
                </a:rPr>
                <a:t>车</a:t>
              </a:r>
              <a:endParaRPr lang="zh-CN" altLang="en-US" sz="1500" b="1" dirty="0">
                <a:latin typeface="微软雅黑" panose="020B0503020204020204" pitchFamily="34" charset="-122"/>
                <a:ea typeface="微软雅黑" panose="020B0503020204020204" pitchFamily="34" charset="-122"/>
              </a:endParaRPr>
            </a:p>
          </p:txBody>
        </p:sp>
      </p:grpSp>
      <p:sp>
        <p:nvSpPr>
          <p:cNvPr id="49" name="椭圆 48"/>
          <p:cNvSpPr/>
          <p:nvPr/>
        </p:nvSpPr>
        <p:spPr>
          <a:xfrm>
            <a:off x="4234180" y="1294765"/>
            <a:ext cx="1002030" cy="951230"/>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500" b="1" dirty="0">
                <a:latin typeface="微软雅黑" panose="020B0503020204020204" pitchFamily="34" charset="-122"/>
                <a:ea typeface="微软雅黑" panose="020B0503020204020204" pitchFamily="34" charset="-122"/>
              </a:rPr>
              <a:t>3D</a:t>
            </a:r>
            <a:r>
              <a:rPr lang="zh-CN" altLang="en-US" sz="1500" b="1" dirty="0">
                <a:latin typeface="微软雅黑" panose="020B0503020204020204" pitchFamily="34" charset="-122"/>
                <a:ea typeface="微软雅黑" panose="020B0503020204020204" pitchFamily="34" charset="-122"/>
              </a:rPr>
              <a:t>打印</a:t>
            </a:r>
            <a:endParaRPr lang="zh-CN" altLang="en-US" sz="1500" b="1" dirty="0">
              <a:latin typeface="微软雅黑" panose="020B0503020204020204" pitchFamily="34" charset="-122"/>
              <a:ea typeface="微软雅黑" panose="020B0503020204020204" pitchFamily="34" charset="-122"/>
            </a:endParaRPr>
          </a:p>
        </p:txBody>
      </p:sp>
      <p:sp>
        <p:nvSpPr>
          <p:cNvPr id="50" name="虚尾箭头 15"/>
          <p:cNvSpPr/>
          <p:nvPr/>
        </p:nvSpPr>
        <p:spPr>
          <a:xfrm rot="6926617">
            <a:off x="9335770" y="2390140"/>
            <a:ext cx="574040" cy="327025"/>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dirty="0">
              <a:latin typeface="微软雅黑" panose="020B0503020204020204" pitchFamily="34" charset="-122"/>
              <a:ea typeface="微软雅黑" panose="020B0503020204020204" pitchFamily="34" charset="-122"/>
            </a:endParaRPr>
          </a:p>
        </p:txBody>
      </p:sp>
      <p:sp>
        <p:nvSpPr>
          <p:cNvPr id="51" name="虚尾箭头 15"/>
          <p:cNvSpPr/>
          <p:nvPr/>
        </p:nvSpPr>
        <p:spPr>
          <a:xfrm rot="11700000">
            <a:off x="7907655" y="3001010"/>
            <a:ext cx="457835" cy="404495"/>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dirty="0">
              <a:latin typeface="微软雅黑" panose="020B0503020204020204" pitchFamily="34" charset="-122"/>
              <a:ea typeface="微软雅黑" panose="020B0503020204020204" pitchFamily="34" charset="-122"/>
            </a:endParaRPr>
          </a:p>
        </p:txBody>
      </p:sp>
      <p:sp>
        <p:nvSpPr>
          <p:cNvPr id="53" name="椭圆 52"/>
          <p:cNvSpPr/>
          <p:nvPr/>
        </p:nvSpPr>
        <p:spPr>
          <a:xfrm>
            <a:off x="6725920" y="2599690"/>
            <a:ext cx="947420" cy="956945"/>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铸</a:t>
            </a:r>
            <a:endParaRPr lang="en-US" altLang="zh-CN" sz="1500" b="1" dirty="0">
              <a:latin typeface="微软雅黑" panose="020B0503020204020204" pitchFamily="34" charset="-122"/>
              <a:ea typeface="微软雅黑" panose="020B0503020204020204" pitchFamily="34" charset="-122"/>
            </a:endParaRPr>
          </a:p>
          <a:p>
            <a:pPr algn="ctr"/>
            <a:r>
              <a:rPr lang="zh-CN" altLang="en-US" sz="1500" b="1" dirty="0">
                <a:latin typeface="微软雅黑" panose="020B0503020204020204" pitchFamily="34" charset="-122"/>
                <a:ea typeface="微软雅黑" panose="020B0503020204020204" pitchFamily="34" charset="-122"/>
              </a:rPr>
              <a:t>造</a:t>
            </a:r>
            <a:endParaRPr lang="zh-CN" altLang="en-US" sz="1500" b="1" dirty="0">
              <a:latin typeface="微软雅黑" panose="020B0503020204020204" pitchFamily="34" charset="-122"/>
              <a:ea typeface="微软雅黑" panose="020B0503020204020204" pitchFamily="34" charset="-122"/>
            </a:endParaRPr>
          </a:p>
        </p:txBody>
      </p:sp>
      <p:sp>
        <p:nvSpPr>
          <p:cNvPr id="54" name="椭圆 53"/>
          <p:cNvSpPr/>
          <p:nvPr/>
        </p:nvSpPr>
        <p:spPr>
          <a:xfrm>
            <a:off x="4777740" y="2391410"/>
            <a:ext cx="966470" cy="946785"/>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锻</a:t>
            </a:r>
            <a:endParaRPr lang="en-US" altLang="zh-CN" sz="1500" b="1" dirty="0">
              <a:latin typeface="微软雅黑" panose="020B0503020204020204" pitchFamily="34" charset="-122"/>
              <a:ea typeface="微软雅黑" panose="020B0503020204020204" pitchFamily="34" charset="-122"/>
            </a:endParaRPr>
          </a:p>
          <a:p>
            <a:pPr algn="ctr"/>
            <a:r>
              <a:rPr lang="zh-CN" altLang="en-US" sz="1500" b="1" dirty="0">
                <a:latin typeface="微软雅黑" panose="020B0503020204020204" pitchFamily="34" charset="-122"/>
                <a:ea typeface="微软雅黑" panose="020B0503020204020204" pitchFamily="34" charset="-122"/>
              </a:rPr>
              <a:t>造</a:t>
            </a:r>
            <a:endParaRPr lang="zh-CN" altLang="en-US" sz="1500" b="1" dirty="0">
              <a:latin typeface="微软雅黑" panose="020B0503020204020204" pitchFamily="34" charset="-122"/>
              <a:ea typeface="微软雅黑" panose="020B0503020204020204" pitchFamily="34" charset="-122"/>
            </a:endParaRPr>
          </a:p>
        </p:txBody>
      </p:sp>
      <p:sp>
        <p:nvSpPr>
          <p:cNvPr id="55" name="虚尾箭头 15"/>
          <p:cNvSpPr/>
          <p:nvPr/>
        </p:nvSpPr>
        <p:spPr>
          <a:xfrm rot="10800000">
            <a:off x="5983605" y="2674620"/>
            <a:ext cx="502920" cy="400050"/>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dirty="0">
              <a:latin typeface="微软雅黑" panose="020B0503020204020204" pitchFamily="34" charset="-122"/>
              <a:ea typeface="微软雅黑" panose="020B0503020204020204" pitchFamily="34" charset="-122"/>
            </a:endParaRPr>
          </a:p>
        </p:txBody>
      </p:sp>
      <p:sp>
        <p:nvSpPr>
          <p:cNvPr id="56" name="虚尾箭头 15"/>
          <p:cNvSpPr/>
          <p:nvPr/>
        </p:nvSpPr>
        <p:spPr>
          <a:xfrm rot="10200000">
            <a:off x="4034790" y="2760345"/>
            <a:ext cx="575945" cy="429895"/>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dirty="0">
              <a:latin typeface="微软雅黑" panose="020B0503020204020204" pitchFamily="34" charset="-122"/>
              <a:ea typeface="微软雅黑" panose="020B0503020204020204" pitchFamily="34" charset="-122"/>
            </a:endParaRPr>
          </a:p>
        </p:txBody>
      </p:sp>
      <p:sp>
        <p:nvSpPr>
          <p:cNvPr id="57" name="椭圆 56"/>
          <p:cNvSpPr/>
          <p:nvPr/>
        </p:nvSpPr>
        <p:spPr>
          <a:xfrm>
            <a:off x="2901315" y="2599690"/>
            <a:ext cx="964565" cy="891540"/>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线切割</a:t>
            </a:r>
            <a:endParaRPr lang="zh-CN" altLang="en-US" sz="1500" b="1" dirty="0">
              <a:latin typeface="微软雅黑" panose="020B0503020204020204" pitchFamily="34" charset="-122"/>
              <a:ea typeface="微软雅黑" panose="020B0503020204020204" pitchFamily="34" charset="-122"/>
            </a:endParaRPr>
          </a:p>
        </p:txBody>
      </p:sp>
      <p:sp>
        <p:nvSpPr>
          <p:cNvPr id="58" name="虚尾箭头 15"/>
          <p:cNvSpPr/>
          <p:nvPr/>
        </p:nvSpPr>
        <p:spPr>
          <a:xfrm rot="2404100">
            <a:off x="3792855" y="3550920"/>
            <a:ext cx="601980" cy="362585"/>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dirty="0">
              <a:latin typeface="微软雅黑" panose="020B0503020204020204" pitchFamily="34" charset="-122"/>
              <a:ea typeface="微软雅黑" panose="020B0503020204020204" pitchFamily="34" charset="-122"/>
            </a:endParaRPr>
          </a:p>
        </p:txBody>
      </p:sp>
      <p:sp>
        <p:nvSpPr>
          <p:cNvPr id="59" name="椭圆 58"/>
          <p:cNvSpPr/>
          <p:nvPr/>
        </p:nvSpPr>
        <p:spPr>
          <a:xfrm>
            <a:off x="4440555" y="3646170"/>
            <a:ext cx="931545" cy="880110"/>
          </a:xfrm>
          <a:prstGeom prst="ellipse">
            <a:avLst/>
          </a:prstGeom>
          <a:solidFill>
            <a:srgbClr val="006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500" b="1" dirty="0">
                <a:latin typeface="微软雅黑" panose="020B0503020204020204" pitchFamily="34" charset="-122"/>
                <a:ea typeface="微软雅黑" panose="020B0503020204020204" pitchFamily="34" charset="-122"/>
              </a:rPr>
              <a:t>焊</a:t>
            </a:r>
            <a:endParaRPr lang="en-US" altLang="zh-CN" sz="1500" b="1" dirty="0">
              <a:latin typeface="微软雅黑" panose="020B0503020204020204" pitchFamily="34" charset="-122"/>
              <a:ea typeface="微软雅黑" panose="020B0503020204020204" pitchFamily="34" charset="-122"/>
            </a:endParaRPr>
          </a:p>
          <a:p>
            <a:pPr algn="ctr"/>
            <a:r>
              <a:rPr lang="zh-CN" altLang="en-US" sz="1500" b="1" dirty="0">
                <a:latin typeface="微软雅黑" panose="020B0503020204020204" pitchFamily="34" charset="-122"/>
                <a:ea typeface="微软雅黑" panose="020B0503020204020204" pitchFamily="34" charset="-122"/>
              </a:rPr>
              <a:t>接</a:t>
            </a:r>
            <a:endParaRPr lang="zh-CN" altLang="en-US" sz="1500" b="1" dirty="0">
              <a:latin typeface="微软雅黑" panose="020B0503020204020204" pitchFamily="34" charset="-122"/>
              <a:ea typeface="微软雅黑" panose="020B0503020204020204" pitchFamily="34" charset="-122"/>
            </a:endParaRPr>
          </a:p>
        </p:txBody>
      </p:sp>
      <p:pic>
        <p:nvPicPr>
          <p:cNvPr id="48" name="图片 47" descr="AE911FC426FE59935D2679D36E11B147"/>
          <p:cNvPicPr>
            <a:picLocks noChangeAspect="1"/>
          </p:cNvPicPr>
          <p:nvPr/>
        </p:nvPicPr>
        <p:blipFill>
          <a:blip r:embed="rId1"/>
          <a:stretch>
            <a:fillRect/>
          </a:stretch>
        </p:blipFill>
        <p:spPr>
          <a:xfrm>
            <a:off x="0" y="3727450"/>
            <a:ext cx="4003040" cy="3002915"/>
          </a:xfrm>
          <a:prstGeom prst="rect">
            <a:avLst/>
          </a:prstGeom>
        </p:spPr>
      </p:pic>
      <p:pic>
        <p:nvPicPr>
          <p:cNvPr id="52" name="图片 51" descr="IMG_2401"/>
          <p:cNvPicPr>
            <a:picLocks noChangeAspect="1"/>
          </p:cNvPicPr>
          <p:nvPr/>
        </p:nvPicPr>
        <p:blipFill>
          <a:blip r:embed="rId2"/>
          <a:stretch>
            <a:fillRect/>
          </a:stretch>
        </p:blipFill>
        <p:spPr>
          <a:xfrm>
            <a:off x="9495155" y="3074670"/>
            <a:ext cx="2656205" cy="354203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linds(horizontal)">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2611" y="580509"/>
            <a:ext cx="1009408" cy="501038"/>
            <a:chOff x="680598" y="541180"/>
            <a:chExt cx="1009408" cy="501038"/>
          </a:xfrm>
        </p:grpSpPr>
        <p:sp>
          <p:nvSpPr>
            <p:cNvPr id="2" name="矩形 1"/>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0" y="551180"/>
            <a:ext cx="7935595"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二、工程训练部分：合计78个知识点</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10" name="矩形 9"/>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225165" y="3373919"/>
            <a:ext cx="4612405" cy="5363046"/>
            <a:chOff x="3350921" y="3294712"/>
            <a:chExt cx="5536217" cy="6395699"/>
          </a:xfrm>
        </p:grpSpPr>
        <p:grpSp>
          <p:nvGrpSpPr>
            <p:cNvPr id="14" name="Group 50"/>
            <p:cNvGrpSpPr/>
            <p:nvPr/>
          </p:nvGrpSpPr>
          <p:grpSpPr>
            <a:xfrm>
              <a:off x="5082931" y="5822209"/>
              <a:ext cx="2743123" cy="2743123"/>
              <a:chOff x="3614476" y="3221164"/>
              <a:chExt cx="1950772" cy="1950772"/>
            </a:xfrm>
            <a:solidFill>
              <a:srgbClr val="C14F4E"/>
            </a:solidFill>
          </p:grpSpPr>
          <p:sp>
            <p:nvSpPr>
              <p:cNvPr id="15" name="Chord 48"/>
              <p:cNvSpPr/>
              <p:nvPr/>
            </p:nvSpPr>
            <p:spPr>
              <a:xfrm rot="6300000">
                <a:off x="3614476" y="3221164"/>
                <a:ext cx="1950772" cy="1950772"/>
              </a:xfrm>
              <a:prstGeom prst="chord">
                <a:avLst>
                  <a:gd name="adj1" fmla="val 4234771"/>
                  <a:gd name="adj2" fmla="val 155319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Arc 43"/>
            <p:cNvSpPr/>
            <p:nvPr/>
          </p:nvSpPr>
          <p:spPr>
            <a:xfrm>
              <a:off x="3971615" y="4774888"/>
              <a:ext cx="4915523" cy="4915523"/>
            </a:xfrm>
            <a:prstGeom prst="arc">
              <a:avLst>
                <a:gd name="adj1" fmla="val 10769273"/>
                <a:gd name="adj2" fmla="val 0"/>
              </a:avLst>
            </a:prstGeom>
            <a:ln w="57150" cap="rnd">
              <a:solidFill>
                <a:srgbClr val="30333F"/>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ardrop 12"/>
            <p:cNvSpPr/>
            <p:nvPr/>
          </p:nvSpPr>
          <p:spPr>
            <a:xfrm rot="5400000">
              <a:off x="3350921" y="4371060"/>
              <a:ext cx="1145170" cy="1145170"/>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ardrop 13"/>
            <p:cNvSpPr/>
            <p:nvPr/>
          </p:nvSpPr>
          <p:spPr>
            <a:xfrm rot="6780000">
              <a:off x="4952272" y="3294712"/>
              <a:ext cx="1145170" cy="1145170"/>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ardrop 16"/>
            <p:cNvSpPr/>
            <p:nvPr/>
          </p:nvSpPr>
          <p:spPr>
            <a:xfrm rot="14580000" flipH="1">
              <a:off x="7501378" y="3591366"/>
              <a:ext cx="1145170" cy="1145170"/>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7212330" y="960120"/>
            <a:ext cx="4883149" cy="5682357"/>
            <a:chOff x="128574" y="3251279"/>
            <a:chExt cx="2957937" cy="10745990"/>
          </a:xfrm>
        </p:grpSpPr>
        <p:sp>
          <p:nvSpPr>
            <p:cNvPr id="24" name="矩形 23"/>
            <p:cNvSpPr/>
            <p:nvPr/>
          </p:nvSpPr>
          <p:spPr>
            <a:xfrm>
              <a:off x="128574" y="3251279"/>
              <a:ext cx="2241974" cy="800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（二）锻压</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25" name="矩形 24"/>
            <p:cNvSpPr/>
            <p:nvPr/>
          </p:nvSpPr>
          <p:spPr>
            <a:xfrm>
              <a:off x="328342" y="4051763"/>
              <a:ext cx="2758169" cy="9945506"/>
            </a:xfrm>
            <a:prstGeom prst="rect">
              <a:avLst/>
            </a:prstGeom>
          </p:spPr>
          <p:txBody>
            <a:bodyPr wrap="square">
              <a:spAutoFit/>
            </a:bodyPr>
            <a:lstStyle/>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（1）塑性加工基本概念与基础知识（金属材料塑性变形及加工原理）；</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    （2）塑性加工方法分类及典型设备（锻、压、冲、剪、弯）；</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（3）锻造坯料的加热温度冷却规范及确定原则、温度与火色的关系；</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（4）锻造工艺方法分类及其应用特点；</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     *自由锻；*胎模锻；*模锻；*特种锻造</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（5）自由锻基本工序及操作要点（镦粗、拔长、切断(冲孔）；</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（6）冲压加工概念、分类及冲压基本工艺、冲压设备；</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     *冲裁（落料、冲孔）； 冷变形工艺*（拉伸、弯曲、旋压、胀形等）； *冲模结构；*凹凸模间隙的计算；*常见钣金设备(冲床、液压机、折弯机、卷板机、旋压机、咬边等）。</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（7）数控冲床的结构、原理及工艺特点；</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（8）锻造生产安全要求及对环境（震动、噪声）的影响；</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p:txBody>
        </p:sp>
      </p:grpSp>
      <p:grpSp>
        <p:nvGrpSpPr>
          <p:cNvPr id="32" name="组合 31"/>
          <p:cNvGrpSpPr/>
          <p:nvPr/>
        </p:nvGrpSpPr>
        <p:grpSpPr>
          <a:xfrm>
            <a:off x="0" y="1323975"/>
            <a:ext cx="4895850" cy="4095115"/>
            <a:chOff x="267571" y="3597126"/>
            <a:chExt cx="2875659" cy="50942834"/>
          </a:xfrm>
        </p:grpSpPr>
        <p:sp>
          <p:nvSpPr>
            <p:cNvPr id="33" name="矩形 32"/>
            <p:cNvSpPr/>
            <p:nvPr/>
          </p:nvSpPr>
          <p:spPr>
            <a:xfrm>
              <a:off x="267571" y="3597126"/>
              <a:ext cx="2241974" cy="526885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（一）铸造</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34" name="矩形 33"/>
            <p:cNvSpPr/>
            <p:nvPr/>
          </p:nvSpPr>
          <p:spPr>
            <a:xfrm>
              <a:off x="298694" y="8865985"/>
              <a:ext cx="2844536" cy="45673975"/>
            </a:xfrm>
            <a:prstGeom prst="rect">
              <a:avLst/>
            </a:prstGeom>
          </p:spPr>
          <p:txBody>
            <a:bodyPr wrap="square">
              <a:spAutoFit/>
            </a:bodyPr>
            <a:lstStyle/>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（1）铸造型砂的性能要求及获得成本；</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（2）常见铸造砂型的构造特点（含典型浇注系统）；</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（3）手工造型的基本操作；</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     整模造型；分模造型；挖砂造型；活块造型</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（3）铸件分型面的选择原则；</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（4）浇注位置的选择；</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（5）模样、铸件、零件之间的关系和区别；</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a:t>
              </a:r>
              <a:r>
                <a:rPr lang="en-US" sz="1400" spc="300" dirty="0">
                  <a:solidFill>
                    <a:srgbClr val="30333F"/>
                  </a:solidFill>
                  <a:latin typeface="华文楷体" panose="02010600040101010101" charset="-122"/>
                  <a:ea typeface="华文楷体" panose="02010600040101010101" charset="-122"/>
                  <a:cs typeface="华文楷体" panose="02010600040101010101" charset="-122"/>
                </a:rPr>
                <a:t>6</a:t>
              </a:r>
              <a:r>
                <a:rPr sz="1400" spc="300" dirty="0">
                  <a:solidFill>
                    <a:srgbClr val="30333F"/>
                  </a:solidFill>
                  <a:latin typeface="华文楷体" panose="02010600040101010101" charset="-122"/>
                  <a:ea typeface="华文楷体" panose="02010600040101010101" charset="-122"/>
                  <a:cs typeface="华文楷体" panose="02010600040101010101" charset="-122"/>
                </a:rPr>
                <a:t>）铸造工艺图的绘制方法；</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a:t>
              </a:r>
              <a:r>
                <a:rPr lang="en-US" sz="1400" spc="300" dirty="0">
                  <a:solidFill>
                    <a:srgbClr val="30333F"/>
                  </a:solidFill>
                  <a:latin typeface="华文楷体" panose="02010600040101010101" charset="-122"/>
                  <a:ea typeface="华文楷体" panose="02010600040101010101" charset="-122"/>
                  <a:cs typeface="华文楷体" panose="02010600040101010101" charset="-122"/>
                </a:rPr>
                <a:t>7</a:t>
              </a:r>
              <a:r>
                <a:rPr sz="1400" spc="300" dirty="0">
                  <a:solidFill>
                    <a:srgbClr val="30333F"/>
                  </a:solidFill>
                  <a:latin typeface="华文楷体" panose="02010600040101010101" charset="-122"/>
                  <a:ea typeface="华文楷体" panose="02010600040101010101" charset="-122"/>
                  <a:cs typeface="华文楷体" panose="02010600040101010101" charset="-122"/>
                </a:rPr>
                <a:t>）铸件的落砂、清理与环境保护；</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a:t>
              </a:r>
              <a:r>
                <a:rPr lang="en-US" sz="1400" spc="300" dirty="0">
                  <a:solidFill>
                    <a:srgbClr val="30333F"/>
                  </a:solidFill>
                  <a:latin typeface="华文楷体" panose="02010600040101010101" charset="-122"/>
                  <a:ea typeface="华文楷体" panose="02010600040101010101" charset="-122"/>
                  <a:cs typeface="华文楷体" panose="02010600040101010101" charset="-122"/>
                </a:rPr>
                <a:t>8</a:t>
              </a:r>
              <a:r>
                <a:rPr sz="1400" spc="300" dirty="0">
                  <a:solidFill>
                    <a:srgbClr val="30333F"/>
                  </a:solidFill>
                  <a:latin typeface="华文楷体" panose="02010600040101010101" charset="-122"/>
                  <a:ea typeface="华文楷体" panose="02010600040101010101" charset="-122"/>
                  <a:cs typeface="华文楷体" panose="02010600040101010101" charset="-122"/>
                </a:rPr>
                <a:t>）铸件缺陷类型及原因分析；</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endParaRPr sz="1200" spc="300" dirty="0">
                <a:solidFill>
                  <a:srgbClr val="30333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2611" y="580509"/>
            <a:ext cx="1009408" cy="501038"/>
            <a:chOff x="680598" y="541180"/>
            <a:chExt cx="1009408" cy="501038"/>
          </a:xfrm>
        </p:grpSpPr>
        <p:sp>
          <p:nvSpPr>
            <p:cNvPr id="2" name="矩形 1"/>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0" y="551180"/>
            <a:ext cx="7935595"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二、工程训练部分：合计78个知识点</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10" name="矩形 9"/>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931516" y="3272790"/>
            <a:ext cx="5261379" cy="5511165"/>
            <a:chOff x="3971615" y="3118073"/>
            <a:chExt cx="6315173" cy="6572338"/>
          </a:xfrm>
        </p:grpSpPr>
        <p:grpSp>
          <p:nvGrpSpPr>
            <p:cNvPr id="14" name="Group 50"/>
            <p:cNvGrpSpPr/>
            <p:nvPr/>
          </p:nvGrpSpPr>
          <p:grpSpPr>
            <a:xfrm>
              <a:off x="5082931" y="5822209"/>
              <a:ext cx="2743123" cy="2743123"/>
              <a:chOff x="3614476" y="3221164"/>
              <a:chExt cx="1950772" cy="1950772"/>
            </a:xfrm>
            <a:solidFill>
              <a:srgbClr val="C14F4E"/>
            </a:solidFill>
          </p:grpSpPr>
          <p:sp>
            <p:nvSpPr>
              <p:cNvPr id="15" name="Chord 48"/>
              <p:cNvSpPr/>
              <p:nvPr/>
            </p:nvSpPr>
            <p:spPr>
              <a:xfrm rot="6300000">
                <a:off x="3614476" y="3221164"/>
                <a:ext cx="1950772" cy="1950772"/>
              </a:xfrm>
              <a:prstGeom prst="chord">
                <a:avLst>
                  <a:gd name="adj1" fmla="val 4234771"/>
                  <a:gd name="adj2" fmla="val 155319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Arc 43"/>
            <p:cNvSpPr/>
            <p:nvPr/>
          </p:nvSpPr>
          <p:spPr>
            <a:xfrm>
              <a:off x="3971615" y="4774888"/>
              <a:ext cx="4915523" cy="4915523"/>
            </a:xfrm>
            <a:prstGeom prst="arc">
              <a:avLst>
                <a:gd name="adj1" fmla="val 10769273"/>
                <a:gd name="adj2" fmla="val 0"/>
              </a:avLst>
            </a:prstGeom>
            <a:ln w="57150" cap="rnd">
              <a:solidFill>
                <a:srgbClr val="30333F"/>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ardrop 14"/>
            <p:cNvSpPr/>
            <p:nvPr/>
          </p:nvSpPr>
          <p:spPr>
            <a:xfrm rot="16200000" flipH="1">
              <a:off x="8381521" y="4165572"/>
              <a:ext cx="1145170" cy="1145170"/>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ardrop 15"/>
            <p:cNvSpPr/>
            <p:nvPr/>
          </p:nvSpPr>
          <p:spPr>
            <a:xfrm rot="16200000" flipH="1">
              <a:off x="9141618" y="5853036"/>
              <a:ext cx="1145170" cy="1145170"/>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ardrop 16"/>
            <p:cNvSpPr/>
            <p:nvPr/>
          </p:nvSpPr>
          <p:spPr>
            <a:xfrm rot="13500000" flipH="1">
              <a:off x="5858111" y="3118073"/>
              <a:ext cx="1145170" cy="1145170"/>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5487035" y="1045210"/>
            <a:ext cx="4813300" cy="2581652"/>
            <a:chOff x="150499" y="3597126"/>
            <a:chExt cx="2915626" cy="4882200"/>
          </a:xfrm>
        </p:grpSpPr>
        <p:sp>
          <p:nvSpPr>
            <p:cNvPr id="24" name="矩形 23"/>
            <p:cNvSpPr/>
            <p:nvPr/>
          </p:nvSpPr>
          <p:spPr>
            <a:xfrm>
              <a:off x="150499" y="3597126"/>
              <a:ext cx="2241974" cy="800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（四）热处理及表面处理</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25" name="矩形 24"/>
            <p:cNvSpPr/>
            <p:nvPr/>
          </p:nvSpPr>
          <p:spPr>
            <a:xfrm>
              <a:off x="307956" y="4397610"/>
              <a:ext cx="2758169" cy="4081716"/>
            </a:xfrm>
            <a:prstGeom prst="rect">
              <a:avLst/>
            </a:prstGeom>
          </p:spPr>
          <p:txBody>
            <a:bodyPr wrap="square">
              <a:spAutoFit/>
            </a:bodyPr>
            <a:lstStyle/>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（1）常用金属材料热处理方法概述（淬火、回火、正火、退火）；</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（2）常用热处理设备（加热、冷却及检测）；</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（3）常用表面强化与改性方法（渗碳、渗氮，激光表面处理）；</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（4）常用表面工程技术（镀、涂覆、发蓝、氧化）。</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400" spc="300" dirty="0">
                  <a:solidFill>
                    <a:srgbClr val="30333F"/>
                  </a:solidFill>
                  <a:latin typeface="华文楷体" panose="02010600040101010101" charset="-122"/>
                  <a:ea typeface="华文楷体" panose="02010600040101010101" charset="-122"/>
                  <a:cs typeface="华文楷体" panose="02010600040101010101" charset="-122"/>
                </a:rPr>
                <a:t>*</a:t>
              </a:r>
              <a:endParaRPr sz="1400" spc="300" dirty="0">
                <a:solidFill>
                  <a:srgbClr val="30333F"/>
                </a:solidFill>
                <a:latin typeface="华文楷体" panose="02010600040101010101" charset="-122"/>
                <a:ea typeface="华文楷体" panose="02010600040101010101" charset="-122"/>
                <a:cs typeface="华文楷体" panose="02010600040101010101" charset="-122"/>
              </a:endParaRPr>
            </a:p>
          </p:txBody>
        </p:sp>
      </p:grpSp>
      <p:grpSp>
        <p:nvGrpSpPr>
          <p:cNvPr id="32" name="组合 31"/>
          <p:cNvGrpSpPr/>
          <p:nvPr/>
        </p:nvGrpSpPr>
        <p:grpSpPr>
          <a:xfrm>
            <a:off x="151765" y="1247140"/>
            <a:ext cx="4691380" cy="5232764"/>
            <a:chOff x="298694" y="3597126"/>
            <a:chExt cx="2844536" cy="65332847"/>
          </a:xfrm>
        </p:grpSpPr>
        <p:sp>
          <p:nvSpPr>
            <p:cNvPr id="33" name="矩形 32"/>
            <p:cNvSpPr/>
            <p:nvPr/>
          </p:nvSpPr>
          <p:spPr>
            <a:xfrm>
              <a:off x="414151" y="3597126"/>
              <a:ext cx="2241974" cy="528810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（三）焊接</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34" name="矩形 33"/>
            <p:cNvSpPr/>
            <p:nvPr/>
          </p:nvSpPr>
          <p:spPr>
            <a:xfrm>
              <a:off x="298694" y="8865985"/>
              <a:ext cx="2844536" cy="60063988"/>
            </a:xfrm>
            <a:prstGeom prst="rect">
              <a:avLst/>
            </a:prstGeom>
          </p:spPr>
          <p:txBody>
            <a:bodyPr wrap="square">
              <a:spAutoFit/>
            </a:bodyPr>
            <a:lstStyle/>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（1）焊接概述（分类、特点、适用范围）；</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（2）常规工业焊接方法、设备及工艺特点；</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     手工电弧焊；CO2保护焊；电阻焊; *氩弧焊; *埋弧焊;</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     等离子切割等）</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（3）电焊条组成及作用,分类、常用牌号；</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（4）气割工艺特点、设备、气割的参数条件；</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（5）气焊及钎焊工艺特点、设备、焊炬的三种火焰；</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（6）常见焊接缺陷、焊接后处理；</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（7）先进焊接方法：闪光焊、激光焊、摩擦焊、搅拌焊、超声波焊；</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（8）焊接自动化与智能化；</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     焊接机器人工作站</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spc="300" dirty="0">
                  <a:solidFill>
                    <a:srgbClr val="30333F"/>
                  </a:solidFill>
                  <a:latin typeface="华文楷体" panose="02010600040101010101" charset="-122"/>
                  <a:ea typeface="华文楷体" panose="02010600040101010101" charset="-122"/>
                  <a:cs typeface="华文楷体" panose="02010600040101010101" charset="-122"/>
                </a:rPr>
                <a:t>（9）焊接安全技术要求及对环境的影响。</a:t>
              </a:r>
              <a:endParaRPr sz="1600" spc="300" dirty="0">
                <a:solidFill>
                  <a:srgbClr val="30333F"/>
                </a:solidFill>
                <a:latin typeface="华文楷体" panose="02010600040101010101" charset="-122"/>
                <a:ea typeface="华文楷体" panose="02010600040101010101" charset="-122"/>
                <a:cs typeface="华文楷体" panose="02010600040101010101" charset="-122"/>
              </a:endParaRPr>
            </a:p>
          </p:txBody>
        </p:sp>
      </p:grpSp>
      <p:sp>
        <p:nvSpPr>
          <p:cNvPr id="9" name="文本框 8"/>
          <p:cNvSpPr txBox="1"/>
          <p:nvPr/>
        </p:nvSpPr>
        <p:spPr>
          <a:xfrm>
            <a:off x="7268845" y="3789045"/>
            <a:ext cx="4923155" cy="460375"/>
          </a:xfrm>
          <a:prstGeom prst="rect">
            <a:avLst/>
          </a:prstGeom>
          <a:noFill/>
        </p:spPr>
        <p:txBody>
          <a:bodyPr wrap="square" rtlCol="0">
            <a:spAutoFit/>
          </a:bodyPr>
          <a:p>
            <a:pPr algn="l"/>
            <a:r>
              <a:rPr lang="zh-CN" altLang="en-US"/>
              <a:t>（</a:t>
            </a:r>
            <a:r>
              <a:rPr lang="zh-CN" altLang="en-US" sz="2400" b="1">
                <a:solidFill>
                  <a:schemeClr val="accent2"/>
                </a:solidFill>
                <a:latin typeface="华文楷体" panose="02010600040101010101" charset="-122"/>
                <a:ea typeface="华文楷体" panose="02010600040101010101" charset="-122"/>
                <a:cs typeface="华文楷体" panose="02010600040101010101" charset="-122"/>
              </a:rPr>
              <a:t>五）非金属材料成形</a:t>
            </a:r>
            <a:endParaRPr lang="zh-CN" altLang="en-US" sz="2400" b="1">
              <a:solidFill>
                <a:schemeClr val="accent2"/>
              </a:solidFill>
              <a:latin typeface="华文楷体" panose="02010600040101010101" charset="-122"/>
              <a:ea typeface="华文楷体" panose="02010600040101010101" charset="-122"/>
              <a:cs typeface="华文楷体" panose="02010600040101010101" charset="-122"/>
            </a:endParaRPr>
          </a:p>
        </p:txBody>
      </p:sp>
      <p:sp>
        <p:nvSpPr>
          <p:cNvPr id="26" name="文本框 25"/>
          <p:cNvSpPr txBox="1"/>
          <p:nvPr/>
        </p:nvSpPr>
        <p:spPr>
          <a:xfrm>
            <a:off x="8745855" y="4516755"/>
            <a:ext cx="3446145" cy="953135"/>
          </a:xfrm>
          <a:prstGeom prst="rect">
            <a:avLst/>
          </a:prstGeom>
          <a:noFill/>
        </p:spPr>
        <p:txBody>
          <a:bodyPr wrap="square" rtlCol="0">
            <a:spAutoFit/>
          </a:bodyPr>
          <a:p>
            <a:pPr algn="l"/>
            <a:r>
              <a:rPr lang="zh-CN" altLang="en-US" sz="1400">
                <a:latin typeface="华文楷体" panose="02010600040101010101" charset="-122"/>
                <a:ea typeface="华文楷体" panose="02010600040101010101" charset="-122"/>
                <a:cs typeface="华文楷体" panose="02010600040101010101" charset="-122"/>
              </a:rPr>
              <a:t>（1）塑料、橡胶成型，注射机的结构和工作原理；</a:t>
            </a:r>
            <a:endParaRPr lang="zh-CN" altLang="en-US" sz="1400">
              <a:latin typeface="华文楷体" panose="02010600040101010101" charset="-122"/>
              <a:ea typeface="华文楷体" panose="02010600040101010101" charset="-122"/>
              <a:cs typeface="华文楷体" panose="02010600040101010101" charset="-122"/>
            </a:endParaRPr>
          </a:p>
          <a:p>
            <a:pPr algn="l"/>
            <a:r>
              <a:rPr lang="zh-CN" altLang="en-US" sz="1400">
                <a:latin typeface="华文楷体" panose="02010600040101010101" charset="-122"/>
                <a:ea typeface="华文楷体" panose="02010600040101010101" charset="-122"/>
                <a:cs typeface="华文楷体" panose="02010600040101010101" charset="-122"/>
              </a:rPr>
              <a:t>（2）陶瓷材料成型； </a:t>
            </a:r>
            <a:endParaRPr lang="zh-CN" altLang="en-US" sz="1400">
              <a:latin typeface="华文楷体" panose="02010600040101010101" charset="-122"/>
              <a:ea typeface="华文楷体" panose="02010600040101010101" charset="-122"/>
              <a:cs typeface="华文楷体" panose="02010600040101010101" charset="-122"/>
            </a:endParaRPr>
          </a:p>
          <a:p>
            <a:pPr algn="l"/>
            <a:r>
              <a:rPr lang="zh-CN" altLang="en-US" sz="1400">
                <a:latin typeface="华文楷体" panose="02010600040101010101" charset="-122"/>
                <a:ea typeface="华文楷体" panose="02010600040101010101" charset="-122"/>
                <a:cs typeface="华文楷体" panose="02010600040101010101" charset="-122"/>
              </a:rPr>
              <a:t>（3）复合材料成型技术。</a:t>
            </a:r>
            <a:endParaRPr lang="zh-CN" altLang="en-US" sz="1400">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2611" y="580509"/>
            <a:ext cx="1009408" cy="501038"/>
            <a:chOff x="680598" y="541180"/>
            <a:chExt cx="1009408" cy="501038"/>
          </a:xfrm>
        </p:grpSpPr>
        <p:sp>
          <p:nvSpPr>
            <p:cNvPr id="2" name="矩形 1"/>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0" y="551180"/>
            <a:ext cx="7935595"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二、工程训练部分：合计78个知识点</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10" name="矩形 9"/>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5310" y="1170940"/>
            <a:ext cx="4553360" cy="6020812"/>
            <a:chOff x="208717" y="3941772"/>
            <a:chExt cx="2758169" cy="11386045"/>
          </a:xfrm>
        </p:grpSpPr>
        <p:sp>
          <p:nvSpPr>
            <p:cNvPr id="24" name="矩形 23"/>
            <p:cNvSpPr/>
            <p:nvPr/>
          </p:nvSpPr>
          <p:spPr>
            <a:xfrm>
              <a:off x="307820" y="3941772"/>
              <a:ext cx="2241974" cy="80097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（六）机械加工与特种加工 </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25" name="矩形 24"/>
            <p:cNvSpPr/>
            <p:nvPr/>
          </p:nvSpPr>
          <p:spPr>
            <a:xfrm>
              <a:off x="208717" y="5533621"/>
              <a:ext cx="2758169" cy="9794196"/>
            </a:xfrm>
            <a:prstGeom prst="rect">
              <a:avLst/>
            </a:prstGeom>
          </p:spPr>
          <p:txBody>
            <a:bodyPr wrap="square">
              <a:spAutoFit/>
            </a:bodyPr>
            <a:lstStyle/>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（1）常见金属切削加工方法概述及典型机床认识（分类、特点及适用范围）车、铣、刨、磨、钻、镗）；</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（2）常用金属切削刀具、量具、辅具、夹具认识； </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（3）工件的安装与定位夹紧知识（六点定位原理、典型定位方法、夹具分类与结构特点）；</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（4）加工基准选择原则；</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（5）工艺规程制定原则（工艺路线安排的原则与方法）；</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     （6）机械切削加工安全要求及对环境的影响；</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    （7）机械加工工件的结构工艺性要求；</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（8）普通车床类型、结构特点、通用夹具和机床附件；</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（9）车削工艺特点、车刀切削角度及切削参数选择原则；</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（10） 切削加工质量（尺寸精度、形状位置精度、表面粗糙度和加工表面层改变）；</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（11）钻孔、扩孔、铰孔和镗孔工艺特点；</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（12）铣床的类型、常用刀具、附件；</a:t>
              </a:r>
              <a:endParaRPr sz="1200" spc="300" dirty="0">
                <a:solidFill>
                  <a:srgbClr val="30333F"/>
                </a:solidFill>
                <a:latin typeface="华文楷体" panose="02010600040101010101" charset="-122"/>
                <a:ea typeface="华文楷体" panose="02010600040101010101" charset="-122"/>
                <a:cs typeface="华文楷体" panose="02010600040101010101" charset="-122"/>
                <a:sym typeface="+mn-ea"/>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（13）铣削加工特点、铣削用量及选择原则；</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p:txBody>
        </p:sp>
      </p:grpSp>
      <p:grpSp>
        <p:nvGrpSpPr>
          <p:cNvPr id="32" name="组合 31"/>
          <p:cNvGrpSpPr/>
          <p:nvPr/>
        </p:nvGrpSpPr>
        <p:grpSpPr>
          <a:xfrm>
            <a:off x="4516120" y="1502410"/>
            <a:ext cx="4191000" cy="1646304"/>
            <a:chOff x="298694" y="3843872"/>
            <a:chExt cx="2844536" cy="21323808"/>
          </a:xfrm>
        </p:grpSpPr>
        <p:sp>
          <p:nvSpPr>
            <p:cNvPr id="33" name="矩形 32"/>
            <p:cNvSpPr/>
            <p:nvPr/>
          </p:nvSpPr>
          <p:spPr>
            <a:xfrm>
              <a:off x="414199" y="3843872"/>
              <a:ext cx="2729031" cy="54859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（七）增材制造技术（3D打印技术）</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34" name="矩形 33"/>
            <p:cNvSpPr/>
            <p:nvPr/>
          </p:nvSpPr>
          <p:spPr>
            <a:xfrm>
              <a:off x="298694" y="9663818"/>
              <a:ext cx="2844536" cy="15503862"/>
            </a:xfrm>
            <a:prstGeom prst="rect">
              <a:avLst/>
            </a:prstGeom>
          </p:spPr>
          <p:txBody>
            <a:bodyPr wrap="square">
              <a:spAutoFit/>
            </a:bodyPr>
            <a:lstStyle/>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（1）3D打印方法分类及其工作原理、应用特点；</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    （FDM、 SLA、 激光技术3D打印等）</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（2）3D打印原型设计及工艺参数影响； </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rPr>
                <a:t>（3）3D打印材料的发展状况及各种材料成形技术（金属、陶瓷、高分子、复合材料）。</a:t>
              </a:r>
              <a:r>
                <a:rPr lang="en-US" sz="1200" spc="300" dirty="0">
                  <a:solidFill>
                    <a:srgbClr val="30333F"/>
                  </a:solidFill>
                  <a:latin typeface="华文楷体" panose="02010600040101010101" charset="-122"/>
                  <a:ea typeface="华文楷体" panose="02010600040101010101" charset="-122"/>
                  <a:cs typeface="华文楷体" panose="02010600040101010101" charset="-122"/>
                </a:rPr>
                <a:t>	</a:t>
              </a:r>
              <a:endParaRPr lang="en-US" sz="1200" spc="300" dirty="0">
                <a:solidFill>
                  <a:srgbClr val="30333F"/>
                </a:solidFill>
                <a:latin typeface="华文楷体" panose="02010600040101010101" charset="-122"/>
                <a:ea typeface="华文楷体" panose="02010600040101010101" charset="-122"/>
                <a:cs typeface="华文楷体" panose="02010600040101010101" charset="-122"/>
              </a:endParaRPr>
            </a:p>
          </p:txBody>
        </p:sp>
      </p:grpSp>
      <p:sp>
        <p:nvSpPr>
          <p:cNvPr id="18" name="文本框 17"/>
          <p:cNvSpPr txBox="1"/>
          <p:nvPr/>
        </p:nvSpPr>
        <p:spPr>
          <a:xfrm>
            <a:off x="8707755" y="793750"/>
            <a:ext cx="3385185" cy="5695950"/>
          </a:xfrm>
          <a:prstGeom prst="rect">
            <a:avLst/>
          </a:prstGeom>
          <a:noFill/>
        </p:spPr>
        <p:txBody>
          <a:bodyPr wrap="square" rtlCol="0">
            <a:spAutoFit/>
          </a:bodyPr>
          <a:p>
            <a:pPr algn="just">
              <a:lnSpc>
                <a:spcPct val="120000"/>
              </a:lnSpc>
            </a:pPr>
            <a:r>
              <a:rPr spc="300" dirty="0">
                <a:solidFill>
                  <a:srgbClr val="30333F"/>
                </a:solidFill>
                <a:latin typeface="华文楷体" panose="02010600040101010101" charset="-122"/>
                <a:ea typeface="华文楷体" panose="02010600040101010101" charset="-122"/>
                <a:cs typeface="华文楷体" panose="02010600040101010101" charset="-122"/>
                <a:sym typeface="+mn-ea"/>
              </a:rPr>
              <a:t>（</a:t>
            </a: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14）齿轮加工方法分类、工艺特点；</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（15）磨床及磨削加工特点；</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（16）砂轮的特性及选择；</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（17）砂轮的静平衡、安装及磨削安全要求；</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（18）线切割加工工艺特点及基本编程；</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（19）电火花成形（含EDM小孔加工）加工工艺特点；</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（20）激光加工方法及设备分类及工艺特点；</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（21）其他特种加工方法特点及适用范围（电解、电化学、化学、超声等）；    </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（22）数控机床、刀具及其加工工艺特点；</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（23）常见金切机床数控系统及基本编程指令和程序格式（数车、数铣、加工中心、刀补、子程序调用等）；</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（24）数控机床对刀操作与工件坐标系的建立；</a:t>
            </a:r>
            <a:endParaRPr sz="12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（2</a:t>
            </a:r>
            <a:r>
              <a:rPr lang="en-US"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5</a:t>
            </a:r>
            <a:r>
              <a:rPr sz="1200" spc="300" dirty="0">
                <a:solidFill>
                  <a:srgbClr val="30333F"/>
                </a:solidFill>
                <a:latin typeface="华文楷体" panose="02010600040101010101" charset="-122"/>
                <a:ea typeface="华文楷体" panose="02010600040101010101" charset="-122"/>
                <a:cs typeface="华文楷体" panose="02010600040101010101" charset="-122"/>
                <a:sym typeface="+mn-ea"/>
              </a:rPr>
              <a:t>）先进加工技术的现状和发展（精密加工、复合加工、高速切削、3D打印、先进刀具等）。</a:t>
            </a:r>
            <a:endParaRPr lang="zh-CN" altLang="en-US" sz="1200">
              <a:latin typeface="华文楷体" panose="02010600040101010101" charset="-122"/>
              <a:ea typeface="华文楷体" panose="02010600040101010101" charset="-122"/>
              <a:cs typeface="华文楷体" panose="02010600040101010101" charset="-122"/>
            </a:endParaRPr>
          </a:p>
          <a:p>
            <a:endParaRPr lang="zh-CN" altLang="en-US" sz="1200"/>
          </a:p>
        </p:txBody>
      </p:sp>
      <p:grpSp>
        <p:nvGrpSpPr>
          <p:cNvPr id="19" name="组合 18"/>
          <p:cNvGrpSpPr/>
          <p:nvPr/>
        </p:nvGrpSpPr>
        <p:grpSpPr>
          <a:xfrm>
            <a:off x="4000096" y="3345815"/>
            <a:ext cx="4830214" cy="5391785"/>
            <a:chOff x="3971615" y="3260440"/>
            <a:chExt cx="5797650" cy="6429971"/>
          </a:xfrm>
        </p:grpSpPr>
        <p:grpSp>
          <p:nvGrpSpPr>
            <p:cNvPr id="27" name="Group 50"/>
            <p:cNvGrpSpPr/>
            <p:nvPr/>
          </p:nvGrpSpPr>
          <p:grpSpPr>
            <a:xfrm>
              <a:off x="5105797" y="5860830"/>
              <a:ext cx="2743123" cy="2743123"/>
              <a:chOff x="3630737" y="3248629"/>
              <a:chExt cx="1950772" cy="1950772"/>
            </a:xfrm>
            <a:solidFill>
              <a:srgbClr val="C14F4E"/>
            </a:solidFill>
          </p:grpSpPr>
          <p:sp>
            <p:nvSpPr>
              <p:cNvPr id="28" name="Chord 48"/>
              <p:cNvSpPr/>
              <p:nvPr/>
            </p:nvSpPr>
            <p:spPr>
              <a:xfrm rot="6300000">
                <a:off x="3630737" y="3248629"/>
                <a:ext cx="1950772" cy="1950772"/>
              </a:xfrm>
              <a:prstGeom prst="chord">
                <a:avLst>
                  <a:gd name="adj1" fmla="val 4234771"/>
                  <a:gd name="adj2" fmla="val 155319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8580" tIns="64290" rIns="128580" bIns="64290" numCol="1" anchor="t" anchorCtr="0" compatLnSpc="1"/>
              <a:p>
                <a:pP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Arc 43"/>
            <p:cNvSpPr/>
            <p:nvPr/>
          </p:nvSpPr>
          <p:spPr>
            <a:xfrm>
              <a:off x="3971615" y="4774888"/>
              <a:ext cx="4915523" cy="4915523"/>
            </a:xfrm>
            <a:prstGeom prst="arc">
              <a:avLst>
                <a:gd name="adj1" fmla="val 10769273"/>
                <a:gd name="adj2" fmla="val 0"/>
              </a:avLst>
            </a:prstGeom>
            <a:ln w="57150" cap="rnd">
              <a:solidFill>
                <a:srgbClr val="30333F"/>
              </a:solidFill>
            </a:ln>
          </p:spPr>
          <p:style>
            <a:lnRef idx="1">
              <a:schemeClr val="accent1"/>
            </a:lnRef>
            <a:fillRef idx="0">
              <a:schemeClr val="accent1"/>
            </a:fillRef>
            <a:effectRef idx="0">
              <a:schemeClr val="accent1"/>
            </a:effectRef>
            <a:fontRef idx="minor">
              <a:schemeClr val="tx1"/>
            </a:fontRef>
          </p:style>
          <p:txBody>
            <a:bodyPr rtlCol="0" anchor="ctr"/>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ardrop 13"/>
            <p:cNvSpPr/>
            <p:nvPr/>
          </p:nvSpPr>
          <p:spPr>
            <a:xfrm rot="5400000">
              <a:off x="4391305" y="3778607"/>
              <a:ext cx="1145170" cy="1145170"/>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ardrop 14"/>
            <p:cNvSpPr/>
            <p:nvPr/>
          </p:nvSpPr>
          <p:spPr>
            <a:xfrm rot="16200000" flipH="1">
              <a:off x="7742049" y="3964896"/>
              <a:ext cx="1145170" cy="1145170"/>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ardrop 15"/>
            <p:cNvSpPr/>
            <p:nvPr/>
          </p:nvSpPr>
          <p:spPr>
            <a:xfrm rot="16200000" flipH="1">
              <a:off x="8624095" y="5109398"/>
              <a:ext cx="1145170" cy="1145170"/>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ardrop 16"/>
            <p:cNvSpPr/>
            <p:nvPr/>
          </p:nvSpPr>
          <p:spPr>
            <a:xfrm rot="13500000" flipH="1">
              <a:off x="6066187" y="3260440"/>
              <a:ext cx="1145170" cy="1145170"/>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2611" y="580509"/>
            <a:ext cx="1009408" cy="501038"/>
            <a:chOff x="680598" y="541180"/>
            <a:chExt cx="1009408" cy="501038"/>
          </a:xfrm>
        </p:grpSpPr>
        <p:sp>
          <p:nvSpPr>
            <p:cNvPr id="2" name="矩形 1"/>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2" y="551418"/>
            <a:ext cx="2127083"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添加标题</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10" name="矩形 9"/>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805561" y="1443578"/>
            <a:ext cx="2580877" cy="4196391"/>
            <a:chOff x="2706522" y="2073564"/>
            <a:chExt cx="2580877" cy="4196391"/>
          </a:xfrm>
        </p:grpSpPr>
        <p:sp>
          <p:nvSpPr>
            <p:cNvPr id="29" name="Freeform 13"/>
            <p:cNvSpPr>
              <a:spLocks noEditPoints="1"/>
            </p:cNvSpPr>
            <p:nvPr/>
          </p:nvSpPr>
          <p:spPr bwMode="auto">
            <a:xfrm>
              <a:off x="2706522" y="2073564"/>
              <a:ext cx="2580877" cy="3051270"/>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C14F4E"/>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6"/>
            <p:cNvSpPr>
              <a:spLocks noEditPoints="1"/>
            </p:cNvSpPr>
            <p:nvPr/>
          </p:nvSpPr>
          <p:spPr bwMode="auto">
            <a:xfrm>
              <a:off x="3337434" y="5211921"/>
              <a:ext cx="1319053" cy="1058034"/>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30333F"/>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12"/>
            <p:cNvGrpSpPr/>
            <p:nvPr/>
          </p:nvGrpSpPr>
          <p:grpSpPr>
            <a:xfrm>
              <a:off x="2930110" y="2275783"/>
              <a:ext cx="2133701" cy="1909762"/>
              <a:chOff x="8169276" y="952501"/>
              <a:chExt cx="3781424" cy="3384550"/>
            </a:xfrm>
            <a:solidFill>
              <a:srgbClr val="C14F4E"/>
            </a:solidFill>
          </p:grpSpPr>
          <p:sp>
            <p:nvSpPr>
              <p:cNvPr id="32"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4" name="组合 33"/>
          <p:cNvGrpSpPr/>
          <p:nvPr/>
        </p:nvGrpSpPr>
        <p:grpSpPr>
          <a:xfrm>
            <a:off x="7585075" y="1443355"/>
            <a:ext cx="4474210" cy="3717925"/>
            <a:chOff x="5537793" y="2010782"/>
            <a:chExt cx="3679190" cy="3472668"/>
          </a:xfrm>
        </p:grpSpPr>
        <p:grpSp>
          <p:nvGrpSpPr>
            <p:cNvPr id="35" name="组合 34"/>
            <p:cNvGrpSpPr/>
            <p:nvPr/>
          </p:nvGrpSpPr>
          <p:grpSpPr>
            <a:xfrm>
              <a:off x="5537793" y="2010782"/>
              <a:ext cx="3679190" cy="3472668"/>
              <a:chOff x="481443" y="3551799"/>
              <a:chExt cx="3679190" cy="3472668"/>
            </a:xfrm>
          </p:grpSpPr>
          <p:sp>
            <p:nvSpPr>
              <p:cNvPr id="37" name="矩形 36"/>
              <p:cNvSpPr/>
              <p:nvPr/>
            </p:nvSpPr>
            <p:spPr>
              <a:xfrm>
                <a:off x="481443" y="3551799"/>
                <a:ext cx="3679190" cy="39560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（九）智能（先进）制造及物联网</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38" name="矩形 37"/>
              <p:cNvSpPr/>
              <p:nvPr/>
            </p:nvSpPr>
            <p:spPr>
              <a:xfrm>
                <a:off x="832862" y="4046454"/>
                <a:ext cx="2948678" cy="2978013"/>
              </a:xfrm>
              <a:prstGeom prst="rect">
                <a:avLst/>
              </a:prstGeom>
            </p:spPr>
            <p:txBody>
              <a:bodyPr wrap="square">
                <a:spAutoFit/>
              </a:bodyPr>
              <a:lstStyle/>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1）基本概念：全生命周期产品制造、智能制造、数字化制造、网络制造、虚拟制造、增材制造、再制造、物联网、制造供应链、柔性制造（FMS）、可换柔性制造（RMS）、工业机器人及其协同、物流系统及相关设备的基本构成、FMS工艺特点及其限制性；</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（2）智能制造与机器人（智能制造的系统构成*、关键技术*（比如传感器技术），工业机器人本体*、控制系统以及主要性能指标*，在线编程*、离线编程*，视觉控制*、视觉跟踪等）；</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a:t>
                </a:r>
                <a:r>
                  <a:rPr lang="en-US" sz="1200" dirty="0">
                    <a:solidFill>
                      <a:srgbClr val="30333F"/>
                    </a:solidFill>
                    <a:latin typeface="微软雅黑" panose="020B0503020204020204" pitchFamily="34" charset="-122"/>
                    <a:ea typeface="微软雅黑" panose="020B0503020204020204" pitchFamily="34" charset="-122"/>
                  </a:rPr>
                  <a:t>3</a:t>
                </a:r>
                <a:r>
                  <a:rPr sz="1200" dirty="0">
                    <a:solidFill>
                      <a:srgbClr val="30333F"/>
                    </a:solidFill>
                    <a:latin typeface="微软雅黑" panose="020B0503020204020204" pitchFamily="34" charset="-122"/>
                    <a:ea typeface="微软雅黑" panose="020B0503020204020204" pitchFamily="34" charset="-122"/>
                  </a:rPr>
                  <a:t>）智能机械制造系统运行管理模型；</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a:t>
                </a:r>
                <a:r>
                  <a:rPr lang="en-US" sz="1200" dirty="0">
                    <a:solidFill>
                      <a:srgbClr val="30333F"/>
                    </a:solidFill>
                    <a:latin typeface="微软雅黑" panose="020B0503020204020204" pitchFamily="34" charset="-122"/>
                    <a:ea typeface="微软雅黑" panose="020B0503020204020204" pitchFamily="34" charset="-122"/>
                  </a:rPr>
                  <a:t>4</a:t>
                </a:r>
                <a:r>
                  <a:rPr sz="1200" dirty="0">
                    <a:solidFill>
                      <a:srgbClr val="30333F"/>
                    </a:solidFill>
                    <a:latin typeface="微软雅黑" panose="020B0503020204020204" pitchFamily="34" charset="-122"/>
                    <a:ea typeface="微软雅黑" panose="020B0503020204020204" pitchFamily="34" charset="-122"/>
                  </a:rPr>
                  <a:t>）大数据在先进制造中的应用；</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a:t>
                </a:r>
                <a:r>
                  <a:rPr lang="en-US" sz="1200" dirty="0">
                    <a:solidFill>
                      <a:srgbClr val="30333F"/>
                    </a:solidFill>
                    <a:latin typeface="微软雅黑" panose="020B0503020204020204" pitchFamily="34" charset="-122"/>
                    <a:ea typeface="微软雅黑" panose="020B0503020204020204" pitchFamily="34" charset="-122"/>
                  </a:rPr>
                  <a:t>5</a:t>
                </a:r>
                <a:r>
                  <a:rPr sz="1200" dirty="0">
                    <a:solidFill>
                      <a:srgbClr val="30333F"/>
                    </a:solidFill>
                    <a:latin typeface="微软雅黑" panose="020B0503020204020204" pitchFamily="34" charset="-122"/>
                    <a:ea typeface="微软雅黑" panose="020B0503020204020204" pitchFamily="34" charset="-122"/>
                  </a:rPr>
                  <a:t>）物联网在先进制造中的应用；</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endParaRPr sz="1200" dirty="0">
                  <a:solidFill>
                    <a:srgbClr val="30333F"/>
                  </a:solidFill>
                  <a:latin typeface="微软雅黑" panose="020B0503020204020204" pitchFamily="34" charset="-122"/>
                  <a:ea typeface="微软雅黑" panose="020B0503020204020204" pitchFamily="34" charset="-122"/>
                </a:endParaRPr>
              </a:p>
            </p:txBody>
          </p:sp>
        </p:grpSp>
        <p:sp>
          <p:nvSpPr>
            <p:cNvPr id="36" name="矩形 35"/>
            <p:cNvSpPr/>
            <p:nvPr/>
          </p:nvSpPr>
          <p:spPr>
            <a:xfrm>
              <a:off x="5638235" y="2185321"/>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844677" y="1403871"/>
            <a:ext cx="2333666" cy="4054718"/>
            <a:chOff x="5889348" y="2048347"/>
            <a:chExt cx="2333666" cy="4054718"/>
          </a:xfrm>
        </p:grpSpPr>
        <p:grpSp>
          <p:nvGrpSpPr>
            <p:cNvPr id="45" name="组合 44"/>
            <p:cNvGrpSpPr/>
            <p:nvPr/>
          </p:nvGrpSpPr>
          <p:grpSpPr>
            <a:xfrm>
              <a:off x="5889348" y="2048347"/>
              <a:ext cx="2333666" cy="4054718"/>
              <a:chOff x="832998" y="3589364"/>
              <a:chExt cx="2333666" cy="4054718"/>
            </a:xfrm>
          </p:grpSpPr>
          <p:sp>
            <p:nvSpPr>
              <p:cNvPr id="47" name="矩形 46"/>
              <p:cNvSpPr/>
              <p:nvPr/>
            </p:nvSpPr>
            <p:spPr>
              <a:xfrm>
                <a:off x="924690" y="3589364"/>
                <a:ext cx="2241974"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smtClean="0">
                    <a:solidFill>
                      <a:srgbClr val="C14F4E"/>
                    </a:solidFill>
                    <a:latin typeface="微软雅黑" panose="020B0503020204020204" pitchFamily="34" charset="-122"/>
                    <a:ea typeface="微软雅黑" panose="020B0503020204020204" pitchFamily="34" charset="-122"/>
                  </a:rPr>
                  <a:t>（八）钳工</a:t>
                </a:r>
                <a:r>
                  <a:rPr lang="en-US" altLang="zh-CN" b="1" dirty="0" smtClean="0">
                    <a:solidFill>
                      <a:srgbClr val="C14F4E"/>
                    </a:solidFill>
                    <a:latin typeface="微软雅黑" panose="020B0503020204020204" pitchFamily="34" charset="-122"/>
                    <a:ea typeface="微软雅黑" panose="020B0503020204020204" pitchFamily="34" charset="-122"/>
                  </a:rPr>
                  <a:t>	</a:t>
                </a:r>
                <a:endParaRPr lang="en-US" altLang="zh-CN" b="1" dirty="0" smtClean="0">
                  <a:solidFill>
                    <a:srgbClr val="C14F4E"/>
                  </a:solidFill>
                  <a:latin typeface="微软雅黑" panose="020B0503020204020204" pitchFamily="34" charset="-122"/>
                  <a:ea typeface="微软雅黑" panose="020B0503020204020204" pitchFamily="34" charset="-122"/>
                </a:endParaRPr>
              </a:p>
            </p:txBody>
          </p:sp>
          <p:sp>
            <p:nvSpPr>
              <p:cNvPr id="48" name="矩形 47"/>
              <p:cNvSpPr/>
              <p:nvPr/>
            </p:nvSpPr>
            <p:spPr>
              <a:xfrm>
                <a:off x="832998" y="4013152"/>
                <a:ext cx="2207832" cy="3630930"/>
              </a:xfrm>
              <a:prstGeom prst="rect">
                <a:avLst/>
              </a:prstGeom>
            </p:spPr>
            <p:txBody>
              <a:bodyPr wrap="square">
                <a:spAutoFit/>
              </a:bodyPr>
              <a:lstStyle/>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1）钳工概念及基本操作（锯、锉、铲、研、刮（建议用虚拟仿真技术解决）、钻、扩、铰、鍃、攻、套，平台划线、机器装配）；</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（2）量具的使用及误差分析(游标卡尺、深度尺、百分表千分表、内外径千分尺、刀口尺、水平仪、量规塞尺、测微仪、表面粗糙度仪）；</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（2）简单装配尺寸链分析及应用；</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（3）装配基本知识（含调试和拆卸；建议强化装配中调试的概念和方法）；</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（4）量仪应用知识。</a:t>
                </a:r>
                <a:endParaRPr sz="1200" dirty="0">
                  <a:solidFill>
                    <a:srgbClr val="30333F"/>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7917208" y="2214644"/>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flipH="1">
            <a:off x="0" y="2914022"/>
            <a:ext cx="12192000" cy="394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9625"/>
            <a:ext cx="12192000" cy="3477226"/>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103818" y="495269"/>
            <a:ext cx="6007224" cy="5899212"/>
            <a:chOff x="3729602" y="1062602"/>
            <a:chExt cx="4732793" cy="4732793"/>
          </a:xfrm>
        </p:grpSpPr>
        <p:sp>
          <p:nvSpPr>
            <p:cNvPr id="15" name="椭圆 14"/>
            <p:cNvSpPr/>
            <p:nvPr userDrawn="1"/>
          </p:nvSpPr>
          <p:spPr>
            <a:xfrm>
              <a:off x="4149147" y="1510924"/>
              <a:ext cx="3892118" cy="389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3729602" y="1062602"/>
              <a:ext cx="4732793" cy="47327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3946358" y="2190944"/>
            <a:ext cx="4618724" cy="1417184"/>
            <a:chOff x="4009446" y="3145727"/>
            <a:chExt cx="4618724" cy="1417184"/>
          </a:xfrm>
        </p:grpSpPr>
        <p:grpSp>
          <p:nvGrpSpPr>
            <p:cNvPr id="19" name="组合 18"/>
            <p:cNvGrpSpPr/>
            <p:nvPr/>
          </p:nvGrpSpPr>
          <p:grpSpPr>
            <a:xfrm>
              <a:off x="4137181" y="3145727"/>
              <a:ext cx="3975388" cy="1417184"/>
              <a:chOff x="4053281" y="3128762"/>
              <a:chExt cx="3975388" cy="1417184"/>
            </a:xfrm>
          </p:grpSpPr>
          <p:sp>
            <p:nvSpPr>
              <p:cNvPr id="22" name="文本框 9"/>
              <p:cNvSpPr txBox="1"/>
              <p:nvPr/>
            </p:nvSpPr>
            <p:spPr>
              <a:xfrm>
                <a:off x="4253948" y="3320532"/>
                <a:ext cx="3684104" cy="1014730"/>
              </a:xfrm>
              <a:prstGeom prst="rect">
                <a:avLst/>
              </a:prstGeom>
              <a:noFill/>
            </p:spPr>
            <p:txBody>
              <a:bodyPr wrap="square" rtlCol="0">
                <a:spAutoFit/>
              </a:bodyPr>
              <a:lstStyle/>
              <a:p>
                <a:pPr algn="ctr"/>
                <a:r>
                  <a:rPr lang="zh-CN" altLang="en-US" sz="6000" b="1" spc="300" dirty="0" smtClean="0">
                    <a:latin typeface="微软雅黑" panose="020B0503020204020204" pitchFamily="34" charset="-122"/>
                    <a:ea typeface="微软雅黑" panose="020B0503020204020204" pitchFamily="34" charset="-122"/>
                  </a:rPr>
                  <a:t>收获</a:t>
                </a:r>
                <a:endParaRPr lang="zh-CN" altLang="en-US" sz="6000" b="1" spc="300" dirty="0">
                  <a:latin typeface="微软雅黑" panose="020B0503020204020204" pitchFamily="34" charset="-122"/>
                  <a:ea typeface="微软雅黑" panose="020B0503020204020204" pitchFamily="34" charset="-122"/>
                </a:endParaRPr>
              </a:p>
            </p:txBody>
          </p:sp>
          <p:sp>
            <p:nvSpPr>
              <p:cNvPr id="23" name="矩形 22"/>
              <p:cNvSpPr/>
              <p:nvPr/>
            </p:nvSpPr>
            <p:spPr>
              <a:xfrm>
                <a:off x="7770252" y="312876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4053281" y="428414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4009446" y="3250330"/>
              <a:ext cx="3743362"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V="1">
              <a:off x="4503525" y="4411623"/>
              <a:ext cx="4124645" cy="45719"/>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16"/>
          <p:cNvSpPr txBox="1"/>
          <p:nvPr/>
        </p:nvSpPr>
        <p:spPr>
          <a:xfrm>
            <a:off x="5371690" y="4766511"/>
            <a:ext cx="1470992" cy="400110"/>
          </a:xfrm>
          <a:prstGeom prst="rect">
            <a:avLst/>
          </a:prstGeom>
          <a:noFill/>
        </p:spPr>
        <p:txBody>
          <a:bodyPr wrap="square" rtlCol="0">
            <a:spAutoFit/>
          </a:bodyPr>
          <a:lstStyle/>
          <a:p>
            <a:pPr algn="ctr"/>
            <a:r>
              <a:rPr lang="zh-CN" altLang="en-US" sz="2000" b="1" dirty="0" smtClean="0">
                <a:solidFill>
                  <a:srgbClr val="C14F4E"/>
                </a:solidFill>
                <a:latin typeface="微软雅黑" panose="020B0503020204020204" pitchFamily="34" charset="-122"/>
                <a:ea typeface="微软雅黑" panose="020B0503020204020204" pitchFamily="34" charset="-122"/>
              </a:rPr>
              <a:t>第二部分</a:t>
            </a:r>
            <a:endParaRPr lang="zh-CN" altLang="en-US" sz="2000" b="1" dirty="0">
              <a:solidFill>
                <a:srgbClr val="C14F4E"/>
              </a:solidFill>
              <a:latin typeface="微软雅黑" panose="020B0503020204020204" pitchFamily="34" charset="-122"/>
              <a:ea typeface="微软雅黑" panose="020B0503020204020204" pitchFamily="34" charset="-122"/>
            </a:endParaRPr>
          </a:p>
        </p:txBody>
      </p:sp>
      <p:sp>
        <p:nvSpPr>
          <p:cNvPr id="26" name="文本框 20"/>
          <p:cNvSpPr txBox="1"/>
          <p:nvPr/>
        </p:nvSpPr>
        <p:spPr>
          <a:xfrm>
            <a:off x="4111135" y="3852533"/>
            <a:ext cx="3955134" cy="553100"/>
          </a:xfrm>
          <a:prstGeom prst="rect">
            <a:avLst/>
          </a:prstGeom>
          <a:noFill/>
        </p:spPr>
        <p:txBody>
          <a:bodyPr wrap="square">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4530"/>
            <a:r>
              <a:rPr lang="en-US" altLang="zh-CN" sz="1200" dirty="0">
                <a:solidFill>
                  <a:schemeClr val="tx1">
                    <a:lumMod val="65000"/>
                    <a:lumOff val="35000"/>
                  </a:schemeClr>
                </a:solidFill>
                <a:ea typeface="时尚中黑简体" panose="01010104010101010101" pitchFamily="2" charset="-122"/>
              </a:rPr>
              <a:t>The user can demonstrate on a projector or computer, or print the presentation and make it into a film</a:t>
            </a:r>
            <a:endParaRPr lang="en-US" altLang="zh-CN" sz="1200" dirty="0">
              <a:solidFill>
                <a:schemeClr val="tx1">
                  <a:lumMod val="65000"/>
                  <a:lumOff val="35000"/>
                </a:schemeClr>
              </a:solidFill>
              <a:ea typeface="时尚中黑简体"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3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flipH="1">
            <a:off x="0" y="2157573"/>
            <a:ext cx="12192000" cy="4700427"/>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12192000" cy="2157573"/>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39652" y="594334"/>
            <a:ext cx="11312696" cy="57271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116473" y="939963"/>
            <a:ext cx="4016880" cy="1107996"/>
          </a:xfrm>
          <a:prstGeom prst="rect">
            <a:avLst/>
          </a:prstGeom>
          <a:noFill/>
        </p:spPr>
        <p:txBody>
          <a:bodyPr wrap="square" rtlCol="0">
            <a:spAutoFit/>
          </a:bodyPr>
          <a:lstStyle/>
          <a:p>
            <a:r>
              <a:rPr lang="zh-CN" altLang="en-US"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r>
              <a:rPr lang="zh-CN" altLang="en-US" sz="6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u="sng"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a:t>
            </a:r>
            <a:endParaRPr lang="zh-CN" altLang="en-US" sz="3600" b="1" u="sng"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2414101" y="2592346"/>
            <a:ext cx="17014807" cy="4322804"/>
            <a:chOff x="-2414101" y="2592346"/>
            <a:chExt cx="17014807" cy="4322804"/>
          </a:xfrm>
        </p:grpSpPr>
        <p:grpSp>
          <p:nvGrpSpPr>
            <p:cNvPr id="23" name="组合 22"/>
            <p:cNvGrpSpPr/>
            <p:nvPr/>
          </p:nvGrpSpPr>
          <p:grpSpPr>
            <a:xfrm>
              <a:off x="-12122" y="2592346"/>
              <a:ext cx="12191999" cy="4322804"/>
              <a:chOff x="2968487" y="2687810"/>
              <a:chExt cx="6255026" cy="4322804"/>
            </a:xfrm>
          </p:grpSpPr>
          <p:sp>
            <p:nvSpPr>
              <p:cNvPr id="7" name="矩形 6"/>
              <p:cNvSpPr/>
              <p:nvPr/>
            </p:nvSpPr>
            <p:spPr>
              <a:xfrm>
                <a:off x="2968487" y="2687810"/>
                <a:ext cx="6255026" cy="30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flipH="1">
                <a:off x="5489520" y="3276621"/>
                <a:ext cx="1212960" cy="6255026"/>
              </a:xfrm>
              <a:prstGeom prst="rect">
                <a:avLst/>
              </a:prstGeom>
            </p:spPr>
          </p:pic>
        </p:grpSp>
        <p:sp>
          <p:nvSpPr>
            <p:cNvPr id="11" name="矩形 10"/>
            <p:cNvSpPr/>
            <p:nvPr/>
          </p:nvSpPr>
          <p:spPr>
            <a:xfrm>
              <a:off x="9456624" y="5361435"/>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471564" y="2782196"/>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796747" y="5456413"/>
              <a:ext cx="4803959" cy="47260"/>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flipV="1">
              <a:off x="-2414101" y="2921591"/>
              <a:ext cx="4803959"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229485" y="3354070"/>
            <a:ext cx="2865120" cy="1322070"/>
            <a:chOff x="1366004" y="3301546"/>
            <a:chExt cx="1939440" cy="1507043"/>
          </a:xfrm>
        </p:grpSpPr>
        <p:sp>
          <p:nvSpPr>
            <p:cNvPr id="27" name="文本框 47"/>
            <p:cNvSpPr txBox="1"/>
            <p:nvPr/>
          </p:nvSpPr>
          <p:spPr>
            <a:xfrm>
              <a:off x="1366004" y="3301546"/>
              <a:ext cx="1052789" cy="1507043"/>
            </a:xfrm>
            <a:prstGeom prst="rect">
              <a:avLst/>
            </a:prstGeom>
            <a:noFill/>
          </p:spPr>
          <p:txBody>
            <a:bodyPr wrap="square" rtlCol="0">
              <a:spAutoFit/>
            </a:bodyPr>
            <a:lstStyle/>
            <a:p>
              <a:r>
                <a:rPr lang="en-US" altLang="zh-CN" sz="8000" b="1" dirty="0">
                  <a:solidFill>
                    <a:srgbClr val="3E4553"/>
                  </a:solidFill>
                  <a:latin typeface="Agency FB" panose="020B0503020202020204" pitchFamily="34" charset="0"/>
                </a:rPr>
                <a:t>1</a:t>
              </a:r>
              <a:endParaRPr lang="zh-CN" altLang="en-US" sz="8000" b="1" dirty="0">
                <a:solidFill>
                  <a:srgbClr val="3E4553"/>
                </a:solidFill>
                <a:latin typeface="Agency FB" panose="020B0503020202020204" pitchFamily="34" charset="0"/>
              </a:endParaRPr>
            </a:p>
          </p:txBody>
        </p:sp>
        <p:sp>
          <p:nvSpPr>
            <p:cNvPr id="28" name="文本框 45"/>
            <p:cNvSpPr txBox="1"/>
            <p:nvPr/>
          </p:nvSpPr>
          <p:spPr>
            <a:xfrm>
              <a:off x="1873063" y="3799943"/>
              <a:ext cx="1432381" cy="946064"/>
            </a:xfrm>
            <a:prstGeom prst="rect">
              <a:avLst/>
            </a:prstGeom>
            <a:noFill/>
          </p:spPr>
          <p:txBody>
            <a:bodyPr wrap="square" rtlCol="0">
              <a:spAutoFit/>
            </a:bodyPr>
            <a:lstStyle/>
            <a:p>
              <a:r>
                <a:rPr lang="zh-CN" altLang="en-US" sz="4800" dirty="0" smtClean="0">
                  <a:solidFill>
                    <a:schemeClr val="accent2"/>
                  </a:solidFill>
                  <a:latin typeface="华文楷体" panose="02010600040101010101" charset="-122"/>
                  <a:ea typeface="华文楷体" panose="02010600040101010101" charset="-122"/>
                </a:rPr>
                <a:t>知识点</a:t>
              </a:r>
              <a:endParaRPr lang="zh-CN" altLang="en-US" sz="4800" dirty="0" smtClean="0">
                <a:solidFill>
                  <a:schemeClr val="accent2"/>
                </a:solidFill>
                <a:latin typeface="华文楷体" panose="02010600040101010101" charset="-122"/>
                <a:ea typeface="华文楷体" panose="02010600040101010101" charset="-122"/>
              </a:endParaRPr>
            </a:p>
          </p:txBody>
        </p:sp>
      </p:grpSp>
      <p:grpSp>
        <p:nvGrpSpPr>
          <p:cNvPr id="30" name="组合 29"/>
          <p:cNvGrpSpPr/>
          <p:nvPr/>
        </p:nvGrpSpPr>
        <p:grpSpPr>
          <a:xfrm>
            <a:off x="7425688" y="3545840"/>
            <a:ext cx="3515995" cy="1322070"/>
            <a:chOff x="3790190" y="3238361"/>
            <a:chExt cx="2196133" cy="1322017"/>
          </a:xfrm>
        </p:grpSpPr>
        <p:sp>
          <p:nvSpPr>
            <p:cNvPr id="32" name="文本框 42"/>
            <p:cNvSpPr txBox="1"/>
            <p:nvPr/>
          </p:nvSpPr>
          <p:spPr>
            <a:xfrm>
              <a:off x="4364000" y="3724692"/>
              <a:ext cx="1622323" cy="768319"/>
            </a:xfrm>
            <a:prstGeom prst="rect">
              <a:avLst/>
            </a:prstGeom>
            <a:noFill/>
          </p:spPr>
          <p:txBody>
            <a:bodyPr wrap="square" rtlCol="0">
              <a:spAutoFit/>
            </a:bodyPr>
            <a:lstStyle/>
            <a:p>
              <a:r>
                <a:rPr lang="zh-CN" altLang="en-US" sz="4400" dirty="0">
                  <a:solidFill>
                    <a:schemeClr val="accent2"/>
                  </a:solidFill>
                  <a:latin typeface="华文楷体" panose="02010600040101010101" charset="-122"/>
                  <a:ea typeface="华文楷体" panose="02010600040101010101" charset="-122"/>
                </a:rPr>
                <a:t>收获</a:t>
              </a:r>
              <a:endParaRPr lang="zh-CN" altLang="en-US" sz="4400" dirty="0">
                <a:solidFill>
                  <a:schemeClr val="accent2"/>
                </a:solidFill>
                <a:latin typeface="华文楷体" panose="02010600040101010101" charset="-122"/>
                <a:ea typeface="华文楷体" panose="02010600040101010101" charset="-122"/>
              </a:endParaRPr>
            </a:p>
          </p:txBody>
        </p:sp>
        <p:sp>
          <p:nvSpPr>
            <p:cNvPr id="33" name="文本框 49"/>
            <p:cNvSpPr txBox="1"/>
            <p:nvPr/>
          </p:nvSpPr>
          <p:spPr>
            <a:xfrm>
              <a:off x="3790190" y="3238361"/>
              <a:ext cx="1674772" cy="1322017"/>
            </a:xfrm>
            <a:prstGeom prst="rect">
              <a:avLst/>
            </a:prstGeom>
            <a:noFill/>
          </p:spPr>
          <p:txBody>
            <a:bodyPr wrap="square" rtlCol="0">
              <a:spAutoFit/>
            </a:bodyPr>
            <a:lstStyle/>
            <a:p>
              <a:r>
                <a:rPr lang="en-US" altLang="zh-CN" sz="8000" b="1" dirty="0">
                  <a:solidFill>
                    <a:srgbClr val="3E4553"/>
                  </a:solidFill>
                  <a:latin typeface="Agency FB" panose="020B0503020202020204" pitchFamily="34" charset="0"/>
                </a:rPr>
                <a:t>2</a:t>
              </a:r>
              <a:endParaRPr lang="zh-CN" altLang="en-US" sz="8000" b="1" dirty="0">
                <a:solidFill>
                  <a:srgbClr val="3E4553"/>
                </a:solidFill>
                <a:latin typeface="Agency FB" panose="020B0503020202020204" pitchFamily="34" charset="0"/>
              </a:endParaRPr>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2611" y="580509"/>
            <a:ext cx="1009408" cy="501038"/>
            <a:chOff x="680598" y="541180"/>
            <a:chExt cx="1009408" cy="501038"/>
          </a:xfrm>
        </p:grpSpPr>
        <p:sp>
          <p:nvSpPr>
            <p:cNvPr id="2" name="矩形 1"/>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724660" y="1936224"/>
            <a:ext cx="8890000" cy="2051050"/>
            <a:chOff x="1651000" y="2403475"/>
            <a:chExt cx="8890000" cy="2051050"/>
          </a:xfrm>
        </p:grpSpPr>
        <p:sp>
          <p:nvSpPr>
            <p:cNvPr id="14" name="椭圆 13"/>
            <p:cNvSpPr/>
            <p:nvPr/>
          </p:nvSpPr>
          <p:spPr bwMode="auto">
            <a:xfrm>
              <a:off x="1651000" y="2403475"/>
              <a:ext cx="2052638" cy="2051050"/>
            </a:xfrm>
            <a:prstGeom prst="ellipse">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5" name="椭圆 14"/>
            <p:cNvSpPr/>
            <p:nvPr/>
          </p:nvSpPr>
          <p:spPr bwMode="auto">
            <a:xfrm>
              <a:off x="3360738" y="2403475"/>
              <a:ext cx="2052637" cy="2051050"/>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6" name="椭圆 15"/>
            <p:cNvSpPr/>
            <p:nvPr/>
          </p:nvSpPr>
          <p:spPr bwMode="auto">
            <a:xfrm>
              <a:off x="5070475" y="2403475"/>
              <a:ext cx="2051050" cy="2051050"/>
            </a:xfrm>
            <a:prstGeom prst="ellipse">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7" name="椭圆 16"/>
            <p:cNvSpPr/>
            <p:nvPr/>
          </p:nvSpPr>
          <p:spPr bwMode="auto">
            <a:xfrm>
              <a:off x="6778625" y="2403475"/>
              <a:ext cx="2052638" cy="2051050"/>
            </a:xfrm>
            <a:prstGeom prst="ellipse">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8" name="椭圆 17"/>
            <p:cNvSpPr/>
            <p:nvPr/>
          </p:nvSpPr>
          <p:spPr bwMode="auto">
            <a:xfrm>
              <a:off x="8488363" y="2403475"/>
              <a:ext cx="2052637" cy="2051050"/>
            </a:xfrm>
            <a:prstGeom prst="ellipse">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grpSp>
      <p:sp>
        <p:nvSpPr>
          <p:cNvPr id="19" name="矩形 18"/>
          <p:cNvSpPr/>
          <p:nvPr/>
        </p:nvSpPr>
        <p:spPr>
          <a:xfrm>
            <a:off x="3266069" y="2420414"/>
            <a:ext cx="2241974" cy="1124585"/>
          </a:xfrm>
          <a:prstGeom prst="rect">
            <a:avLst/>
          </a:prstGeom>
        </p:spPr>
        <p:txBody>
          <a:bodyPr wrap="square">
            <a:spAutoFit/>
            <a:scene3d>
              <a:camera prst="orthographicFront"/>
              <a:lightRig rig="threePt" dir="t"/>
            </a:scene3d>
            <a:sp3d contourW="12700"/>
          </a:bodyPr>
          <a:lstStyle/>
          <a:p>
            <a:pPr algn="ctr">
              <a:lnSpc>
                <a:spcPct val="120000"/>
              </a:lnSpc>
            </a:pPr>
            <a:r>
              <a:rPr lang="zh-CN" sz="2800" b="1" dirty="0">
                <a:solidFill>
                  <a:schemeClr val="bg1"/>
                </a:solidFill>
                <a:latin typeface="微软雅黑" panose="020B0503020204020204" pitchFamily="34" charset="-122"/>
                <a:ea typeface="微软雅黑" panose="020B0503020204020204" pitchFamily="34" charset="-122"/>
              </a:rPr>
              <a:t>自主学习</a:t>
            </a:r>
            <a:endParaRPr lang="zh-CN" sz="28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sz="2800" b="1" dirty="0">
                <a:solidFill>
                  <a:schemeClr val="bg1"/>
                </a:solidFill>
                <a:latin typeface="微软雅黑" panose="020B0503020204020204" pitchFamily="34" charset="-122"/>
                <a:ea typeface="微软雅黑" panose="020B0503020204020204" pitchFamily="34" charset="-122"/>
              </a:rPr>
              <a:t>能力</a:t>
            </a:r>
            <a:endParaRPr lang="zh-CN" sz="28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1630309" y="2544874"/>
            <a:ext cx="2241974" cy="607695"/>
          </a:xfrm>
          <a:prstGeom prst="rect">
            <a:avLst/>
          </a:prstGeom>
        </p:spPr>
        <p:txBody>
          <a:bodyPr wrap="square">
            <a:spAutoFit/>
            <a:scene3d>
              <a:camera prst="orthographicFront"/>
              <a:lightRig rig="threePt" dir="t"/>
            </a:scene3d>
            <a:sp3d contourW="12700"/>
          </a:bodyPr>
          <a:lstStyle/>
          <a:p>
            <a:pPr algn="ctr">
              <a:lnSpc>
                <a:spcPct val="120000"/>
              </a:lnSpc>
            </a:pPr>
            <a:r>
              <a:rPr lang="zh-CN" sz="2800" b="1" dirty="0">
                <a:solidFill>
                  <a:schemeClr val="bg1"/>
                </a:solidFill>
                <a:latin typeface="微软雅黑" panose="020B0503020204020204" pitchFamily="34" charset="-122"/>
                <a:ea typeface="微软雅黑" panose="020B0503020204020204" pitchFamily="34" charset="-122"/>
              </a:rPr>
              <a:t>沟通</a:t>
            </a:r>
            <a:endParaRPr lang="zh-CN" sz="28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4633595" y="2420620"/>
            <a:ext cx="2399665" cy="1124585"/>
          </a:xfrm>
          <a:prstGeom prst="rect">
            <a:avLst/>
          </a:prstGeom>
        </p:spPr>
        <p:txBody>
          <a:bodyPr wrap="square">
            <a:spAutoFit/>
            <a:scene3d>
              <a:camera prst="orthographicFront"/>
              <a:lightRig rig="threePt" dir="t"/>
            </a:scene3d>
            <a:sp3d contourW="12700"/>
          </a:bodyPr>
          <a:lstStyle/>
          <a:p>
            <a:pPr lvl="1" algn="ctr">
              <a:lnSpc>
                <a:spcPct val="120000"/>
              </a:lnSpc>
            </a:pPr>
            <a:r>
              <a:rPr lang="zh-CN" sz="2800" b="1" dirty="0">
                <a:solidFill>
                  <a:schemeClr val="bg1"/>
                </a:solidFill>
                <a:latin typeface="微软雅黑" panose="020B0503020204020204" pitchFamily="34" charset="-122"/>
                <a:ea typeface="微软雅黑" panose="020B0503020204020204" pitchFamily="34" charset="-122"/>
              </a:rPr>
              <a:t>实践动手能力</a:t>
            </a:r>
            <a:endParaRPr lang="zh-CN" sz="28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7261460" y="2420413"/>
            <a:ext cx="1085380" cy="112458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bg1"/>
                </a:solidFill>
                <a:latin typeface="微软雅黑" panose="020B0503020204020204" pitchFamily="34" charset="-122"/>
                <a:ea typeface="微软雅黑" panose="020B0503020204020204" pitchFamily="34" charset="-122"/>
              </a:rPr>
              <a:t>团结合作</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8766175" y="2420620"/>
            <a:ext cx="1644015" cy="112458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bg1"/>
                </a:solidFill>
                <a:latin typeface="微软雅黑" panose="020B0503020204020204" pitchFamily="34" charset="-122"/>
                <a:ea typeface="微软雅黑" panose="020B0503020204020204" pitchFamily="34" charset="-122"/>
              </a:rPr>
              <a:t>创新的能力</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1795780" y="4163060"/>
            <a:ext cx="9176385" cy="2451100"/>
          </a:xfrm>
          <a:prstGeom prst="rect">
            <a:avLst/>
          </a:prstGeom>
        </p:spPr>
        <p:txBody>
          <a:bodyPr wrap="square">
            <a:spAutoFit/>
          </a:bodyPr>
          <a:lstStyle/>
          <a:p>
            <a:pPr algn="just">
              <a:lnSpc>
                <a:spcPct val="120000"/>
              </a:lnSpc>
            </a:pPr>
            <a:r>
              <a:rPr lang="zh-CN" altLang="en-US" sz="1600" spc="300" dirty="0">
                <a:solidFill>
                  <a:srgbClr val="30333F"/>
                </a:solidFill>
                <a:latin typeface="华文楷体" panose="02010600040101010101" charset="-122"/>
                <a:ea typeface="华文楷体" panose="02010600040101010101" charset="-122"/>
                <a:cs typeface="华文楷体" panose="02010600040101010101" charset="-122"/>
              </a:rPr>
              <a:t>在工程材料与机械制造基础这门课上，我们不仅增长了知识，同样也提升了我们的表达能力与自主学习能力，金工课与工训的结合，使我们加深了对知识的了解，提升了我们动手实践的能力。</a:t>
            </a:r>
            <a:endParaRPr lang="zh-CN" altLang="en-US" sz="1600" spc="3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lang="zh-CN" altLang="en-US" sz="1600" spc="300" dirty="0">
                <a:solidFill>
                  <a:srgbClr val="30333F"/>
                </a:solidFill>
                <a:latin typeface="华文楷体" panose="02010600040101010101" charset="-122"/>
                <a:ea typeface="华文楷体" panose="02010600040101010101" charset="-122"/>
                <a:cs typeface="华文楷体" panose="02010600040101010101" charset="-122"/>
              </a:rPr>
              <a:t>工程训练短时间的集中实习，实际上并不是真正的要让每一学生熟练掌握操作每一个工种，从时间的安排来讲这也是不可能的。而真正的目的在于，要我们在每周十几个小时的时间里接触到了新的事物，在一个完全陌生的领域独立的去探索尝试，甚至需要融入自己的创新思路。这些东西不是靠老师讲出来的，而是要让每个人在实习过程中去思考的。</a:t>
            </a:r>
            <a:endParaRPr lang="zh-CN" altLang="en-US" sz="1600" spc="300" dirty="0">
              <a:solidFill>
                <a:srgbClr val="30333F"/>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1)">
                                      <p:cBhvr>
                                        <p:cTn id="13" dur="2000"/>
                                        <p:tgtEl>
                                          <p:spTgt spid="2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2611" y="580509"/>
            <a:ext cx="1009408" cy="501038"/>
            <a:chOff x="680598" y="541180"/>
            <a:chExt cx="1009408" cy="501038"/>
          </a:xfrm>
        </p:grpSpPr>
        <p:sp>
          <p:nvSpPr>
            <p:cNvPr id="2" name="矩形 1"/>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2" y="551418"/>
            <a:ext cx="2127083"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添加标题</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10" name="矩形 9"/>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rot="16200000">
            <a:off x="5940565" y="-2205817"/>
            <a:ext cx="310871" cy="12192002"/>
            <a:chOff x="5860686" y="657890"/>
            <a:chExt cx="167631" cy="6574315"/>
          </a:xfrm>
          <a:solidFill>
            <a:srgbClr val="C14F4E"/>
          </a:solidFill>
        </p:grpSpPr>
        <p:cxnSp>
          <p:nvCxnSpPr>
            <p:cNvPr id="14" name="直接连接符 13"/>
            <p:cNvCxnSpPr/>
            <p:nvPr/>
          </p:nvCxnSpPr>
          <p:spPr>
            <a:xfrm>
              <a:off x="5944507" y="657890"/>
              <a:ext cx="0" cy="6574315"/>
            </a:xfrm>
            <a:prstGeom prst="line">
              <a:avLst/>
            </a:prstGeom>
            <a:grpFill/>
            <a:ln w="19050">
              <a:solidFill>
                <a:srgbClr val="30333F"/>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5860701" y="1541502"/>
              <a:ext cx="167616" cy="16761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椭圆 15"/>
            <p:cNvSpPr/>
            <p:nvPr/>
          </p:nvSpPr>
          <p:spPr>
            <a:xfrm>
              <a:off x="5860697" y="3060058"/>
              <a:ext cx="167616" cy="167616"/>
            </a:xfrm>
            <a:prstGeom prst="ellipse">
              <a:avLst/>
            </a:prstGeom>
            <a:solidFill>
              <a:srgbClr val="3033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椭圆 16"/>
            <p:cNvSpPr/>
            <p:nvPr/>
          </p:nvSpPr>
          <p:spPr>
            <a:xfrm>
              <a:off x="5860689" y="4578613"/>
              <a:ext cx="167616" cy="16761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椭圆 17"/>
            <p:cNvSpPr/>
            <p:nvPr/>
          </p:nvSpPr>
          <p:spPr>
            <a:xfrm>
              <a:off x="5860686" y="6097169"/>
              <a:ext cx="167616" cy="167616"/>
            </a:xfrm>
            <a:prstGeom prst="ellipse">
              <a:avLst/>
            </a:prstGeom>
            <a:solidFill>
              <a:srgbClr val="3033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4" name="矩形 23"/>
          <p:cNvSpPr/>
          <p:nvPr/>
        </p:nvSpPr>
        <p:spPr>
          <a:xfrm>
            <a:off x="2774315" y="4490085"/>
            <a:ext cx="6103620" cy="1639570"/>
          </a:xfrm>
          <a:prstGeom prst="rect">
            <a:avLst/>
          </a:prstGeom>
        </p:spPr>
        <p:txBody>
          <a:bodyPr wrap="square">
            <a:spAutoFit/>
          </a:bodyPr>
          <a:lstStyle/>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在与老师的交流探讨中，我们对零件进行了合并处理，使得零件加工更为简单，在小组成员的讨论中，我们决定将无人机应用于清理水面垃圾</a:t>
            </a:r>
            <a:r>
              <a:rPr lang="zh-CN" sz="1200" spc="300" dirty="0">
                <a:solidFill>
                  <a:srgbClr val="30333F"/>
                </a:solidFill>
                <a:latin typeface="微软雅黑" panose="020B0503020204020204" pitchFamily="34" charset="-122"/>
                <a:ea typeface="微软雅黑" panose="020B0503020204020204" pitchFamily="34" charset="-122"/>
              </a:rPr>
              <a:t>。</a:t>
            </a:r>
            <a:endParaRPr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endParaRPr sz="1200" spc="3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spc="300" dirty="0">
                <a:solidFill>
                  <a:srgbClr val="30333F"/>
                </a:solidFill>
                <a:latin typeface="微软雅黑" panose="020B0503020204020204" pitchFamily="34" charset="-122"/>
                <a:ea typeface="微软雅黑" panose="020B0503020204020204" pitchFamily="34" charset="-122"/>
              </a:rPr>
              <a:t>同样我们在实践过程中也遭遇了困难，在制作铝合金的上板时，我们原本采用激光切割，但由于铝板的反光性，激光切割不能切透铝板，为了解决这一困难，我们在与老师的交流中，得知可以将铝板进行贴膜，或涂抹黑色染料，来降低铝板的反光</a:t>
            </a:r>
            <a:r>
              <a:rPr lang="zh-CN" sz="1200" spc="300" dirty="0">
                <a:solidFill>
                  <a:srgbClr val="30333F"/>
                </a:solidFill>
                <a:latin typeface="微软雅黑" panose="020B0503020204020204" pitchFamily="34" charset="-122"/>
                <a:ea typeface="微软雅黑" panose="020B0503020204020204" pitchFamily="34" charset="-122"/>
              </a:rPr>
              <a:t>。</a:t>
            </a:r>
            <a:endParaRPr lang="zh-CN" sz="1200" spc="300" dirty="0">
              <a:solidFill>
                <a:srgbClr val="30333F"/>
              </a:solidFill>
              <a:latin typeface="微软雅黑" panose="020B0503020204020204" pitchFamily="34" charset="-122"/>
              <a:ea typeface="微软雅黑" panose="020B0503020204020204" pitchFamily="34" charset="-122"/>
            </a:endParaRPr>
          </a:p>
        </p:txBody>
      </p:sp>
      <p:sp>
        <p:nvSpPr>
          <p:cNvPr id="28" name="椭圆 16"/>
          <p:cNvSpPr/>
          <p:nvPr/>
        </p:nvSpPr>
        <p:spPr>
          <a:xfrm>
            <a:off x="5406813" y="1768550"/>
            <a:ext cx="1378374" cy="1446213"/>
          </a:xfrm>
          <a:custGeom>
            <a:avLst/>
            <a:gdLst>
              <a:gd name="connsiteX0" fmla="*/ 272000 w 578707"/>
              <a:gd name="connsiteY0" fmla="*/ 341347 h 607004"/>
              <a:gd name="connsiteX1" fmla="*/ 256491 w 578707"/>
              <a:gd name="connsiteY1" fmla="*/ 346871 h 607004"/>
              <a:gd name="connsiteX2" fmla="*/ 251177 w 578707"/>
              <a:gd name="connsiteY2" fmla="*/ 353152 h 607004"/>
              <a:gd name="connsiteX3" fmla="*/ 251177 w 578707"/>
              <a:gd name="connsiteY3" fmla="*/ 369180 h 607004"/>
              <a:gd name="connsiteX4" fmla="*/ 248682 w 578707"/>
              <a:gd name="connsiteY4" fmla="*/ 370913 h 607004"/>
              <a:gd name="connsiteX5" fmla="*/ 247164 w 578707"/>
              <a:gd name="connsiteY5" fmla="*/ 375786 h 607004"/>
              <a:gd name="connsiteX6" fmla="*/ 250634 w 578707"/>
              <a:gd name="connsiteY6" fmla="*/ 409900 h 607004"/>
              <a:gd name="connsiteX7" fmla="*/ 255298 w 578707"/>
              <a:gd name="connsiteY7" fmla="*/ 415424 h 607004"/>
              <a:gd name="connsiteX8" fmla="*/ 257033 w 578707"/>
              <a:gd name="connsiteY8" fmla="*/ 415640 h 607004"/>
              <a:gd name="connsiteX9" fmla="*/ 262130 w 578707"/>
              <a:gd name="connsiteY9" fmla="*/ 413041 h 607004"/>
              <a:gd name="connsiteX10" fmla="*/ 280134 w 578707"/>
              <a:gd name="connsiteY10" fmla="*/ 389215 h 607004"/>
              <a:gd name="connsiteX11" fmla="*/ 281435 w 578707"/>
              <a:gd name="connsiteY11" fmla="*/ 385317 h 607004"/>
              <a:gd name="connsiteX12" fmla="*/ 281435 w 578707"/>
              <a:gd name="connsiteY12" fmla="*/ 346979 h 607004"/>
              <a:gd name="connsiteX13" fmla="*/ 278290 w 578707"/>
              <a:gd name="connsiteY13" fmla="*/ 341564 h 607004"/>
              <a:gd name="connsiteX14" fmla="*/ 272000 w 578707"/>
              <a:gd name="connsiteY14" fmla="*/ 341347 h 607004"/>
              <a:gd name="connsiteX15" fmla="*/ 190768 w 578707"/>
              <a:gd name="connsiteY15" fmla="*/ 341347 h 607004"/>
              <a:gd name="connsiteX16" fmla="*/ 184478 w 578707"/>
              <a:gd name="connsiteY16" fmla="*/ 341564 h 607004"/>
              <a:gd name="connsiteX17" fmla="*/ 181333 w 578707"/>
              <a:gd name="connsiteY17" fmla="*/ 346979 h 607004"/>
              <a:gd name="connsiteX18" fmla="*/ 181333 w 578707"/>
              <a:gd name="connsiteY18" fmla="*/ 385317 h 607004"/>
              <a:gd name="connsiteX19" fmla="*/ 182634 w 578707"/>
              <a:gd name="connsiteY19" fmla="*/ 389215 h 607004"/>
              <a:gd name="connsiteX20" fmla="*/ 200638 w 578707"/>
              <a:gd name="connsiteY20" fmla="*/ 413041 h 607004"/>
              <a:gd name="connsiteX21" fmla="*/ 205843 w 578707"/>
              <a:gd name="connsiteY21" fmla="*/ 415640 h 607004"/>
              <a:gd name="connsiteX22" fmla="*/ 207579 w 578707"/>
              <a:gd name="connsiteY22" fmla="*/ 415424 h 607004"/>
              <a:gd name="connsiteX23" fmla="*/ 212242 w 578707"/>
              <a:gd name="connsiteY23" fmla="*/ 409900 h 607004"/>
              <a:gd name="connsiteX24" fmla="*/ 215713 w 578707"/>
              <a:gd name="connsiteY24" fmla="*/ 375786 h 607004"/>
              <a:gd name="connsiteX25" fmla="*/ 214086 w 578707"/>
              <a:gd name="connsiteY25" fmla="*/ 370805 h 607004"/>
              <a:gd name="connsiteX26" fmla="*/ 211700 w 578707"/>
              <a:gd name="connsiteY26" fmla="*/ 369180 h 607004"/>
              <a:gd name="connsiteX27" fmla="*/ 211700 w 578707"/>
              <a:gd name="connsiteY27" fmla="*/ 353152 h 607004"/>
              <a:gd name="connsiteX28" fmla="*/ 206386 w 578707"/>
              <a:gd name="connsiteY28" fmla="*/ 346871 h 607004"/>
              <a:gd name="connsiteX29" fmla="*/ 190768 w 578707"/>
              <a:gd name="connsiteY29" fmla="*/ 341347 h 607004"/>
              <a:gd name="connsiteX30" fmla="*/ 200746 w 578707"/>
              <a:gd name="connsiteY30" fmla="*/ 168936 h 607004"/>
              <a:gd name="connsiteX31" fmla="*/ 156172 w 578707"/>
              <a:gd name="connsiteY31" fmla="*/ 180740 h 607004"/>
              <a:gd name="connsiteX32" fmla="*/ 152593 w 578707"/>
              <a:gd name="connsiteY32" fmla="*/ 186480 h 607004"/>
              <a:gd name="connsiteX33" fmla="*/ 152593 w 578707"/>
              <a:gd name="connsiteY33" fmla="*/ 197851 h 607004"/>
              <a:gd name="connsiteX34" fmla="*/ 149990 w 578707"/>
              <a:gd name="connsiteY34" fmla="*/ 197851 h 607004"/>
              <a:gd name="connsiteX35" fmla="*/ 143591 w 578707"/>
              <a:gd name="connsiteY35" fmla="*/ 204349 h 607004"/>
              <a:gd name="connsiteX36" fmla="*/ 143591 w 578707"/>
              <a:gd name="connsiteY36" fmla="*/ 214854 h 607004"/>
              <a:gd name="connsiteX37" fmla="*/ 146520 w 578707"/>
              <a:gd name="connsiteY37" fmla="*/ 220269 h 607004"/>
              <a:gd name="connsiteX38" fmla="*/ 152702 w 578707"/>
              <a:gd name="connsiteY38" fmla="*/ 224276 h 607004"/>
              <a:gd name="connsiteX39" fmla="*/ 153135 w 578707"/>
              <a:gd name="connsiteY39" fmla="*/ 226984 h 607004"/>
              <a:gd name="connsiteX40" fmla="*/ 176127 w 578707"/>
              <a:gd name="connsiteY40" fmla="*/ 280050 h 607004"/>
              <a:gd name="connsiteX41" fmla="*/ 214194 w 578707"/>
              <a:gd name="connsiteY41" fmla="*/ 312973 h 607004"/>
              <a:gd name="connsiteX42" fmla="*/ 248682 w 578707"/>
              <a:gd name="connsiteY42" fmla="*/ 312973 h 607004"/>
              <a:gd name="connsiteX43" fmla="*/ 286749 w 578707"/>
              <a:gd name="connsiteY43" fmla="*/ 280050 h 607004"/>
              <a:gd name="connsiteX44" fmla="*/ 309741 w 578707"/>
              <a:gd name="connsiteY44" fmla="*/ 226984 h 607004"/>
              <a:gd name="connsiteX45" fmla="*/ 310067 w 578707"/>
              <a:gd name="connsiteY45" fmla="*/ 224276 h 607004"/>
              <a:gd name="connsiteX46" fmla="*/ 316357 w 578707"/>
              <a:gd name="connsiteY46" fmla="*/ 220269 h 607004"/>
              <a:gd name="connsiteX47" fmla="*/ 319285 w 578707"/>
              <a:gd name="connsiteY47" fmla="*/ 214854 h 607004"/>
              <a:gd name="connsiteX48" fmla="*/ 319285 w 578707"/>
              <a:gd name="connsiteY48" fmla="*/ 204349 h 607004"/>
              <a:gd name="connsiteX49" fmla="*/ 312778 w 578707"/>
              <a:gd name="connsiteY49" fmla="*/ 197851 h 607004"/>
              <a:gd name="connsiteX50" fmla="*/ 309307 w 578707"/>
              <a:gd name="connsiteY50" fmla="*/ 197851 h 607004"/>
              <a:gd name="connsiteX51" fmla="*/ 307247 w 578707"/>
              <a:gd name="connsiteY51" fmla="*/ 195794 h 607004"/>
              <a:gd name="connsiteX52" fmla="*/ 301173 w 578707"/>
              <a:gd name="connsiteY52" fmla="*/ 195252 h 607004"/>
              <a:gd name="connsiteX53" fmla="*/ 275795 w 578707"/>
              <a:gd name="connsiteY53" fmla="*/ 201100 h 607004"/>
              <a:gd name="connsiteX54" fmla="*/ 236427 w 578707"/>
              <a:gd name="connsiteY54" fmla="*/ 183231 h 607004"/>
              <a:gd name="connsiteX55" fmla="*/ 200746 w 578707"/>
              <a:gd name="connsiteY55" fmla="*/ 168936 h 607004"/>
              <a:gd name="connsiteX56" fmla="*/ 417667 w 578707"/>
              <a:gd name="connsiteY56" fmla="*/ 57723 h 607004"/>
              <a:gd name="connsiteX57" fmla="*/ 430673 w 578707"/>
              <a:gd name="connsiteY57" fmla="*/ 70828 h 607004"/>
              <a:gd name="connsiteX58" fmla="*/ 430673 w 578707"/>
              <a:gd name="connsiteY58" fmla="*/ 154334 h 607004"/>
              <a:gd name="connsiteX59" fmla="*/ 481940 w 578707"/>
              <a:gd name="connsiteY59" fmla="*/ 154334 h 607004"/>
              <a:gd name="connsiteX60" fmla="*/ 494946 w 578707"/>
              <a:gd name="connsiteY60" fmla="*/ 167439 h 607004"/>
              <a:gd name="connsiteX61" fmla="*/ 481940 w 578707"/>
              <a:gd name="connsiteY61" fmla="*/ 180436 h 607004"/>
              <a:gd name="connsiteX62" fmla="*/ 417667 w 578707"/>
              <a:gd name="connsiteY62" fmla="*/ 180436 h 607004"/>
              <a:gd name="connsiteX63" fmla="*/ 404552 w 578707"/>
              <a:gd name="connsiteY63" fmla="*/ 167439 h 607004"/>
              <a:gd name="connsiteX64" fmla="*/ 404552 w 578707"/>
              <a:gd name="connsiteY64" fmla="*/ 70828 h 607004"/>
              <a:gd name="connsiteX65" fmla="*/ 417667 w 578707"/>
              <a:gd name="connsiteY65" fmla="*/ 57723 h 607004"/>
              <a:gd name="connsiteX66" fmla="*/ 215170 w 578707"/>
              <a:gd name="connsiteY66" fmla="*/ 47208 h 607004"/>
              <a:gd name="connsiteX67" fmla="*/ 247706 w 578707"/>
              <a:gd name="connsiteY67" fmla="*/ 47208 h 607004"/>
              <a:gd name="connsiteX68" fmla="*/ 347808 w 578707"/>
              <a:gd name="connsiteY68" fmla="*/ 147276 h 607004"/>
              <a:gd name="connsiteX69" fmla="*/ 347808 w 578707"/>
              <a:gd name="connsiteY69" fmla="*/ 178683 h 607004"/>
              <a:gd name="connsiteX70" fmla="*/ 353556 w 578707"/>
              <a:gd name="connsiteY70" fmla="*/ 196552 h 607004"/>
              <a:gd name="connsiteX71" fmla="*/ 353556 w 578707"/>
              <a:gd name="connsiteY71" fmla="*/ 218861 h 607004"/>
              <a:gd name="connsiteX72" fmla="*/ 342494 w 578707"/>
              <a:gd name="connsiteY72" fmla="*/ 242579 h 607004"/>
              <a:gd name="connsiteX73" fmla="*/ 335987 w 578707"/>
              <a:gd name="connsiteY73" fmla="*/ 259473 h 607004"/>
              <a:gd name="connsiteX74" fmla="*/ 314405 w 578707"/>
              <a:gd name="connsiteY74" fmla="*/ 299977 h 607004"/>
              <a:gd name="connsiteX75" fmla="*/ 299763 w 578707"/>
              <a:gd name="connsiteY75" fmla="*/ 318605 h 607004"/>
              <a:gd name="connsiteX76" fmla="*/ 310717 w 578707"/>
              <a:gd name="connsiteY76" fmla="*/ 332142 h 607004"/>
              <a:gd name="connsiteX77" fmla="*/ 382079 w 578707"/>
              <a:gd name="connsiteY77" fmla="*/ 353693 h 607004"/>
              <a:gd name="connsiteX78" fmla="*/ 462768 w 578707"/>
              <a:gd name="connsiteY78" fmla="*/ 588052 h 607004"/>
              <a:gd name="connsiteX79" fmla="*/ 443789 w 578707"/>
              <a:gd name="connsiteY79" fmla="*/ 607004 h 607004"/>
              <a:gd name="connsiteX80" fmla="*/ 18979 w 578707"/>
              <a:gd name="connsiteY80" fmla="*/ 607004 h 607004"/>
              <a:gd name="connsiteX81" fmla="*/ 0 w 578707"/>
              <a:gd name="connsiteY81" fmla="*/ 588052 h 607004"/>
              <a:gd name="connsiteX82" fmla="*/ 325 w 578707"/>
              <a:gd name="connsiteY82" fmla="*/ 585128 h 607004"/>
              <a:gd name="connsiteX83" fmla="*/ 80689 w 578707"/>
              <a:gd name="connsiteY83" fmla="*/ 353693 h 607004"/>
              <a:gd name="connsiteX84" fmla="*/ 152159 w 578707"/>
              <a:gd name="connsiteY84" fmla="*/ 332142 h 607004"/>
              <a:gd name="connsiteX85" fmla="*/ 163005 w 578707"/>
              <a:gd name="connsiteY85" fmla="*/ 318605 h 607004"/>
              <a:gd name="connsiteX86" fmla="*/ 148363 w 578707"/>
              <a:gd name="connsiteY86" fmla="*/ 299977 h 607004"/>
              <a:gd name="connsiteX87" fmla="*/ 126781 w 578707"/>
              <a:gd name="connsiteY87" fmla="*/ 259582 h 607004"/>
              <a:gd name="connsiteX88" fmla="*/ 120383 w 578707"/>
              <a:gd name="connsiteY88" fmla="*/ 242471 h 607004"/>
              <a:gd name="connsiteX89" fmla="*/ 109320 w 578707"/>
              <a:gd name="connsiteY89" fmla="*/ 218861 h 607004"/>
              <a:gd name="connsiteX90" fmla="*/ 109320 w 578707"/>
              <a:gd name="connsiteY90" fmla="*/ 196552 h 607004"/>
              <a:gd name="connsiteX91" fmla="*/ 115068 w 578707"/>
              <a:gd name="connsiteY91" fmla="*/ 178683 h 607004"/>
              <a:gd name="connsiteX92" fmla="*/ 115068 w 578707"/>
              <a:gd name="connsiteY92" fmla="*/ 147276 h 607004"/>
              <a:gd name="connsiteX93" fmla="*/ 215170 w 578707"/>
              <a:gd name="connsiteY93" fmla="*/ 47208 h 607004"/>
              <a:gd name="connsiteX94" fmla="*/ 415135 w 578707"/>
              <a:gd name="connsiteY94" fmla="*/ 0 h 607004"/>
              <a:gd name="connsiteX95" fmla="*/ 578707 w 578707"/>
              <a:gd name="connsiteY95" fmla="*/ 163305 h 607004"/>
              <a:gd name="connsiteX96" fmla="*/ 415135 w 578707"/>
              <a:gd name="connsiteY96" fmla="*/ 326718 h 607004"/>
              <a:gd name="connsiteX97" fmla="*/ 344955 w 578707"/>
              <a:gd name="connsiteY97" fmla="*/ 310907 h 607004"/>
              <a:gd name="connsiteX98" fmla="*/ 360357 w 578707"/>
              <a:gd name="connsiteY98" fmla="*/ 279719 h 607004"/>
              <a:gd name="connsiteX99" fmla="*/ 415135 w 578707"/>
              <a:gd name="connsiteY99" fmla="*/ 291956 h 607004"/>
              <a:gd name="connsiteX100" fmla="*/ 543888 w 578707"/>
              <a:gd name="connsiteY100" fmla="*/ 163305 h 607004"/>
              <a:gd name="connsiteX101" fmla="*/ 415135 w 578707"/>
              <a:gd name="connsiteY101" fmla="*/ 34762 h 607004"/>
              <a:gd name="connsiteX102" fmla="*/ 339097 w 578707"/>
              <a:gd name="connsiteY102" fmla="*/ 59561 h 607004"/>
              <a:gd name="connsiteX103" fmla="*/ 311546 w 578707"/>
              <a:gd name="connsiteY103" fmla="*/ 37036 h 607004"/>
              <a:gd name="connsiteX104" fmla="*/ 415135 w 578707"/>
              <a:gd name="connsiteY10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78707" h="607004">
                <a:moveTo>
                  <a:pt x="272000" y="341347"/>
                </a:moveTo>
                <a:cubicBezTo>
                  <a:pt x="266794" y="344163"/>
                  <a:pt x="261588" y="346004"/>
                  <a:pt x="256491" y="346871"/>
                </a:cubicBezTo>
                <a:cubicBezTo>
                  <a:pt x="253346" y="347412"/>
                  <a:pt x="251177" y="350119"/>
                  <a:pt x="251177" y="353152"/>
                </a:cubicBezTo>
                <a:lnTo>
                  <a:pt x="251177" y="369180"/>
                </a:lnTo>
                <a:cubicBezTo>
                  <a:pt x="250201" y="369505"/>
                  <a:pt x="249441" y="370155"/>
                  <a:pt x="248682" y="370913"/>
                </a:cubicBezTo>
                <a:cubicBezTo>
                  <a:pt x="247489" y="372212"/>
                  <a:pt x="246947" y="374053"/>
                  <a:pt x="247164" y="375786"/>
                </a:cubicBezTo>
                <a:lnTo>
                  <a:pt x="250634" y="409900"/>
                </a:lnTo>
                <a:cubicBezTo>
                  <a:pt x="250960" y="412500"/>
                  <a:pt x="252803" y="414665"/>
                  <a:pt x="255298" y="415424"/>
                </a:cubicBezTo>
                <a:cubicBezTo>
                  <a:pt x="255840" y="415532"/>
                  <a:pt x="256491" y="415640"/>
                  <a:pt x="257033" y="415640"/>
                </a:cubicBezTo>
                <a:cubicBezTo>
                  <a:pt x="258985" y="415640"/>
                  <a:pt x="260937" y="414665"/>
                  <a:pt x="262130" y="413041"/>
                </a:cubicBezTo>
                <a:lnTo>
                  <a:pt x="280134" y="389215"/>
                </a:lnTo>
                <a:cubicBezTo>
                  <a:pt x="281001" y="388132"/>
                  <a:pt x="281435" y="386724"/>
                  <a:pt x="281435" y="385317"/>
                </a:cubicBezTo>
                <a:lnTo>
                  <a:pt x="281435" y="346979"/>
                </a:lnTo>
                <a:cubicBezTo>
                  <a:pt x="281435" y="344813"/>
                  <a:pt x="280242" y="342647"/>
                  <a:pt x="278290" y="341564"/>
                </a:cubicBezTo>
                <a:cubicBezTo>
                  <a:pt x="276446" y="340373"/>
                  <a:pt x="274060" y="340264"/>
                  <a:pt x="272000" y="341347"/>
                </a:cubicBezTo>
                <a:close/>
                <a:moveTo>
                  <a:pt x="190768" y="341347"/>
                </a:moveTo>
                <a:cubicBezTo>
                  <a:pt x="188816" y="340264"/>
                  <a:pt x="186430" y="340373"/>
                  <a:pt x="184478" y="341564"/>
                </a:cubicBezTo>
                <a:cubicBezTo>
                  <a:pt x="182526" y="342647"/>
                  <a:pt x="181333" y="344813"/>
                  <a:pt x="181333" y="346979"/>
                </a:cubicBezTo>
                <a:lnTo>
                  <a:pt x="181333" y="385317"/>
                </a:lnTo>
                <a:cubicBezTo>
                  <a:pt x="181333" y="386724"/>
                  <a:pt x="181767" y="388132"/>
                  <a:pt x="182634" y="389215"/>
                </a:cubicBezTo>
                <a:lnTo>
                  <a:pt x="200638" y="413041"/>
                </a:lnTo>
                <a:cubicBezTo>
                  <a:pt x="201939" y="414665"/>
                  <a:pt x="203783" y="415640"/>
                  <a:pt x="205843" y="415640"/>
                </a:cubicBezTo>
                <a:cubicBezTo>
                  <a:pt x="206386" y="415640"/>
                  <a:pt x="206928" y="415532"/>
                  <a:pt x="207579" y="415424"/>
                </a:cubicBezTo>
                <a:cubicBezTo>
                  <a:pt x="210073" y="414665"/>
                  <a:pt x="211917" y="412500"/>
                  <a:pt x="212242" y="409900"/>
                </a:cubicBezTo>
                <a:lnTo>
                  <a:pt x="215713" y="375786"/>
                </a:lnTo>
                <a:cubicBezTo>
                  <a:pt x="215929" y="374053"/>
                  <a:pt x="215279" y="372212"/>
                  <a:pt x="214086" y="370805"/>
                </a:cubicBezTo>
                <a:cubicBezTo>
                  <a:pt x="213435" y="370155"/>
                  <a:pt x="212567" y="369505"/>
                  <a:pt x="211700" y="369180"/>
                </a:cubicBezTo>
                <a:lnTo>
                  <a:pt x="211700" y="353152"/>
                </a:lnTo>
                <a:cubicBezTo>
                  <a:pt x="211700" y="350119"/>
                  <a:pt x="209422" y="347412"/>
                  <a:pt x="206386" y="346871"/>
                </a:cubicBezTo>
                <a:cubicBezTo>
                  <a:pt x="201288" y="346004"/>
                  <a:pt x="196083" y="344163"/>
                  <a:pt x="190768" y="341347"/>
                </a:cubicBezTo>
                <a:close/>
                <a:moveTo>
                  <a:pt x="200746" y="168936"/>
                </a:moveTo>
                <a:cubicBezTo>
                  <a:pt x="182526" y="168936"/>
                  <a:pt x="165065" y="176300"/>
                  <a:pt x="156172" y="180740"/>
                </a:cubicBezTo>
                <a:cubicBezTo>
                  <a:pt x="154003" y="181823"/>
                  <a:pt x="152593" y="183989"/>
                  <a:pt x="152593" y="186480"/>
                </a:cubicBezTo>
                <a:lnTo>
                  <a:pt x="152593" y="197851"/>
                </a:lnTo>
                <a:lnTo>
                  <a:pt x="149990" y="197851"/>
                </a:lnTo>
                <a:cubicBezTo>
                  <a:pt x="146520" y="197851"/>
                  <a:pt x="143591" y="200776"/>
                  <a:pt x="143591" y="204349"/>
                </a:cubicBezTo>
                <a:lnTo>
                  <a:pt x="143591" y="214854"/>
                </a:lnTo>
                <a:cubicBezTo>
                  <a:pt x="143591" y="217020"/>
                  <a:pt x="144676" y="219078"/>
                  <a:pt x="146520" y="220269"/>
                </a:cubicBezTo>
                <a:lnTo>
                  <a:pt x="152702" y="224276"/>
                </a:lnTo>
                <a:lnTo>
                  <a:pt x="153135" y="226984"/>
                </a:lnTo>
                <a:cubicBezTo>
                  <a:pt x="155087" y="242254"/>
                  <a:pt x="163764" y="262073"/>
                  <a:pt x="176127" y="280050"/>
                </a:cubicBezTo>
                <a:cubicBezTo>
                  <a:pt x="191853" y="302793"/>
                  <a:pt x="206603" y="312973"/>
                  <a:pt x="214194" y="312973"/>
                </a:cubicBezTo>
                <a:lnTo>
                  <a:pt x="248682" y="312973"/>
                </a:lnTo>
                <a:cubicBezTo>
                  <a:pt x="256274" y="312973"/>
                  <a:pt x="271023" y="302793"/>
                  <a:pt x="286749" y="280050"/>
                </a:cubicBezTo>
                <a:cubicBezTo>
                  <a:pt x="299113" y="262073"/>
                  <a:pt x="307681" y="242254"/>
                  <a:pt x="309741" y="226984"/>
                </a:cubicBezTo>
                <a:lnTo>
                  <a:pt x="310067" y="224276"/>
                </a:lnTo>
                <a:lnTo>
                  <a:pt x="316357" y="220269"/>
                </a:lnTo>
                <a:cubicBezTo>
                  <a:pt x="318092" y="219078"/>
                  <a:pt x="319285" y="217020"/>
                  <a:pt x="319285" y="214854"/>
                </a:cubicBezTo>
                <a:lnTo>
                  <a:pt x="319285" y="204349"/>
                </a:lnTo>
                <a:cubicBezTo>
                  <a:pt x="319285" y="200776"/>
                  <a:pt x="316357" y="197851"/>
                  <a:pt x="312778" y="197851"/>
                </a:cubicBezTo>
                <a:lnTo>
                  <a:pt x="309307" y="197851"/>
                </a:lnTo>
                <a:cubicBezTo>
                  <a:pt x="308765" y="197093"/>
                  <a:pt x="308114" y="196335"/>
                  <a:pt x="307247" y="195794"/>
                </a:cubicBezTo>
                <a:cubicBezTo>
                  <a:pt x="305403" y="194603"/>
                  <a:pt x="303125" y="194386"/>
                  <a:pt x="301173" y="195252"/>
                </a:cubicBezTo>
                <a:cubicBezTo>
                  <a:pt x="292606" y="199151"/>
                  <a:pt x="284038" y="201100"/>
                  <a:pt x="275795" y="201100"/>
                </a:cubicBezTo>
                <a:cubicBezTo>
                  <a:pt x="261154" y="201100"/>
                  <a:pt x="247923" y="195036"/>
                  <a:pt x="236427" y="183231"/>
                </a:cubicBezTo>
                <a:cubicBezTo>
                  <a:pt x="227209" y="173701"/>
                  <a:pt x="215279" y="168936"/>
                  <a:pt x="200746" y="168936"/>
                </a:cubicBezTo>
                <a:close/>
                <a:moveTo>
                  <a:pt x="417667" y="57723"/>
                </a:moveTo>
                <a:cubicBezTo>
                  <a:pt x="424820" y="57723"/>
                  <a:pt x="430673" y="63572"/>
                  <a:pt x="430673" y="70828"/>
                </a:cubicBezTo>
                <a:lnTo>
                  <a:pt x="430673" y="154334"/>
                </a:lnTo>
                <a:lnTo>
                  <a:pt x="481940" y="154334"/>
                </a:lnTo>
                <a:cubicBezTo>
                  <a:pt x="489093" y="154334"/>
                  <a:pt x="494946" y="160182"/>
                  <a:pt x="494946" y="167439"/>
                </a:cubicBezTo>
                <a:cubicBezTo>
                  <a:pt x="494946" y="174587"/>
                  <a:pt x="489093" y="180436"/>
                  <a:pt x="481940" y="180436"/>
                </a:cubicBezTo>
                <a:lnTo>
                  <a:pt x="417667" y="180436"/>
                </a:lnTo>
                <a:cubicBezTo>
                  <a:pt x="410405" y="180436"/>
                  <a:pt x="404552" y="174587"/>
                  <a:pt x="404552" y="167439"/>
                </a:cubicBezTo>
                <a:lnTo>
                  <a:pt x="404552" y="70828"/>
                </a:lnTo>
                <a:cubicBezTo>
                  <a:pt x="404552" y="63572"/>
                  <a:pt x="410405" y="57723"/>
                  <a:pt x="417667" y="57723"/>
                </a:cubicBezTo>
                <a:close/>
                <a:moveTo>
                  <a:pt x="215170" y="47208"/>
                </a:moveTo>
                <a:lnTo>
                  <a:pt x="247706" y="47208"/>
                </a:lnTo>
                <a:cubicBezTo>
                  <a:pt x="302909" y="47208"/>
                  <a:pt x="347808" y="92044"/>
                  <a:pt x="347808" y="147276"/>
                </a:cubicBezTo>
                <a:lnTo>
                  <a:pt x="347808" y="178683"/>
                </a:lnTo>
                <a:cubicBezTo>
                  <a:pt x="351495" y="183881"/>
                  <a:pt x="353556" y="190162"/>
                  <a:pt x="353556" y="196552"/>
                </a:cubicBezTo>
                <a:lnTo>
                  <a:pt x="353556" y="218861"/>
                </a:lnTo>
                <a:cubicBezTo>
                  <a:pt x="353556" y="228067"/>
                  <a:pt x="349435" y="236731"/>
                  <a:pt x="342494" y="242579"/>
                </a:cubicBezTo>
                <a:cubicBezTo>
                  <a:pt x="340759" y="248102"/>
                  <a:pt x="338590" y="253842"/>
                  <a:pt x="335987" y="259473"/>
                </a:cubicBezTo>
                <a:cubicBezTo>
                  <a:pt x="330889" y="273011"/>
                  <a:pt x="323406" y="286981"/>
                  <a:pt x="314405" y="299977"/>
                </a:cubicBezTo>
                <a:cubicBezTo>
                  <a:pt x="310717" y="305392"/>
                  <a:pt x="305728" y="311998"/>
                  <a:pt x="299763" y="318605"/>
                </a:cubicBezTo>
                <a:cubicBezTo>
                  <a:pt x="305186" y="322395"/>
                  <a:pt x="308982" y="326944"/>
                  <a:pt x="310717" y="332142"/>
                </a:cubicBezTo>
                <a:lnTo>
                  <a:pt x="382079" y="353693"/>
                </a:lnTo>
                <a:cubicBezTo>
                  <a:pt x="432401" y="368205"/>
                  <a:pt x="462768" y="578955"/>
                  <a:pt x="462768" y="588052"/>
                </a:cubicBezTo>
                <a:cubicBezTo>
                  <a:pt x="462768" y="598448"/>
                  <a:pt x="454309" y="607004"/>
                  <a:pt x="443789" y="607004"/>
                </a:cubicBezTo>
                <a:lnTo>
                  <a:pt x="18979" y="607004"/>
                </a:lnTo>
                <a:cubicBezTo>
                  <a:pt x="8568" y="607004"/>
                  <a:pt x="0" y="598448"/>
                  <a:pt x="0" y="588052"/>
                </a:cubicBezTo>
                <a:cubicBezTo>
                  <a:pt x="0" y="587077"/>
                  <a:pt x="108" y="586102"/>
                  <a:pt x="325" y="585128"/>
                </a:cubicBezTo>
                <a:cubicBezTo>
                  <a:pt x="325" y="585128"/>
                  <a:pt x="30475" y="368205"/>
                  <a:pt x="80689" y="353693"/>
                </a:cubicBezTo>
                <a:lnTo>
                  <a:pt x="152159" y="332142"/>
                </a:lnTo>
                <a:cubicBezTo>
                  <a:pt x="153894" y="326944"/>
                  <a:pt x="157690" y="322395"/>
                  <a:pt x="163005" y="318605"/>
                </a:cubicBezTo>
                <a:cubicBezTo>
                  <a:pt x="157148" y="311998"/>
                  <a:pt x="152159" y="305392"/>
                  <a:pt x="148363" y="299977"/>
                </a:cubicBezTo>
                <a:cubicBezTo>
                  <a:pt x="139470" y="286981"/>
                  <a:pt x="131987" y="273011"/>
                  <a:pt x="126781" y="259582"/>
                </a:cubicBezTo>
                <a:cubicBezTo>
                  <a:pt x="124287" y="253842"/>
                  <a:pt x="122118" y="248102"/>
                  <a:pt x="120383" y="242471"/>
                </a:cubicBezTo>
                <a:cubicBezTo>
                  <a:pt x="113333" y="236731"/>
                  <a:pt x="109320" y="227959"/>
                  <a:pt x="109320" y="218861"/>
                </a:cubicBezTo>
                <a:lnTo>
                  <a:pt x="109320" y="196552"/>
                </a:lnTo>
                <a:cubicBezTo>
                  <a:pt x="109320" y="190162"/>
                  <a:pt x="111273" y="183881"/>
                  <a:pt x="115068" y="178683"/>
                </a:cubicBezTo>
                <a:lnTo>
                  <a:pt x="115068" y="147276"/>
                </a:lnTo>
                <a:cubicBezTo>
                  <a:pt x="115068" y="92044"/>
                  <a:pt x="159968" y="47208"/>
                  <a:pt x="215170" y="47208"/>
                </a:cubicBezTo>
                <a:close/>
                <a:moveTo>
                  <a:pt x="415135" y="0"/>
                </a:moveTo>
                <a:cubicBezTo>
                  <a:pt x="505381" y="0"/>
                  <a:pt x="578707" y="73314"/>
                  <a:pt x="578707" y="163305"/>
                </a:cubicBezTo>
                <a:cubicBezTo>
                  <a:pt x="578707" y="253404"/>
                  <a:pt x="505381" y="326718"/>
                  <a:pt x="415135" y="326718"/>
                </a:cubicBezTo>
                <a:cubicBezTo>
                  <a:pt x="390078" y="326718"/>
                  <a:pt x="366215" y="320979"/>
                  <a:pt x="344955" y="310907"/>
                </a:cubicBezTo>
                <a:cubicBezTo>
                  <a:pt x="351029" y="300620"/>
                  <a:pt x="356236" y="290115"/>
                  <a:pt x="360357" y="279719"/>
                </a:cubicBezTo>
                <a:cubicBezTo>
                  <a:pt x="376953" y="287516"/>
                  <a:pt x="395502" y="291956"/>
                  <a:pt x="415135" y="291956"/>
                </a:cubicBezTo>
                <a:cubicBezTo>
                  <a:pt x="486182" y="291956"/>
                  <a:pt x="543888" y="234236"/>
                  <a:pt x="543888" y="163305"/>
                </a:cubicBezTo>
                <a:cubicBezTo>
                  <a:pt x="543888" y="92482"/>
                  <a:pt x="486182" y="34762"/>
                  <a:pt x="415135" y="34762"/>
                </a:cubicBezTo>
                <a:cubicBezTo>
                  <a:pt x="386716" y="34762"/>
                  <a:pt x="360466" y="43967"/>
                  <a:pt x="339097" y="59561"/>
                </a:cubicBezTo>
                <a:cubicBezTo>
                  <a:pt x="330962" y="50897"/>
                  <a:pt x="321742" y="43317"/>
                  <a:pt x="311546" y="37036"/>
                </a:cubicBezTo>
                <a:cubicBezTo>
                  <a:pt x="339748" y="13861"/>
                  <a:pt x="375869" y="0"/>
                  <a:pt x="415135" y="0"/>
                </a:cubicBezTo>
                <a:close/>
              </a:path>
            </a:pathLst>
          </a:cu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pic>
        <p:nvPicPr>
          <p:cNvPr id="9" name="图片 8"/>
          <p:cNvPicPr>
            <a:picLocks noChangeAspect="1"/>
          </p:cNvPicPr>
          <p:nvPr/>
        </p:nvPicPr>
        <p:blipFill>
          <a:blip r:embed="rId1"/>
          <a:srcRect l="23708" t="27093" r="34474" b="22620"/>
          <a:stretch>
            <a:fillRect/>
          </a:stretch>
        </p:blipFill>
        <p:spPr>
          <a:xfrm>
            <a:off x="833120" y="1277620"/>
            <a:ext cx="4342765" cy="2260600"/>
          </a:xfrm>
          <a:prstGeom prst="rect">
            <a:avLst/>
          </a:prstGeom>
        </p:spPr>
      </p:pic>
      <p:pic>
        <p:nvPicPr>
          <p:cNvPr id="29" name="图片 28" descr="IMG_2431"/>
          <p:cNvPicPr>
            <a:picLocks noChangeAspect="1"/>
          </p:cNvPicPr>
          <p:nvPr/>
        </p:nvPicPr>
        <p:blipFill>
          <a:blip r:embed="rId2"/>
          <a:srcRect l="30480" t="24343" r="29798" b="30685"/>
          <a:stretch>
            <a:fillRect/>
          </a:stretch>
        </p:blipFill>
        <p:spPr>
          <a:xfrm>
            <a:off x="7581900" y="993775"/>
            <a:ext cx="3995420" cy="2544445"/>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130300"/>
            <a:ext cx="11521737" cy="500697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3"/>
          <p:cNvSpPr/>
          <p:nvPr/>
        </p:nvSpPr>
        <p:spPr>
          <a:xfrm>
            <a:off x="3451985" y="-8885"/>
            <a:ext cx="8736476" cy="6877643"/>
          </a:xfrm>
          <a:custGeom>
            <a:avLst/>
            <a:gdLst>
              <a:gd name="connsiteX0" fmla="*/ 0 w 7747504"/>
              <a:gd name="connsiteY0" fmla="*/ 0 h 6858000"/>
              <a:gd name="connsiteX1" fmla="*/ 7747504 w 7747504"/>
              <a:gd name="connsiteY1" fmla="*/ 0 h 6858000"/>
              <a:gd name="connsiteX2" fmla="*/ 7747504 w 7747504"/>
              <a:gd name="connsiteY2" fmla="*/ 6858000 h 6858000"/>
              <a:gd name="connsiteX3" fmla="*/ 0 w 7747504"/>
              <a:gd name="connsiteY3" fmla="*/ 6858000 h 6858000"/>
              <a:gd name="connsiteX4" fmla="*/ 0 w 7747504"/>
              <a:gd name="connsiteY4" fmla="*/ 0 h 6858000"/>
              <a:gd name="connsiteX0-1" fmla="*/ 0 w 7747504"/>
              <a:gd name="connsiteY0-2" fmla="*/ 0 h 6858000"/>
              <a:gd name="connsiteX1-3" fmla="*/ 3121716 w 7747504"/>
              <a:gd name="connsiteY1-4" fmla="*/ 96819 h 6858000"/>
              <a:gd name="connsiteX2-5" fmla="*/ 7747504 w 7747504"/>
              <a:gd name="connsiteY2-6" fmla="*/ 6858000 h 6858000"/>
              <a:gd name="connsiteX3-7" fmla="*/ 0 w 7747504"/>
              <a:gd name="connsiteY3-8" fmla="*/ 6858000 h 6858000"/>
              <a:gd name="connsiteX4-9" fmla="*/ 0 w 7747504"/>
              <a:gd name="connsiteY4-10" fmla="*/ 0 h 6858000"/>
              <a:gd name="connsiteX0-11" fmla="*/ 0 w 7747504"/>
              <a:gd name="connsiteY0-12" fmla="*/ 0 h 6858000"/>
              <a:gd name="connsiteX1-13" fmla="*/ 6037038 w 7747504"/>
              <a:gd name="connsiteY1-14" fmla="*/ 32273 h 6858000"/>
              <a:gd name="connsiteX2-15" fmla="*/ 7747504 w 7747504"/>
              <a:gd name="connsiteY2-16" fmla="*/ 6858000 h 6858000"/>
              <a:gd name="connsiteX3-17" fmla="*/ 0 w 7747504"/>
              <a:gd name="connsiteY3-18" fmla="*/ 6858000 h 6858000"/>
              <a:gd name="connsiteX4-19" fmla="*/ 0 w 7747504"/>
              <a:gd name="connsiteY4-20" fmla="*/ 0 h 6858000"/>
              <a:gd name="connsiteX0-21" fmla="*/ 0 w 7747504"/>
              <a:gd name="connsiteY0-22" fmla="*/ 0 h 6858000"/>
              <a:gd name="connsiteX1-23" fmla="*/ 6058553 w 7747504"/>
              <a:gd name="connsiteY1-24" fmla="*/ 43030 h 6858000"/>
              <a:gd name="connsiteX2-25" fmla="*/ 7747504 w 7747504"/>
              <a:gd name="connsiteY2-26" fmla="*/ 6858000 h 6858000"/>
              <a:gd name="connsiteX3-27" fmla="*/ 0 w 7747504"/>
              <a:gd name="connsiteY3-28" fmla="*/ 6858000 h 6858000"/>
              <a:gd name="connsiteX4-29" fmla="*/ 0 w 7747504"/>
              <a:gd name="connsiteY4-30" fmla="*/ 0 h 6858000"/>
              <a:gd name="connsiteX0-31" fmla="*/ 0 w 7747504"/>
              <a:gd name="connsiteY0-32" fmla="*/ 0 h 6858000"/>
              <a:gd name="connsiteX1-33" fmla="*/ 6047795 w 7747504"/>
              <a:gd name="connsiteY1-34" fmla="*/ 10757 h 6858000"/>
              <a:gd name="connsiteX2-35" fmla="*/ 7747504 w 7747504"/>
              <a:gd name="connsiteY2-36" fmla="*/ 6858000 h 6858000"/>
              <a:gd name="connsiteX3-37" fmla="*/ 0 w 7747504"/>
              <a:gd name="connsiteY3-38" fmla="*/ 6858000 h 6858000"/>
              <a:gd name="connsiteX4-39" fmla="*/ 0 w 7747504"/>
              <a:gd name="connsiteY4-40" fmla="*/ 0 h 6858000"/>
              <a:gd name="connsiteX0-41" fmla="*/ 0 w 6047795"/>
              <a:gd name="connsiteY0-42" fmla="*/ 0 h 6858000"/>
              <a:gd name="connsiteX1-43" fmla="*/ 6047795 w 6047795"/>
              <a:gd name="connsiteY1-44" fmla="*/ 10757 h 6858000"/>
              <a:gd name="connsiteX2-45" fmla="*/ 5122638 w 6047795"/>
              <a:gd name="connsiteY2-46" fmla="*/ 6836484 h 6858000"/>
              <a:gd name="connsiteX3-47" fmla="*/ 0 w 6047795"/>
              <a:gd name="connsiteY3-48" fmla="*/ 6858000 h 6858000"/>
              <a:gd name="connsiteX4-49" fmla="*/ 0 w 6047795"/>
              <a:gd name="connsiteY4-50" fmla="*/ 0 h 6858000"/>
              <a:gd name="connsiteX0-51" fmla="*/ 0 w 6090826"/>
              <a:gd name="connsiteY0-52" fmla="*/ 0 h 6879515"/>
              <a:gd name="connsiteX1-53" fmla="*/ 6047795 w 6090826"/>
              <a:gd name="connsiteY1-54" fmla="*/ 10757 h 6879515"/>
              <a:gd name="connsiteX2-55" fmla="*/ 6090826 w 6090826"/>
              <a:gd name="connsiteY2-56" fmla="*/ 6879515 h 6879515"/>
              <a:gd name="connsiteX3-57" fmla="*/ 0 w 6090826"/>
              <a:gd name="connsiteY3-58" fmla="*/ 6858000 h 6879515"/>
              <a:gd name="connsiteX4-59" fmla="*/ 0 w 6090826"/>
              <a:gd name="connsiteY4-60" fmla="*/ 0 h 6879515"/>
              <a:gd name="connsiteX0-61" fmla="*/ 0 w 6101583"/>
              <a:gd name="connsiteY0-62" fmla="*/ 0 h 6890273"/>
              <a:gd name="connsiteX1-63" fmla="*/ 6047795 w 6101583"/>
              <a:gd name="connsiteY1-64" fmla="*/ 10757 h 6890273"/>
              <a:gd name="connsiteX2-65" fmla="*/ 6101583 w 6101583"/>
              <a:gd name="connsiteY2-66" fmla="*/ 6890273 h 6890273"/>
              <a:gd name="connsiteX3-67" fmla="*/ 0 w 6101583"/>
              <a:gd name="connsiteY3-68" fmla="*/ 6858000 h 6890273"/>
              <a:gd name="connsiteX4-69" fmla="*/ 0 w 6101583"/>
              <a:gd name="connsiteY4-70" fmla="*/ 0 h 6890273"/>
              <a:gd name="connsiteX0-71" fmla="*/ 3625327 w 6101583"/>
              <a:gd name="connsiteY0-72" fmla="*/ 0 h 6879516"/>
              <a:gd name="connsiteX1-73" fmla="*/ 6047795 w 6101583"/>
              <a:gd name="connsiteY1-74" fmla="*/ 0 h 6879516"/>
              <a:gd name="connsiteX2-75" fmla="*/ 6101583 w 6101583"/>
              <a:gd name="connsiteY2-76" fmla="*/ 6879516 h 6879516"/>
              <a:gd name="connsiteX3-77" fmla="*/ 0 w 6101583"/>
              <a:gd name="connsiteY3-78" fmla="*/ 6847243 h 6879516"/>
              <a:gd name="connsiteX4-79" fmla="*/ 3625327 w 6101583"/>
              <a:gd name="connsiteY4-80" fmla="*/ 0 h 6879516"/>
              <a:gd name="connsiteX0-81" fmla="*/ 3614569 w 6101583"/>
              <a:gd name="connsiteY0-82" fmla="*/ 10758 h 6879516"/>
              <a:gd name="connsiteX1-83" fmla="*/ 6047795 w 6101583"/>
              <a:gd name="connsiteY1-84" fmla="*/ 0 h 6879516"/>
              <a:gd name="connsiteX2-85" fmla="*/ 6101583 w 6101583"/>
              <a:gd name="connsiteY2-86" fmla="*/ 6879516 h 6879516"/>
              <a:gd name="connsiteX3-87" fmla="*/ 0 w 6101583"/>
              <a:gd name="connsiteY3-88" fmla="*/ 6847243 h 6879516"/>
              <a:gd name="connsiteX4-89" fmla="*/ 3614569 w 6101583"/>
              <a:gd name="connsiteY4-90" fmla="*/ 10758 h 6879516"/>
              <a:gd name="connsiteX0-91" fmla="*/ 4625788 w 7112802"/>
              <a:gd name="connsiteY0-92" fmla="*/ 10758 h 6879516"/>
              <a:gd name="connsiteX1-93" fmla="*/ 7059014 w 7112802"/>
              <a:gd name="connsiteY1-94" fmla="*/ 0 h 6879516"/>
              <a:gd name="connsiteX2-95" fmla="*/ 7112802 w 7112802"/>
              <a:gd name="connsiteY2-96" fmla="*/ 6879516 h 6879516"/>
              <a:gd name="connsiteX3-97" fmla="*/ 0 w 7112802"/>
              <a:gd name="connsiteY3-98" fmla="*/ 6858001 h 6879516"/>
              <a:gd name="connsiteX4-99" fmla="*/ 4625788 w 7112802"/>
              <a:gd name="connsiteY4-100" fmla="*/ 10758 h 6879516"/>
              <a:gd name="connsiteX0-101" fmla="*/ 4625788 w 7112802"/>
              <a:gd name="connsiteY0-102" fmla="*/ 10758 h 6879516"/>
              <a:gd name="connsiteX1-103" fmla="*/ 7091286 w 7112802"/>
              <a:gd name="connsiteY1-104" fmla="*/ 0 h 6879516"/>
              <a:gd name="connsiteX2-105" fmla="*/ 7112802 w 7112802"/>
              <a:gd name="connsiteY2-106" fmla="*/ 6879516 h 6879516"/>
              <a:gd name="connsiteX3-107" fmla="*/ 0 w 7112802"/>
              <a:gd name="connsiteY3-108" fmla="*/ 6858001 h 6879516"/>
              <a:gd name="connsiteX4-109" fmla="*/ 4625788 w 7112802"/>
              <a:gd name="connsiteY4-110" fmla="*/ 10758 h 6879516"/>
              <a:gd name="connsiteX0-111" fmla="*/ 2743722 w 7112802"/>
              <a:gd name="connsiteY0-112" fmla="*/ 1880 h 6879516"/>
              <a:gd name="connsiteX1-113" fmla="*/ 7091286 w 7112802"/>
              <a:gd name="connsiteY1-114" fmla="*/ 0 h 6879516"/>
              <a:gd name="connsiteX2-115" fmla="*/ 7112802 w 7112802"/>
              <a:gd name="connsiteY2-116" fmla="*/ 6879516 h 6879516"/>
              <a:gd name="connsiteX3-117" fmla="*/ 0 w 7112802"/>
              <a:gd name="connsiteY3-118" fmla="*/ 6858001 h 6879516"/>
              <a:gd name="connsiteX4-119" fmla="*/ 2743722 w 7112802"/>
              <a:gd name="connsiteY4-120" fmla="*/ 1880 h 6879516"/>
              <a:gd name="connsiteX0-121" fmla="*/ 3311893 w 7680973"/>
              <a:gd name="connsiteY0-122" fmla="*/ 1880 h 6929022"/>
              <a:gd name="connsiteX1-123" fmla="*/ 7659457 w 7680973"/>
              <a:gd name="connsiteY1-124" fmla="*/ 0 h 6929022"/>
              <a:gd name="connsiteX2-125" fmla="*/ 7680973 w 7680973"/>
              <a:gd name="connsiteY2-126" fmla="*/ 6879516 h 6929022"/>
              <a:gd name="connsiteX3-127" fmla="*/ 0 w 7680973"/>
              <a:gd name="connsiteY3-128" fmla="*/ 6929022 h 6929022"/>
              <a:gd name="connsiteX4-129" fmla="*/ 3311893 w 7680973"/>
              <a:gd name="connsiteY4-130" fmla="*/ 1880 h 6929022"/>
              <a:gd name="connsiteX0-131" fmla="*/ 3445058 w 7814138"/>
              <a:gd name="connsiteY0-132" fmla="*/ 1880 h 6879516"/>
              <a:gd name="connsiteX1-133" fmla="*/ 7792622 w 7814138"/>
              <a:gd name="connsiteY1-134" fmla="*/ 0 h 6879516"/>
              <a:gd name="connsiteX2-135" fmla="*/ 7814138 w 7814138"/>
              <a:gd name="connsiteY2-136" fmla="*/ 6879516 h 6879516"/>
              <a:gd name="connsiteX3-137" fmla="*/ 0 w 7814138"/>
              <a:gd name="connsiteY3-138" fmla="*/ 6875756 h 6879516"/>
              <a:gd name="connsiteX4-139" fmla="*/ 3445058 w 7814138"/>
              <a:gd name="connsiteY4-140" fmla="*/ 1880 h 6879516"/>
              <a:gd name="connsiteX0-141" fmla="*/ 2583924 w 7814138"/>
              <a:gd name="connsiteY0-142" fmla="*/ 1880 h 6879516"/>
              <a:gd name="connsiteX1-143" fmla="*/ 7792622 w 7814138"/>
              <a:gd name="connsiteY1-144" fmla="*/ 0 h 6879516"/>
              <a:gd name="connsiteX2-145" fmla="*/ 7814138 w 7814138"/>
              <a:gd name="connsiteY2-146" fmla="*/ 6879516 h 6879516"/>
              <a:gd name="connsiteX3-147" fmla="*/ 0 w 7814138"/>
              <a:gd name="connsiteY3-148" fmla="*/ 6875756 h 6879516"/>
              <a:gd name="connsiteX4-149" fmla="*/ 2583924 w 7814138"/>
              <a:gd name="connsiteY4-150" fmla="*/ 1880 h 6879516"/>
              <a:gd name="connsiteX0-151" fmla="*/ 5025284 w 10255498"/>
              <a:gd name="connsiteY0-152" fmla="*/ 1880 h 6879516"/>
              <a:gd name="connsiteX1-153" fmla="*/ 10233982 w 10255498"/>
              <a:gd name="connsiteY1-154" fmla="*/ 0 h 6879516"/>
              <a:gd name="connsiteX2-155" fmla="*/ 10255498 w 10255498"/>
              <a:gd name="connsiteY2-156" fmla="*/ 6879516 h 6879516"/>
              <a:gd name="connsiteX3-157" fmla="*/ 0 w 10255498"/>
              <a:gd name="connsiteY3-158" fmla="*/ 6858000 h 6879516"/>
              <a:gd name="connsiteX4-159" fmla="*/ 5025284 w 10255498"/>
              <a:gd name="connsiteY4-160" fmla="*/ 1880 h 6879516"/>
              <a:gd name="connsiteX0-161" fmla="*/ 6916227 w 12146441"/>
              <a:gd name="connsiteY0-162" fmla="*/ 1880 h 6893511"/>
              <a:gd name="connsiteX1-163" fmla="*/ 12124925 w 12146441"/>
              <a:gd name="connsiteY1-164" fmla="*/ 0 h 6893511"/>
              <a:gd name="connsiteX2-165" fmla="*/ 12146441 w 12146441"/>
              <a:gd name="connsiteY2-166" fmla="*/ 6879516 h 6893511"/>
              <a:gd name="connsiteX3-167" fmla="*/ 0 w 12146441"/>
              <a:gd name="connsiteY3-168" fmla="*/ 6893511 h 6893511"/>
              <a:gd name="connsiteX4-169" fmla="*/ 6916227 w 12146441"/>
              <a:gd name="connsiteY4-170" fmla="*/ 1880 h 6893511"/>
              <a:gd name="connsiteX0-171" fmla="*/ 4883241 w 10113455"/>
              <a:gd name="connsiteY0-172" fmla="*/ 1880 h 6884633"/>
              <a:gd name="connsiteX1-173" fmla="*/ 10091939 w 10113455"/>
              <a:gd name="connsiteY1-174" fmla="*/ 0 h 6884633"/>
              <a:gd name="connsiteX2-175" fmla="*/ 10113455 w 10113455"/>
              <a:gd name="connsiteY2-176" fmla="*/ 6879516 h 6884633"/>
              <a:gd name="connsiteX3-177" fmla="*/ 0 w 10113455"/>
              <a:gd name="connsiteY3-178" fmla="*/ 6884633 h 6884633"/>
              <a:gd name="connsiteX4-179" fmla="*/ 4883241 w 10113455"/>
              <a:gd name="connsiteY4-180" fmla="*/ 1880 h 6884633"/>
              <a:gd name="connsiteX0-181" fmla="*/ 5668550 w 10113455"/>
              <a:gd name="connsiteY0-182" fmla="*/ 0 h 6893553"/>
              <a:gd name="connsiteX1-183" fmla="*/ 10091939 w 10113455"/>
              <a:gd name="connsiteY1-184" fmla="*/ 8920 h 6893553"/>
              <a:gd name="connsiteX2-185" fmla="*/ 10113455 w 10113455"/>
              <a:gd name="connsiteY2-186" fmla="*/ 6888436 h 6893553"/>
              <a:gd name="connsiteX3-187" fmla="*/ 0 w 10113455"/>
              <a:gd name="connsiteY3-188" fmla="*/ 6893553 h 6893553"/>
              <a:gd name="connsiteX4-189" fmla="*/ 5668550 w 10113455"/>
              <a:gd name="connsiteY4-190" fmla="*/ 0 h 6893553"/>
              <a:gd name="connsiteX0-191" fmla="*/ 4291571 w 8736476"/>
              <a:gd name="connsiteY0-192" fmla="*/ 0 h 6904353"/>
              <a:gd name="connsiteX1-193" fmla="*/ 8714960 w 8736476"/>
              <a:gd name="connsiteY1-194" fmla="*/ 8920 h 6904353"/>
              <a:gd name="connsiteX2-195" fmla="*/ 8736476 w 8736476"/>
              <a:gd name="connsiteY2-196" fmla="*/ 6888436 h 6904353"/>
              <a:gd name="connsiteX3-197" fmla="*/ 0 w 8736476"/>
              <a:gd name="connsiteY3-198" fmla="*/ 6904353 h 6904353"/>
              <a:gd name="connsiteX4-199" fmla="*/ 4291571 w 8736476"/>
              <a:gd name="connsiteY4-200" fmla="*/ 0 h 690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36476" h="6904353">
                <a:moveTo>
                  <a:pt x="4291571" y="0"/>
                </a:moveTo>
                <a:lnTo>
                  <a:pt x="8714960" y="8920"/>
                </a:lnTo>
                <a:lnTo>
                  <a:pt x="8736476" y="6888436"/>
                </a:lnTo>
                <a:lnTo>
                  <a:pt x="0" y="6904353"/>
                </a:lnTo>
                <a:lnTo>
                  <a:pt x="4291571" y="0"/>
                </a:lnTo>
                <a:close/>
              </a:path>
            </a:pathLst>
          </a:custGeom>
          <a:solidFill>
            <a:srgbClr val="3E45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092388" y="479394"/>
            <a:ext cx="6007224" cy="5899212"/>
            <a:chOff x="3729602" y="1062602"/>
            <a:chExt cx="4732793" cy="4732793"/>
          </a:xfrm>
        </p:grpSpPr>
        <p:sp>
          <p:nvSpPr>
            <p:cNvPr id="12" name="椭圆 11"/>
            <p:cNvSpPr/>
            <p:nvPr userDrawn="1"/>
          </p:nvSpPr>
          <p:spPr>
            <a:xfrm>
              <a:off x="4149147" y="1510924"/>
              <a:ext cx="3892118" cy="389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3729602" y="1062602"/>
              <a:ext cx="4732793" cy="47327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0"/>
          <p:cNvSpPr txBox="1"/>
          <p:nvPr/>
        </p:nvSpPr>
        <p:spPr>
          <a:xfrm>
            <a:off x="4111135" y="3852533"/>
            <a:ext cx="3955134" cy="553100"/>
          </a:xfrm>
          <a:prstGeom prst="rect">
            <a:avLst/>
          </a:prstGeom>
          <a:noFill/>
        </p:spPr>
        <p:txBody>
          <a:bodyPr wrap="square">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4530"/>
            <a:r>
              <a:rPr lang="en-US" altLang="zh-CN" sz="1200" dirty="0">
                <a:solidFill>
                  <a:schemeClr val="tx1">
                    <a:lumMod val="65000"/>
                    <a:lumOff val="35000"/>
                  </a:schemeClr>
                </a:solidFill>
                <a:ea typeface="时尚中黑简体" panose="01010104010101010101" pitchFamily="2" charset="-122"/>
              </a:rPr>
              <a:t>The user can demonstrate on a projector or computer, or print the presentation and make it into a </a:t>
            </a:r>
            <a:r>
              <a:rPr lang="en-US" altLang="zh-CN" sz="1200" dirty="0" smtClean="0">
                <a:solidFill>
                  <a:schemeClr val="tx1">
                    <a:lumMod val="65000"/>
                    <a:lumOff val="35000"/>
                  </a:schemeClr>
                </a:solidFill>
                <a:ea typeface="时尚中黑简体" panose="01010104010101010101" pitchFamily="2" charset="-122"/>
              </a:rPr>
              <a:t>film</a:t>
            </a:r>
            <a:endParaRPr lang="en-US" altLang="zh-CN" sz="1200" dirty="0">
              <a:solidFill>
                <a:schemeClr val="tx1">
                  <a:lumMod val="65000"/>
                  <a:lumOff val="35000"/>
                </a:schemeClr>
              </a:solidFill>
              <a:ea typeface="时尚中黑简体" panose="01010104010101010101" pitchFamily="2" charset="-122"/>
            </a:endParaRPr>
          </a:p>
        </p:txBody>
      </p:sp>
      <p:grpSp>
        <p:nvGrpSpPr>
          <p:cNvPr id="2" name="组合 1"/>
          <p:cNvGrpSpPr/>
          <p:nvPr/>
        </p:nvGrpSpPr>
        <p:grpSpPr>
          <a:xfrm>
            <a:off x="10564" y="2190944"/>
            <a:ext cx="12181436" cy="2448450"/>
            <a:chOff x="10564" y="2190944"/>
            <a:chExt cx="12181436" cy="2448450"/>
          </a:xfrm>
        </p:grpSpPr>
        <p:cxnSp>
          <p:nvCxnSpPr>
            <p:cNvPr id="10" name="直接连接符 9"/>
            <p:cNvCxnSpPr/>
            <p:nvPr/>
          </p:nvCxnSpPr>
          <p:spPr>
            <a:xfrm>
              <a:off x="10564" y="3422135"/>
              <a:ext cx="12181436" cy="69766"/>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04699" y="4609994"/>
              <a:ext cx="5787301" cy="294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3042403" y="2190944"/>
              <a:ext cx="6057210" cy="1417184"/>
              <a:chOff x="3105491" y="3145727"/>
              <a:chExt cx="6057210" cy="1417184"/>
            </a:xfrm>
          </p:grpSpPr>
          <p:grpSp>
            <p:nvGrpSpPr>
              <p:cNvPr id="17" name="组合 16"/>
              <p:cNvGrpSpPr/>
              <p:nvPr/>
            </p:nvGrpSpPr>
            <p:grpSpPr>
              <a:xfrm>
                <a:off x="4137181" y="3145727"/>
                <a:ext cx="3975388" cy="1417184"/>
                <a:chOff x="4053281" y="3128762"/>
                <a:chExt cx="3975388" cy="1417184"/>
              </a:xfrm>
            </p:grpSpPr>
            <p:sp>
              <p:nvSpPr>
                <p:cNvPr id="20" name="文本框 9"/>
                <p:cNvSpPr txBox="1"/>
                <p:nvPr/>
              </p:nvSpPr>
              <p:spPr>
                <a:xfrm>
                  <a:off x="4244220" y="3330260"/>
                  <a:ext cx="3684104" cy="1015663"/>
                </a:xfrm>
                <a:prstGeom prst="rect">
                  <a:avLst/>
                </a:prstGeom>
                <a:noFill/>
              </p:spPr>
              <p:txBody>
                <a:bodyPr wrap="square" rtlCol="0">
                  <a:spAutoFit/>
                </a:bodyPr>
                <a:lstStyle/>
                <a:p>
                  <a:pPr algn="ctr"/>
                  <a:r>
                    <a:rPr lang="zh-CN" altLang="en-US" sz="6000" b="1" spc="300" dirty="0" smtClean="0">
                      <a:solidFill>
                        <a:srgbClr val="C14F4E"/>
                      </a:solidFill>
                      <a:latin typeface="微软雅黑" panose="020B0503020204020204" pitchFamily="34" charset="-122"/>
                      <a:ea typeface="微软雅黑" panose="020B0503020204020204" pitchFamily="34" charset="-122"/>
                    </a:rPr>
                    <a:t>感谢聆听</a:t>
                  </a:r>
                  <a:endParaRPr lang="zh-CN" altLang="en-US" sz="6000" b="1" spc="300" dirty="0">
                    <a:solidFill>
                      <a:srgbClr val="C14F4E"/>
                    </a:solidFill>
                    <a:latin typeface="微软雅黑" panose="020B0503020204020204" pitchFamily="34" charset="-122"/>
                    <a:ea typeface="微软雅黑" panose="020B0503020204020204" pitchFamily="34" charset="-122"/>
                  </a:endParaRPr>
                </a:p>
              </p:txBody>
            </p:sp>
            <p:sp>
              <p:nvSpPr>
                <p:cNvPr id="21" name="矩形 20"/>
                <p:cNvSpPr/>
                <p:nvPr/>
              </p:nvSpPr>
              <p:spPr>
                <a:xfrm>
                  <a:off x="7770252" y="312876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p:nvSpPr>
              <p:spPr>
                <a:xfrm>
                  <a:off x="4053281" y="428414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3105491" y="3250330"/>
                <a:ext cx="4647317"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flipV="1">
                <a:off x="4503525" y="4411624"/>
                <a:ext cx="4659176" cy="45719"/>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a:off x="10564" y="2278460"/>
              <a:ext cx="3300527" cy="2781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3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out)">
                                      <p:cBhvr>
                                        <p:cTn id="16" dur="750"/>
                                        <p:tgtEl>
                                          <p:spTgt spid="11"/>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flipH="1">
            <a:off x="0" y="2914022"/>
            <a:ext cx="12192000" cy="394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9625"/>
            <a:ext cx="12192000" cy="3477226"/>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104453" y="495269"/>
            <a:ext cx="6007224" cy="5899212"/>
            <a:chOff x="3729602" y="1062602"/>
            <a:chExt cx="4732793" cy="4732793"/>
          </a:xfrm>
        </p:grpSpPr>
        <p:sp>
          <p:nvSpPr>
            <p:cNvPr id="15" name="椭圆 14"/>
            <p:cNvSpPr/>
            <p:nvPr userDrawn="1"/>
          </p:nvSpPr>
          <p:spPr>
            <a:xfrm>
              <a:off x="4149147" y="1510924"/>
              <a:ext cx="3892118" cy="389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3729602" y="1062602"/>
              <a:ext cx="4732793" cy="47327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3946358" y="2190944"/>
            <a:ext cx="4618724" cy="1417184"/>
            <a:chOff x="4009446" y="3145727"/>
            <a:chExt cx="4618724" cy="1417184"/>
          </a:xfrm>
        </p:grpSpPr>
        <p:grpSp>
          <p:nvGrpSpPr>
            <p:cNvPr id="19" name="组合 18"/>
            <p:cNvGrpSpPr/>
            <p:nvPr/>
          </p:nvGrpSpPr>
          <p:grpSpPr>
            <a:xfrm>
              <a:off x="4137181" y="3145727"/>
              <a:ext cx="3975388" cy="1417184"/>
              <a:chOff x="4053281" y="3128762"/>
              <a:chExt cx="3975388" cy="1417184"/>
            </a:xfrm>
          </p:grpSpPr>
          <p:sp>
            <p:nvSpPr>
              <p:cNvPr id="22" name="文本框 9"/>
              <p:cNvSpPr txBox="1"/>
              <p:nvPr/>
            </p:nvSpPr>
            <p:spPr>
              <a:xfrm>
                <a:off x="4244423" y="3269097"/>
                <a:ext cx="3684104" cy="1014730"/>
              </a:xfrm>
              <a:prstGeom prst="rect">
                <a:avLst/>
              </a:prstGeom>
              <a:noFill/>
            </p:spPr>
            <p:txBody>
              <a:bodyPr wrap="square" rtlCol="0">
                <a:spAutoFit/>
              </a:bodyPr>
              <a:lstStyle/>
              <a:p>
                <a:pPr algn="ctr"/>
                <a:r>
                  <a:rPr lang="zh-CN" altLang="en-US" sz="6000" b="1" spc="300" dirty="0" smtClean="0">
                    <a:latin typeface="微软雅黑" panose="020B0503020204020204" pitchFamily="34" charset="-122"/>
                    <a:ea typeface="微软雅黑" panose="020B0503020204020204" pitchFamily="34" charset="-122"/>
                  </a:rPr>
                  <a:t>知识点</a:t>
                </a:r>
                <a:endParaRPr lang="zh-CN" altLang="en-US" sz="6000" b="1" spc="300" dirty="0">
                  <a:latin typeface="微软雅黑" panose="020B0503020204020204" pitchFamily="34" charset="-122"/>
                  <a:ea typeface="微软雅黑" panose="020B0503020204020204" pitchFamily="34" charset="-122"/>
                </a:endParaRPr>
              </a:p>
            </p:txBody>
          </p:sp>
          <p:sp>
            <p:nvSpPr>
              <p:cNvPr id="23" name="矩形 22"/>
              <p:cNvSpPr/>
              <p:nvPr/>
            </p:nvSpPr>
            <p:spPr>
              <a:xfrm>
                <a:off x="7770252" y="312876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4053281" y="4284142"/>
                <a:ext cx="258417" cy="261804"/>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4009446" y="3250330"/>
              <a:ext cx="3743362" cy="45719"/>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V="1">
              <a:off x="4503525" y="4411623"/>
              <a:ext cx="4124645" cy="45719"/>
            </a:xfrm>
            <a:prstGeom prst="rect">
              <a:avLst/>
            </a:prstGeom>
            <a:solidFill>
              <a:srgbClr val="3E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16"/>
          <p:cNvSpPr txBox="1"/>
          <p:nvPr/>
        </p:nvSpPr>
        <p:spPr>
          <a:xfrm>
            <a:off x="5372960" y="4210251"/>
            <a:ext cx="1470992" cy="400110"/>
          </a:xfrm>
          <a:prstGeom prst="rect">
            <a:avLst/>
          </a:prstGeom>
          <a:noFill/>
        </p:spPr>
        <p:txBody>
          <a:bodyPr wrap="square" rtlCol="0">
            <a:spAutoFit/>
          </a:bodyPr>
          <a:lstStyle/>
          <a:p>
            <a:pPr algn="ctr"/>
            <a:r>
              <a:rPr lang="zh-CN" altLang="en-US" sz="2000" b="1" dirty="0" smtClean="0">
                <a:solidFill>
                  <a:srgbClr val="C14F4E"/>
                </a:solidFill>
                <a:latin typeface="微软雅黑" panose="020B0503020204020204" pitchFamily="34" charset="-122"/>
                <a:ea typeface="微软雅黑" panose="020B0503020204020204" pitchFamily="34" charset="-122"/>
              </a:rPr>
              <a:t>第一部分</a:t>
            </a:r>
            <a:endParaRPr lang="zh-CN" altLang="en-US" sz="2000" b="1" dirty="0">
              <a:solidFill>
                <a:srgbClr val="C14F4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3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2611" y="580509"/>
            <a:ext cx="1009408" cy="501038"/>
            <a:chOff x="680598" y="541180"/>
            <a:chExt cx="1009408" cy="501038"/>
          </a:xfrm>
        </p:grpSpPr>
        <p:sp>
          <p:nvSpPr>
            <p:cNvPr id="2" name="矩形 1"/>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2" y="551418"/>
            <a:ext cx="2127083" cy="52322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添加标题</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10" name="矩形 9"/>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rot="16200000">
            <a:off x="5940565" y="-2205817"/>
            <a:ext cx="310871" cy="12192002"/>
            <a:chOff x="5860686" y="657890"/>
            <a:chExt cx="167631" cy="6574315"/>
          </a:xfrm>
          <a:solidFill>
            <a:srgbClr val="C14F4E"/>
          </a:solidFill>
        </p:grpSpPr>
        <p:cxnSp>
          <p:nvCxnSpPr>
            <p:cNvPr id="14" name="直接连接符 13"/>
            <p:cNvCxnSpPr/>
            <p:nvPr/>
          </p:nvCxnSpPr>
          <p:spPr>
            <a:xfrm>
              <a:off x="5944507" y="657890"/>
              <a:ext cx="0" cy="6574315"/>
            </a:xfrm>
            <a:prstGeom prst="line">
              <a:avLst/>
            </a:prstGeom>
            <a:grpFill/>
            <a:ln w="19050">
              <a:solidFill>
                <a:srgbClr val="30333F"/>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5860701" y="1541502"/>
              <a:ext cx="167616" cy="16761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椭圆 15"/>
            <p:cNvSpPr/>
            <p:nvPr/>
          </p:nvSpPr>
          <p:spPr>
            <a:xfrm>
              <a:off x="5860697" y="3060058"/>
              <a:ext cx="167616" cy="167616"/>
            </a:xfrm>
            <a:prstGeom prst="ellipse">
              <a:avLst/>
            </a:prstGeom>
            <a:solidFill>
              <a:srgbClr val="3033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椭圆 16"/>
            <p:cNvSpPr/>
            <p:nvPr/>
          </p:nvSpPr>
          <p:spPr>
            <a:xfrm>
              <a:off x="5860689" y="4578613"/>
              <a:ext cx="167616" cy="16761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椭圆 17"/>
            <p:cNvSpPr/>
            <p:nvPr/>
          </p:nvSpPr>
          <p:spPr>
            <a:xfrm>
              <a:off x="5860686" y="6097169"/>
              <a:ext cx="167616" cy="167616"/>
            </a:xfrm>
            <a:prstGeom prst="ellipse">
              <a:avLst/>
            </a:prstGeom>
            <a:solidFill>
              <a:srgbClr val="3033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3" name="矩形 22"/>
          <p:cNvSpPr/>
          <p:nvPr/>
        </p:nvSpPr>
        <p:spPr>
          <a:xfrm>
            <a:off x="3743960" y="4274820"/>
            <a:ext cx="4907280" cy="1641475"/>
          </a:xfrm>
          <a:prstGeom prst="rect">
            <a:avLst/>
          </a:prstGeom>
        </p:spPr>
        <p:txBody>
          <a:bodyPr wrap="square">
            <a:spAutoFit/>
            <a:scene3d>
              <a:camera prst="orthographicFront"/>
              <a:lightRig rig="threePt" dir="t"/>
            </a:scene3d>
            <a:sp3d contourW="12700"/>
          </a:bodyPr>
          <a:lstStyle/>
          <a:p>
            <a:pPr algn="ctr">
              <a:lnSpc>
                <a:spcPct val="120000"/>
              </a:lnSpc>
            </a:pPr>
            <a:r>
              <a:rPr lang="zh-CN" sz="2800" dirty="0">
                <a:solidFill>
                  <a:srgbClr val="C14F4E"/>
                </a:solidFill>
                <a:latin typeface="华文楷体" panose="02010600040101010101" charset="-122"/>
                <a:ea typeface="华文楷体" panose="02010600040101010101" charset="-122"/>
              </a:rPr>
              <a:t>在接下来的复习中希望将余下的知识点掌握</a:t>
            </a:r>
            <a:endParaRPr lang="zh-CN" sz="2800" dirty="0">
              <a:solidFill>
                <a:srgbClr val="C14F4E"/>
              </a:solidFill>
              <a:latin typeface="华文楷体" panose="02010600040101010101" charset="-122"/>
              <a:ea typeface="华文楷体" panose="02010600040101010101" charset="-122"/>
            </a:endParaRPr>
          </a:p>
          <a:p>
            <a:pPr algn="ctr">
              <a:lnSpc>
                <a:spcPct val="120000"/>
              </a:lnSpc>
            </a:pPr>
            <a:r>
              <a:rPr lang="zh-CN" sz="2800" dirty="0">
                <a:solidFill>
                  <a:srgbClr val="C14F4E"/>
                </a:solidFill>
                <a:latin typeface="华文楷体" panose="02010600040101010101" charset="-122"/>
                <a:ea typeface="华文楷体" panose="02010600040101010101" charset="-122"/>
              </a:rPr>
              <a:t>并将已掌握的知识点温顾</a:t>
            </a:r>
            <a:endParaRPr lang="zh-CN" sz="2800" dirty="0">
              <a:solidFill>
                <a:srgbClr val="C14F4E"/>
              </a:solidFill>
              <a:latin typeface="华文楷体" panose="02010600040101010101" charset="-122"/>
              <a:ea typeface="华文楷体" panose="02010600040101010101" charset="-122"/>
            </a:endParaRPr>
          </a:p>
        </p:txBody>
      </p:sp>
      <p:sp>
        <p:nvSpPr>
          <p:cNvPr id="26" name="矩形 25"/>
          <p:cNvSpPr/>
          <p:nvPr/>
        </p:nvSpPr>
        <p:spPr>
          <a:xfrm>
            <a:off x="8025130" y="2237105"/>
            <a:ext cx="3276600" cy="1641475"/>
          </a:xfrm>
          <a:prstGeom prst="rect">
            <a:avLst/>
          </a:prstGeom>
        </p:spPr>
        <p:txBody>
          <a:bodyPr wrap="square">
            <a:spAutoFit/>
            <a:scene3d>
              <a:camera prst="orthographicFront"/>
              <a:lightRig rig="threePt" dir="t"/>
            </a:scene3d>
            <a:sp3d contourW="12700"/>
          </a:bodyPr>
          <a:lstStyle/>
          <a:p>
            <a:pPr algn="ctr">
              <a:lnSpc>
                <a:spcPct val="120000"/>
              </a:lnSpc>
            </a:pPr>
            <a:r>
              <a:rPr lang="zh-CN" sz="2800" dirty="0">
                <a:solidFill>
                  <a:srgbClr val="C14F4E"/>
                </a:solidFill>
                <a:latin typeface="华文楷体" panose="02010600040101010101" charset="-122"/>
                <a:ea typeface="华文楷体" panose="02010600040101010101" charset="-122"/>
                <a:cs typeface="华文楷体" panose="02010600040101010101" charset="-122"/>
              </a:rPr>
              <a:t>工程训练部分合计</a:t>
            </a:r>
            <a:r>
              <a:rPr lang="en-US" altLang="zh-CN" sz="2800" dirty="0">
                <a:solidFill>
                  <a:srgbClr val="C14F4E"/>
                </a:solidFill>
                <a:latin typeface="华文楷体" panose="02010600040101010101" charset="-122"/>
                <a:ea typeface="华文楷体" panose="02010600040101010101" charset="-122"/>
                <a:cs typeface="华文楷体" panose="02010600040101010101" charset="-122"/>
              </a:rPr>
              <a:t>78</a:t>
            </a:r>
            <a:r>
              <a:rPr lang="zh-CN" altLang="en-US" sz="2800" dirty="0">
                <a:solidFill>
                  <a:srgbClr val="C14F4E"/>
                </a:solidFill>
                <a:latin typeface="华文楷体" panose="02010600040101010101" charset="-122"/>
                <a:ea typeface="华文楷体" panose="02010600040101010101" charset="-122"/>
                <a:cs typeface="华文楷体" panose="02010600040101010101" charset="-122"/>
              </a:rPr>
              <a:t>个核心知识点</a:t>
            </a:r>
            <a:endParaRPr lang="zh-CN" altLang="en-US" sz="2800" dirty="0">
              <a:solidFill>
                <a:srgbClr val="C14F4E"/>
              </a:solidFill>
              <a:latin typeface="华文楷体" panose="02010600040101010101" charset="-122"/>
              <a:ea typeface="华文楷体" panose="02010600040101010101" charset="-122"/>
              <a:cs typeface="华文楷体" panose="02010600040101010101" charset="-122"/>
            </a:endParaRPr>
          </a:p>
          <a:p>
            <a:pPr algn="ctr">
              <a:lnSpc>
                <a:spcPct val="120000"/>
              </a:lnSpc>
            </a:pPr>
            <a:r>
              <a:rPr lang="zh-CN" altLang="en-US" sz="2800" dirty="0">
                <a:solidFill>
                  <a:srgbClr val="C14F4E"/>
                </a:solidFill>
                <a:latin typeface="华文楷体" panose="02010600040101010101" charset="-122"/>
                <a:ea typeface="华文楷体" panose="02010600040101010101" charset="-122"/>
                <a:cs typeface="华文楷体" panose="02010600040101010101" charset="-122"/>
              </a:rPr>
              <a:t>已掌握</a:t>
            </a:r>
            <a:r>
              <a:rPr lang="en-US" altLang="zh-CN" sz="2800" dirty="0">
                <a:solidFill>
                  <a:srgbClr val="C14F4E"/>
                </a:solidFill>
                <a:latin typeface="华文楷体" panose="02010600040101010101" charset="-122"/>
                <a:ea typeface="华文楷体" panose="02010600040101010101" charset="-122"/>
                <a:cs typeface="华文楷体" panose="02010600040101010101" charset="-122"/>
              </a:rPr>
              <a:t>70</a:t>
            </a:r>
            <a:r>
              <a:rPr lang="zh-CN" altLang="en-US" sz="2800" dirty="0">
                <a:solidFill>
                  <a:srgbClr val="C14F4E"/>
                </a:solidFill>
                <a:latin typeface="华文楷体" panose="02010600040101010101" charset="-122"/>
                <a:ea typeface="华文楷体" panose="02010600040101010101" charset="-122"/>
                <a:cs typeface="华文楷体" panose="02010600040101010101" charset="-122"/>
              </a:rPr>
              <a:t>个知识点</a:t>
            </a:r>
            <a:endParaRPr lang="zh-CN" altLang="en-US" sz="2800" dirty="0">
              <a:solidFill>
                <a:srgbClr val="C14F4E"/>
              </a:solidFill>
              <a:latin typeface="华文楷体" panose="02010600040101010101" charset="-122"/>
              <a:ea typeface="华文楷体" panose="02010600040101010101" charset="-122"/>
              <a:cs typeface="华文楷体" panose="02010600040101010101" charset="-122"/>
            </a:endParaRPr>
          </a:p>
        </p:txBody>
      </p:sp>
      <p:sp>
        <p:nvSpPr>
          <p:cNvPr id="28" name="椭圆 16"/>
          <p:cNvSpPr/>
          <p:nvPr/>
        </p:nvSpPr>
        <p:spPr>
          <a:xfrm>
            <a:off x="5406813" y="1768550"/>
            <a:ext cx="1378374" cy="1446213"/>
          </a:xfrm>
          <a:custGeom>
            <a:avLst/>
            <a:gdLst>
              <a:gd name="connsiteX0" fmla="*/ 272000 w 578707"/>
              <a:gd name="connsiteY0" fmla="*/ 341347 h 607004"/>
              <a:gd name="connsiteX1" fmla="*/ 256491 w 578707"/>
              <a:gd name="connsiteY1" fmla="*/ 346871 h 607004"/>
              <a:gd name="connsiteX2" fmla="*/ 251177 w 578707"/>
              <a:gd name="connsiteY2" fmla="*/ 353152 h 607004"/>
              <a:gd name="connsiteX3" fmla="*/ 251177 w 578707"/>
              <a:gd name="connsiteY3" fmla="*/ 369180 h 607004"/>
              <a:gd name="connsiteX4" fmla="*/ 248682 w 578707"/>
              <a:gd name="connsiteY4" fmla="*/ 370913 h 607004"/>
              <a:gd name="connsiteX5" fmla="*/ 247164 w 578707"/>
              <a:gd name="connsiteY5" fmla="*/ 375786 h 607004"/>
              <a:gd name="connsiteX6" fmla="*/ 250634 w 578707"/>
              <a:gd name="connsiteY6" fmla="*/ 409900 h 607004"/>
              <a:gd name="connsiteX7" fmla="*/ 255298 w 578707"/>
              <a:gd name="connsiteY7" fmla="*/ 415424 h 607004"/>
              <a:gd name="connsiteX8" fmla="*/ 257033 w 578707"/>
              <a:gd name="connsiteY8" fmla="*/ 415640 h 607004"/>
              <a:gd name="connsiteX9" fmla="*/ 262130 w 578707"/>
              <a:gd name="connsiteY9" fmla="*/ 413041 h 607004"/>
              <a:gd name="connsiteX10" fmla="*/ 280134 w 578707"/>
              <a:gd name="connsiteY10" fmla="*/ 389215 h 607004"/>
              <a:gd name="connsiteX11" fmla="*/ 281435 w 578707"/>
              <a:gd name="connsiteY11" fmla="*/ 385317 h 607004"/>
              <a:gd name="connsiteX12" fmla="*/ 281435 w 578707"/>
              <a:gd name="connsiteY12" fmla="*/ 346979 h 607004"/>
              <a:gd name="connsiteX13" fmla="*/ 278290 w 578707"/>
              <a:gd name="connsiteY13" fmla="*/ 341564 h 607004"/>
              <a:gd name="connsiteX14" fmla="*/ 272000 w 578707"/>
              <a:gd name="connsiteY14" fmla="*/ 341347 h 607004"/>
              <a:gd name="connsiteX15" fmla="*/ 190768 w 578707"/>
              <a:gd name="connsiteY15" fmla="*/ 341347 h 607004"/>
              <a:gd name="connsiteX16" fmla="*/ 184478 w 578707"/>
              <a:gd name="connsiteY16" fmla="*/ 341564 h 607004"/>
              <a:gd name="connsiteX17" fmla="*/ 181333 w 578707"/>
              <a:gd name="connsiteY17" fmla="*/ 346979 h 607004"/>
              <a:gd name="connsiteX18" fmla="*/ 181333 w 578707"/>
              <a:gd name="connsiteY18" fmla="*/ 385317 h 607004"/>
              <a:gd name="connsiteX19" fmla="*/ 182634 w 578707"/>
              <a:gd name="connsiteY19" fmla="*/ 389215 h 607004"/>
              <a:gd name="connsiteX20" fmla="*/ 200638 w 578707"/>
              <a:gd name="connsiteY20" fmla="*/ 413041 h 607004"/>
              <a:gd name="connsiteX21" fmla="*/ 205843 w 578707"/>
              <a:gd name="connsiteY21" fmla="*/ 415640 h 607004"/>
              <a:gd name="connsiteX22" fmla="*/ 207579 w 578707"/>
              <a:gd name="connsiteY22" fmla="*/ 415424 h 607004"/>
              <a:gd name="connsiteX23" fmla="*/ 212242 w 578707"/>
              <a:gd name="connsiteY23" fmla="*/ 409900 h 607004"/>
              <a:gd name="connsiteX24" fmla="*/ 215713 w 578707"/>
              <a:gd name="connsiteY24" fmla="*/ 375786 h 607004"/>
              <a:gd name="connsiteX25" fmla="*/ 214086 w 578707"/>
              <a:gd name="connsiteY25" fmla="*/ 370805 h 607004"/>
              <a:gd name="connsiteX26" fmla="*/ 211700 w 578707"/>
              <a:gd name="connsiteY26" fmla="*/ 369180 h 607004"/>
              <a:gd name="connsiteX27" fmla="*/ 211700 w 578707"/>
              <a:gd name="connsiteY27" fmla="*/ 353152 h 607004"/>
              <a:gd name="connsiteX28" fmla="*/ 206386 w 578707"/>
              <a:gd name="connsiteY28" fmla="*/ 346871 h 607004"/>
              <a:gd name="connsiteX29" fmla="*/ 190768 w 578707"/>
              <a:gd name="connsiteY29" fmla="*/ 341347 h 607004"/>
              <a:gd name="connsiteX30" fmla="*/ 200746 w 578707"/>
              <a:gd name="connsiteY30" fmla="*/ 168936 h 607004"/>
              <a:gd name="connsiteX31" fmla="*/ 156172 w 578707"/>
              <a:gd name="connsiteY31" fmla="*/ 180740 h 607004"/>
              <a:gd name="connsiteX32" fmla="*/ 152593 w 578707"/>
              <a:gd name="connsiteY32" fmla="*/ 186480 h 607004"/>
              <a:gd name="connsiteX33" fmla="*/ 152593 w 578707"/>
              <a:gd name="connsiteY33" fmla="*/ 197851 h 607004"/>
              <a:gd name="connsiteX34" fmla="*/ 149990 w 578707"/>
              <a:gd name="connsiteY34" fmla="*/ 197851 h 607004"/>
              <a:gd name="connsiteX35" fmla="*/ 143591 w 578707"/>
              <a:gd name="connsiteY35" fmla="*/ 204349 h 607004"/>
              <a:gd name="connsiteX36" fmla="*/ 143591 w 578707"/>
              <a:gd name="connsiteY36" fmla="*/ 214854 h 607004"/>
              <a:gd name="connsiteX37" fmla="*/ 146520 w 578707"/>
              <a:gd name="connsiteY37" fmla="*/ 220269 h 607004"/>
              <a:gd name="connsiteX38" fmla="*/ 152702 w 578707"/>
              <a:gd name="connsiteY38" fmla="*/ 224276 h 607004"/>
              <a:gd name="connsiteX39" fmla="*/ 153135 w 578707"/>
              <a:gd name="connsiteY39" fmla="*/ 226984 h 607004"/>
              <a:gd name="connsiteX40" fmla="*/ 176127 w 578707"/>
              <a:gd name="connsiteY40" fmla="*/ 280050 h 607004"/>
              <a:gd name="connsiteX41" fmla="*/ 214194 w 578707"/>
              <a:gd name="connsiteY41" fmla="*/ 312973 h 607004"/>
              <a:gd name="connsiteX42" fmla="*/ 248682 w 578707"/>
              <a:gd name="connsiteY42" fmla="*/ 312973 h 607004"/>
              <a:gd name="connsiteX43" fmla="*/ 286749 w 578707"/>
              <a:gd name="connsiteY43" fmla="*/ 280050 h 607004"/>
              <a:gd name="connsiteX44" fmla="*/ 309741 w 578707"/>
              <a:gd name="connsiteY44" fmla="*/ 226984 h 607004"/>
              <a:gd name="connsiteX45" fmla="*/ 310067 w 578707"/>
              <a:gd name="connsiteY45" fmla="*/ 224276 h 607004"/>
              <a:gd name="connsiteX46" fmla="*/ 316357 w 578707"/>
              <a:gd name="connsiteY46" fmla="*/ 220269 h 607004"/>
              <a:gd name="connsiteX47" fmla="*/ 319285 w 578707"/>
              <a:gd name="connsiteY47" fmla="*/ 214854 h 607004"/>
              <a:gd name="connsiteX48" fmla="*/ 319285 w 578707"/>
              <a:gd name="connsiteY48" fmla="*/ 204349 h 607004"/>
              <a:gd name="connsiteX49" fmla="*/ 312778 w 578707"/>
              <a:gd name="connsiteY49" fmla="*/ 197851 h 607004"/>
              <a:gd name="connsiteX50" fmla="*/ 309307 w 578707"/>
              <a:gd name="connsiteY50" fmla="*/ 197851 h 607004"/>
              <a:gd name="connsiteX51" fmla="*/ 307247 w 578707"/>
              <a:gd name="connsiteY51" fmla="*/ 195794 h 607004"/>
              <a:gd name="connsiteX52" fmla="*/ 301173 w 578707"/>
              <a:gd name="connsiteY52" fmla="*/ 195252 h 607004"/>
              <a:gd name="connsiteX53" fmla="*/ 275795 w 578707"/>
              <a:gd name="connsiteY53" fmla="*/ 201100 h 607004"/>
              <a:gd name="connsiteX54" fmla="*/ 236427 w 578707"/>
              <a:gd name="connsiteY54" fmla="*/ 183231 h 607004"/>
              <a:gd name="connsiteX55" fmla="*/ 200746 w 578707"/>
              <a:gd name="connsiteY55" fmla="*/ 168936 h 607004"/>
              <a:gd name="connsiteX56" fmla="*/ 417667 w 578707"/>
              <a:gd name="connsiteY56" fmla="*/ 57723 h 607004"/>
              <a:gd name="connsiteX57" fmla="*/ 430673 w 578707"/>
              <a:gd name="connsiteY57" fmla="*/ 70828 h 607004"/>
              <a:gd name="connsiteX58" fmla="*/ 430673 w 578707"/>
              <a:gd name="connsiteY58" fmla="*/ 154334 h 607004"/>
              <a:gd name="connsiteX59" fmla="*/ 481940 w 578707"/>
              <a:gd name="connsiteY59" fmla="*/ 154334 h 607004"/>
              <a:gd name="connsiteX60" fmla="*/ 494946 w 578707"/>
              <a:gd name="connsiteY60" fmla="*/ 167439 h 607004"/>
              <a:gd name="connsiteX61" fmla="*/ 481940 w 578707"/>
              <a:gd name="connsiteY61" fmla="*/ 180436 h 607004"/>
              <a:gd name="connsiteX62" fmla="*/ 417667 w 578707"/>
              <a:gd name="connsiteY62" fmla="*/ 180436 h 607004"/>
              <a:gd name="connsiteX63" fmla="*/ 404552 w 578707"/>
              <a:gd name="connsiteY63" fmla="*/ 167439 h 607004"/>
              <a:gd name="connsiteX64" fmla="*/ 404552 w 578707"/>
              <a:gd name="connsiteY64" fmla="*/ 70828 h 607004"/>
              <a:gd name="connsiteX65" fmla="*/ 417667 w 578707"/>
              <a:gd name="connsiteY65" fmla="*/ 57723 h 607004"/>
              <a:gd name="connsiteX66" fmla="*/ 215170 w 578707"/>
              <a:gd name="connsiteY66" fmla="*/ 47208 h 607004"/>
              <a:gd name="connsiteX67" fmla="*/ 247706 w 578707"/>
              <a:gd name="connsiteY67" fmla="*/ 47208 h 607004"/>
              <a:gd name="connsiteX68" fmla="*/ 347808 w 578707"/>
              <a:gd name="connsiteY68" fmla="*/ 147276 h 607004"/>
              <a:gd name="connsiteX69" fmla="*/ 347808 w 578707"/>
              <a:gd name="connsiteY69" fmla="*/ 178683 h 607004"/>
              <a:gd name="connsiteX70" fmla="*/ 353556 w 578707"/>
              <a:gd name="connsiteY70" fmla="*/ 196552 h 607004"/>
              <a:gd name="connsiteX71" fmla="*/ 353556 w 578707"/>
              <a:gd name="connsiteY71" fmla="*/ 218861 h 607004"/>
              <a:gd name="connsiteX72" fmla="*/ 342494 w 578707"/>
              <a:gd name="connsiteY72" fmla="*/ 242579 h 607004"/>
              <a:gd name="connsiteX73" fmla="*/ 335987 w 578707"/>
              <a:gd name="connsiteY73" fmla="*/ 259473 h 607004"/>
              <a:gd name="connsiteX74" fmla="*/ 314405 w 578707"/>
              <a:gd name="connsiteY74" fmla="*/ 299977 h 607004"/>
              <a:gd name="connsiteX75" fmla="*/ 299763 w 578707"/>
              <a:gd name="connsiteY75" fmla="*/ 318605 h 607004"/>
              <a:gd name="connsiteX76" fmla="*/ 310717 w 578707"/>
              <a:gd name="connsiteY76" fmla="*/ 332142 h 607004"/>
              <a:gd name="connsiteX77" fmla="*/ 382079 w 578707"/>
              <a:gd name="connsiteY77" fmla="*/ 353693 h 607004"/>
              <a:gd name="connsiteX78" fmla="*/ 462768 w 578707"/>
              <a:gd name="connsiteY78" fmla="*/ 588052 h 607004"/>
              <a:gd name="connsiteX79" fmla="*/ 443789 w 578707"/>
              <a:gd name="connsiteY79" fmla="*/ 607004 h 607004"/>
              <a:gd name="connsiteX80" fmla="*/ 18979 w 578707"/>
              <a:gd name="connsiteY80" fmla="*/ 607004 h 607004"/>
              <a:gd name="connsiteX81" fmla="*/ 0 w 578707"/>
              <a:gd name="connsiteY81" fmla="*/ 588052 h 607004"/>
              <a:gd name="connsiteX82" fmla="*/ 325 w 578707"/>
              <a:gd name="connsiteY82" fmla="*/ 585128 h 607004"/>
              <a:gd name="connsiteX83" fmla="*/ 80689 w 578707"/>
              <a:gd name="connsiteY83" fmla="*/ 353693 h 607004"/>
              <a:gd name="connsiteX84" fmla="*/ 152159 w 578707"/>
              <a:gd name="connsiteY84" fmla="*/ 332142 h 607004"/>
              <a:gd name="connsiteX85" fmla="*/ 163005 w 578707"/>
              <a:gd name="connsiteY85" fmla="*/ 318605 h 607004"/>
              <a:gd name="connsiteX86" fmla="*/ 148363 w 578707"/>
              <a:gd name="connsiteY86" fmla="*/ 299977 h 607004"/>
              <a:gd name="connsiteX87" fmla="*/ 126781 w 578707"/>
              <a:gd name="connsiteY87" fmla="*/ 259582 h 607004"/>
              <a:gd name="connsiteX88" fmla="*/ 120383 w 578707"/>
              <a:gd name="connsiteY88" fmla="*/ 242471 h 607004"/>
              <a:gd name="connsiteX89" fmla="*/ 109320 w 578707"/>
              <a:gd name="connsiteY89" fmla="*/ 218861 h 607004"/>
              <a:gd name="connsiteX90" fmla="*/ 109320 w 578707"/>
              <a:gd name="connsiteY90" fmla="*/ 196552 h 607004"/>
              <a:gd name="connsiteX91" fmla="*/ 115068 w 578707"/>
              <a:gd name="connsiteY91" fmla="*/ 178683 h 607004"/>
              <a:gd name="connsiteX92" fmla="*/ 115068 w 578707"/>
              <a:gd name="connsiteY92" fmla="*/ 147276 h 607004"/>
              <a:gd name="connsiteX93" fmla="*/ 215170 w 578707"/>
              <a:gd name="connsiteY93" fmla="*/ 47208 h 607004"/>
              <a:gd name="connsiteX94" fmla="*/ 415135 w 578707"/>
              <a:gd name="connsiteY94" fmla="*/ 0 h 607004"/>
              <a:gd name="connsiteX95" fmla="*/ 578707 w 578707"/>
              <a:gd name="connsiteY95" fmla="*/ 163305 h 607004"/>
              <a:gd name="connsiteX96" fmla="*/ 415135 w 578707"/>
              <a:gd name="connsiteY96" fmla="*/ 326718 h 607004"/>
              <a:gd name="connsiteX97" fmla="*/ 344955 w 578707"/>
              <a:gd name="connsiteY97" fmla="*/ 310907 h 607004"/>
              <a:gd name="connsiteX98" fmla="*/ 360357 w 578707"/>
              <a:gd name="connsiteY98" fmla="*/ 279719 h 607004"/>
              <a:gd name="connsiteX99" fmla="*/ 415135 w 578707"/>
              <a:gd name="connsiteY99" fmla="*/ 291956 h 607004"/>
              <a:gd name="connsiteX100" fmla="*/ 543888 w 578707"/>
              <a:gd name="connsiteY100" fmla="*/ 163305 h 607004"/>
              <a:gd name="connsiteX101" fmla="*/ 415135 w 578707"/>
              <a:gd name="connsiteY101" fmla="*/ 34762 h 607004"/>
              <a:gd name="connsiteX102" fmla="*/ 339097 w 578707"/>
              <a:gd name="connsiteY102" fmla="*/ 59561 h 607004"/>
              <a:gd name="connsiteX103" fmla="*/ 311546 w 578707"/>
              <a:gd name="connsiteY103" fmla="*/ 37036 h 607004"/>
              <a:gd name="connsiteX104" fmla="*/ 415135 w 578707"/>
              <a:gd name="connsiteY10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78707" h="607004">
                <a:moveTo>
                  <a:pt x="272000" y="341347"/>
                </a:moveTo>
                <a:cubicBezTo>
                  <a:pt x="266794" y="344163"/>
                  <a:pt x="261588" y="346004"/>
                  <a:pt x="256491" y="346871"/>
                </a:cubicBezTo>
                <a:cubicBezTo>
                  <a:pt x="253346" y="347412"/>
                  <a:pt x="251177" y="350119"/>
                  <a:pt x="251177" y="353152"/>
                </a:cubicBezTo>
                <a:lnTo>
                  <a:pt x="251177" y="369180"/>
                </a:lnTo>
                <a:cubicBezTo>
                  <a:pt x="250201" y="369505"/>
                  <a:pt x="249441" y="370155"/>
                  <a:pt x="248682" y="370913"/>
                </a:cubicBezTo>
                <a:cubicBezTo>
                  <a:pt x="247489" y="372212"/>
                  <a:pt x="246947" y="374053"/>
                  <a:pt x="247164" y="375786"/>
                </a:cubicBezTo>
                <a:lnTo>
                  <a:pt x="250634" y="409900"/>
                </a:lnTo>
                <a:cubicBezTo>
                  <a:pt x="250960" y="412500"/>
                  <a:pt x="252803" y="414665"/>
                  <a:pt x="255298" y="415424"/>
                </a:cubicBezTo>
                <a:cubicBezTo>
                  <a:pt x="255840" y="415532"/>
                  <a:pt x="256491" y="415640"/>
                  <a:pt x="257033" y="415640"/>
                </a:cubicBezTo>
                <a:cubicBezTo>
                  <a:pt x="258985" y="415640"/>
                  <a:pt x="260937" y="414665"/>
                  <a:pt x="262130" y="413041"/>
                </a:cubicBezTo>
                <a:lnTo>
                  <a:pt x="280134" y="389215"/>
                </a:lnTo>
                <a:cubicBezTo>
                  <a:pt x="281001" y="388132"/>
                  <a:pt x="281435" y="386724"/>
                  <a:pt x="281435" y="385317"/>
                </a:cubicBezTo>
                <a:lnTo>
                  <a:pt x="281435" y="346979"/>
                </a:lnTo>
                <a:cubicBezTo>
                  <a:pt x="281435" y="344813"/>
                  <a:pt x="280242" y="342647"/>
                  <a:pt x="278290" y="341564"/>
                </a:cubicBezTo>
                <a:cubicBezTo>
                  <a:pt x="276446" y="340373"/>
                  <a:pt x="274060" y="340264"/>
                  <a:pt x="272000" y="341347"/>
                </a:cubicBezTo>
                <a:close/>
                <a:moveTo>
                  <a:pt x="190768" y="341347"/>
                </a:moveTo>
                <a:cubicBezTo>
                  <a:pt x="188816" y="340264"/>
                  <a:pt x="186430" y="340373"/>
                  <a:pt x="184478" y="341564"/>
                </a:cubicBezTo>
                <a:cubicBezTo>
                  <a:pt x="182526" y="342647"/>
                  <a:pt x="181333" y="344813"/>
                  <a:pt x="181333" y="346979"/>
                </a:cubicBezTo>
                <a:lnTo>
                  <a:pt x="181333" y="385317"/>
                </a:lnTo>
                <a:cubicBezTo>
                  <a:pt x="181333" y="386724"/>
                  <a:pt x="181767" y="388132"/>
                  <a:pt x="182634" y="389215"/>
                </a:cubicBezTo>
                <a:lnTo>
                  <a:pt x="200638" y="413041"/>
                </a:lnTo>
                <a:cubicBezTo>
                  <a:pt x="201939" y="414665"/>
                  <a:pt x="203783" y="415640"/>
                  <a:pt x="205843" y="415640"/>
                </a:cubicBezTo>
                <a:cubicBezTo>
                  <a:pt x="206386" y="415640"/>
                  <a:pt x="206928" y="415532"/>
                  <a:pt x="207579" y="415424"/>
                </a:cubicBezTo>
                <a:cubicBezTo>
                  <a:pt x="210073" y="414665"/>
                  <a:pt x="211917" y="412500"/>
                  <a:pt x="212242" y="409900"/>
                </a:cubicBezTo>
                <a:lnTo>
                  <a:pt x="215713" y="375786"/>
                </a:lnTo>
                <a:cubicBezTo>
                  <a:pt x="215929" y="374053"/>
                  <a:pt x="215279" y="372212"/>
                  <a:pt x="214086" y="370805"/>
                </a:cubicBezTo>
                <a:cubicBezTo>
                  <a:pt x="213435" y="370155"/>
                  <a:pt x="212567" y="369505"/>
                  <a:pt x="211700" y="369180"/>
                </a:cubicBezTo>
                <a:lnTo>
                  <a:pt x="211700" y="353152"/>
                </a:lnTo>
                <a:cubicBezTo>
                  <a:pt x="211700" y="350119"/>
                  <a:pt x="209422" y="347412"/>
                  <a:pt x="206386" y="346871"/>
                </a:cubicBezTo>
                <a:cubicBezTo>
                  <a:pt x="201288" y="346004"/>
                  <a:pt x="196083" y="344163"/>
                  <a:pt x="190768" y="341347"/>
                </a:cubicBezTo>
                <a:close/>
                <a:moveTo>
                  <a:pt x="200746" y="168936"/>
                </a:moveTo>
                <a:cubicBezTo>
                  <a:pt x="182526" y="168936"/>
                  <a:pt x="165065" y="176300"/>
                  <a:pt x="156172" y="180740"/>
                </a:cubicBezTo>
                <a:cubicBezTo>
                  <a:pt x="154003" y="181823"/>
                  <a:pt x="152593" y="183989"/>
                  <a:pt x="152593" y="186480"/>
                </a:cubicBezTo>
                <a:lnTo>
                  <a:pt x="152593" y="197851"/>
                </a:lnTo>
                <a:lnTo>
                  <a:pt x="149990" y="197851"/>
                </a:lnTo>
                <a:cubicBezTo>
                  <a:pt x="146520" y="197851"/>
                  <a:pt x="143591" y="200776"/>
                  <a:pt x="143591" y="204349"/>
                </a:cubicBezTo>
                <a:lnTo>
                  <a:pt x="143591" y="214854"/>
                </a:lnTo>
                <a:cubicBezTo>
                  <a:pt x="143591" y="217020"/>
                  <a:pt x="144676" y="219078"/>
                  <a:pt x="146520" y="220269"/>
                </a:cubicBezTo>
                <a:lnTo>
                  <a:pt x="152702" y="224276"/>
                </a:lnTo>
                <a:lnTo>
                  <a:pt x="153135" y="226984"/>
                </a:lnTo>
                <a:cubicBezTo>
                  <a:pt x="155087" y="242254"/>
                  <a:pt x="163764" y="262073"/>
                  <a:pt x="176127" y="280050"/>
                </a:cubicBezTo>
                <a:cubicBezTo>
                  <a:pt x="191853" y="302793"/>
                  <a:pt x="206603" y="312973"/>
                  <a:pt x="214194" y="312973"/>
                </a:cubicBezTo>
                <a:lnTo>
                  <a:pt x="248682" y="312973"/>
                </a:lnTo>
                <a:cubicBezTo>
                  <a:pt x="256274" y="312973"/>
                  <a:pt x="271023" y="302793"/>
                  <a:pt x="286749" y="280050"/>
                </a:cubicBezTo>
                <a:cubicBezTo>
                  <a:pt x="299113" y="262073"/>
                  <a:pt x="307681" y="242254"/>
                  <a:pt x="309741" y="226984"/>
                </a:cubicBezTo>
                <a:lnTo>
                  <a:pt x="310067" y="224276"/>
                </a:lnTo>
                <a:lnTo>
                  <a:pt x="316357" y="220269"/>
                </a:lnTo>
                <a:cubicBezTo>
                  <a:pt x="318092" y="219078"/>
                  <a:pt x="319285" y="217020"/>
                  <a:pt x="319285" y="214854"/>
                </a:cubicBezTo>
                <a:lnTo>
                  <a:pt x="319285" y="204349"/>
                </a:lnTo>
                <a:cubicBezTo>
                  <a:pt x="319285" y="200776"/>
                  <a:pt x="316357" y="197851"/>
                  <a:pt x="312778" y="197851"/>
                </a:cubicBezTo>
                <a:lnTo>
                  <a:pt x="309307" y="197851"/>
                </a:lnTo>
                <a:cubicBezTo>
                  <a:pt x="308765" y="197093"/>
                  <a:pt x="308114" y="196335"/>
                  <a:pt x="307247" y="195794"/>
                </a:cubicBezTo>
                <a:cubicBezTo>
                  <a:pt x="305403" y="194603"/>
                  <a:pt x="303125" y="194386"/>
                  <a:pt x="301173" y="195252"/>
                </a:cubicBezTo>
                <a:cubicBezTo>
                  <a:pt x="292606" y="199151"/>
                  <a:pt x="284038" y="201100"/>
                  <a:pt x="275795" y="201100"/>
                </a:cubicBezTo>
                <a:cubicBezTo>
                  <a:pt x="261154" y="201100"/>
                  <a:pt x="247923" y="195036"/>
                  <a:pt x="236427" y="183231"/>
                </a:cubicBezTo>
                <a:cubicBezTo>
                  <a:pt x="227209" y="173701"/>
                  <a:pt x="215279" y="168936"/>
                  <a:pt x="200746" y="168936"/>
                </a:cubicBezTo>
                <a:close/>
                <a:moveTo>
                  <a:pt x="417667" y="57723"/>
                </a:moveTo>
                <a:cubicBezTo>
                  <a:pt x="424820" y="57723"/>
                  <a:pt x="430673" y="63572"/>
                  <a:pt x="430673" y="70828"/>
                </a:cubicBezTo>
                <a:lnTo>
                  <a:pt x="430673" y="154334"/>
                </a:lnTo>
                <a:lnTo>
                  <a:pt x="481940" y="154334"/>
                </a:lnTo>
                <a:cubicBezTo>
                  <a:pt x="489093" y="154334"/>
                  <a:pt x="494946" y="160182"/>
                  <a:pt x="494946" y="167439"/>
                </a:cubicBezTo>
                <a:cubicBezTo>
                  <a:pt x="494946" y="174587"/>
                  <a:pt x="489093" y="180436"/>
                  <a:pt x="481940" y="180436"/>
                </a:cubicBezTo>
                <a:lnTo>
                  <a:pt x="417667" y="180436"/>
                </a:lnTo>
                <a:cubicBezTo>
                  <a:pt x="410405" y="180436"/>
                  <a:pt x="404552" y="174587"/>
                  <a:pt x="404552" y="167439"/>
                </a:cubicBezTo>
                <a:lnTo>
                  <a:pt x="404552" y="70828"/>
                </a:lnTo>
                <a:cubicBezTo>
                  <a:pt x="404552" y="63572"/>
                  <a:pt x="410405" y="57723"/>
                  <a:pt x="417667" y="57723"/>
                </a:cubicBezTo>
                <a:close/>
                <a:moveTo>
                  <a:pt x="215170" y="47208"/>
                </a:moveTo>
                <a:lnTo>
                  <a:pt x="247706" y="47208"/>
                </a:lnTo>
                <a:cubicBezTo>
                  <a:pt x="302909" y="47208"/>
                  <a:pt x="347808" y="92044"/>
                  <a:pt x="347808" y="147276"/>
                </a:cubicBezTo>
                <a:lnTo>
                  <a:pt x="347808" y="178683"/>
                </a:lnTo>
                <a:cubicBezTo>
                  <a:pt x="351495" y="183881"/>
                  <a:pt x="353556" y="190162"/>
                  <a:pt x="353556" y="196552"/>
                </a:cubicBezTo>
                <a:lnTo>
                  <a:pt x="353556" y="218861"/>
                </a:lnTo>
                <a:cubicBezTo>
                  <a:pt x="353556" y="228067"/>
                  <a:pt x="349435" y="236731"/>
                  <a:pt x="342494" y="242579"/>
                </a:cubicBezTo>
                <a:cubicBezTo>
                  <a:pt x="340759" y="248102"/>
                  <a:pt x="338590" y="253842"/>
                  <a:pt x="335987" y="259473"/>
                </a:cubicBezTo>
                <a:cubicBezTo>
                  <a:pt x="330889" y="273011"/>
                  <a:pt x="323406" y="286981"/>
                  <a:pt x="314405" y="299977"/>
                </a:cubicBezTo>
                <a:cubicBezTo>
                  <a:pt x="310717" y="305392"/>
                  <a:pt x="305728" y="311998"/>
                  <a:pt x="299763" y="318605"/>
                </a:cubicBezTo>
                <a:cubicBezTo>
                  <a:pt x="305186" y="322395"/>
                  <a:pt x="308982" y="326944"/>
                  <a:pt x="310717" y="332142"/>
                </a:cubicBezTo>
                <a:lnTo>
                  <a:pt x="382079" y="353693"/>
                </a:lnTo>
                <a:cubicBezTo>
                  <a:pt x="432401" y="368205"/>
                  <a:pt x="462768" y="578955"/>
                  <a:pt x="462768" y="588052"/>
                </a:cubicBezTo>
                <a:cubicBezTo>
                  <a:pt x="462768" y="598448"/>
                  <a:pt x="454309" y="607004"/>
                  <a:pt x="443789" y="607004"/>
                </a:cubicBezTo>
                <a:lnTo>
                  <a:pt x="18979" y="607004"/>
                </a:lnTo>
                <a:cubicBezTo>
                  <a:pt x="8568" y="607004"/>
                  <a:pt x="0" y="598448"/>
                  <a:pt x="0" y="588052"/>
                </a:cubicBezTo>
                <a:cubicBezTo>
                  <a:pt x="0" y="587077"/>
                  <a:pt x="108" y="586102"/>
                  <a:pt x="325" y="585128"/>
                </a:cubicBezTo>
                <a:cubicBezTo>
                  <a:pt x="325" y="585128"/>
                  <a:pt x="30475" y="368205"/>
                  <a:pt x="80689" y="353693"/>
                </a:cubicBezTo>
                <a:lnTo>
                  <a:pt x="152159" y="332142"/>
                </a:lnTo>
                <a:cubicBezTo>
                  <a:pt x="153894" y="326944"/>
                  <a:pt x="157690" y="322395"/>
                  <a:pt x="163005" y="318605"/>
                </a:cubicBezTo>
                <a:cubicBezTo>
                  <a:pt x="157148" y="311998"/>
                  <a:pt x="152159" y="305392"/>
                  <a:pt x="148363" y="299977"/>
                </a:cubicBezTo>
                <a:cubicBezTo>
                  <a:pt x="139470" y="286981"/>
                  <a:pt x="131987" y="273011"/>
                  <a:pt x="126781" y="259582"/>
                </a:cubicBezTo>
                <a:cubicBezTo>
                  <a:pt x="124287" y="253842"/>
                  <a:pt x="122118" y="248102"/>
                  <a:pt x="120383" y="242471"/>
                </a:cubicBezTo>
                <a:cubicBezTo>
                  <a:pt x="113333" y="236731"/>
                  <a:pt x="109320" y="227959"/>
                  <a:pt x="109320" y="218861"/>
                </a:cubicBezTo>
                <a:lnTo>
                  <a:pt x="109320" y="196552"/>
                </a:lnTo>
                <a:cubicBezTo>
                  <a:pt x="109320" y="190162"/>
                  <a:pt x="111273" y="183881"/>
                  <a:pt x="115068" y="178683"/>
                </a:cubicBezTo>
                <a:lnTo>
                  <a:pt x="115068" y="147276"/>
                </a:lnTo>
                <a:cubicBezTo>
                  <a:pt x="115068" y="92044"/>
                  <a:pt x="159968" y="47208"/>
                  <a:pt x="215170" y="47208"/>
                </a:cubicBezTo>
                <a:close/>
                <a:moveTo>
                  <a:pt x="415135" y="0"/>
                </a:moveTo>
                <a:cubicBezTo>
                  <a:pt x="505381" y="0"/>
                  <a:pt x="578707" y="73314"/>
                  <a:pt x="578707" y="163305"/>
                </a:cubicBezTo>
                <a:cubicBezTo>
                  <a:pt x="578707" y="253404"/>
                  <a:pt x="505381" y="326718"/>
                  <a:pt x="415135" y="326718"/>
                </a:cubicBezTo>
                <a:cubicBezTo>
                  <a:pt x="390078" y="326718"/>
                  <a:pt x="366215" y="320979"/>
                  <a:pt x="344955" y="310907"/>
                </a:cubicBezTo>
                <a:cubicBezTo>
                  <a:pt x="351029" y="300620"/>
                  <a:pt x="356236" y="290115"/>
                  <a:pt x="360357" y="279719"/>
                </a:cubicBezTo>
                <a:cubicBezTo>
                  <a:pt x="376953" y="287516"/>
                  <a:pt x="395502" y="291956"/>
                  <a:pt x="415135" y="291956"/>
                </a:cubicBezTo>
                <a:cubicBezTo>
                  <a:pt x="486182" y="291956"/>
                  <a:pt x="543888" y="234236"/>
                  <a:pt x="543888" y="163305"/>
                </a:cubicBezTo>
                <a:cubicBezTo>
                  <a:pt x="543888" y="92482"/>
                  <a:pt x="486182" y="34762"/>
                  <a:pt x="415135" y="34762"/>
                </a:cubicBezTo>
                <a:cubicBezTo>
                  <a:pt x="386716" y="34762"/>
                  <a:pt x="360466" y="43967"/>
                  <a:pt x="339097" y="59561"/>
                </a:cubicBezTo>
                <a:cubicBezTo>
                  <a:pt x="330962" y="50897"/>
                  <a:pt x="321742" y="43317"/>
                  <a:pt x="311546" y="37036"/>
                </a:cubicBezTo>
                <a:cubicBezTo>
                  <a:pt x="339748" y="13861"/>
                  <a:pt x="375869" y="0"/>
                  <a:pt x="415135" y="0"/>
                </a:cubicBezTo>
                <a:close/>
              </a:path>
            </a:pathLst>
          </a:cu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 name="文本框 8"/>
          <p:cNvSpPr txBox="1"/>
          <p:nvPr/>
        </p:nvSpPr>
        <p:spPr>
          <a:xfrm>
            <a:off x="1319530" y="2086610"/>
            <a:ext cx="3963035" cy="1602105"/>
          </a:xfrm>
          <a:prstGeom prst="rect">
            <a:avLst/>
          </a:prstGeom>
          <a:noFill/>
        </p:spPr>
        <p:txBody>
          <a:bodyPr wrap="square" rtlCol="0">
            <a:spAutoFit/>
          </a:bodyPr>
          <a:p>
            <a:pPr algn="l">
              <a:lnSpc>
                <a:spcPts val="2105"/>
              </a:lnSpc>
            </a:pPr>
            <a:endParaRPr lang="zh-CN" sz="2800" b="1" dirty="0">
              <a:solidFill>
                <a:schemeClr val="accent2"/>
              </a:solidFill>
              <a:latin typeface="华文楷体" panose="02010600040101010101" charset="-122"/>
              <a:ea typeface="华文楷体" panose="02010600040101010101" charset="-122"/>
              <a:cs typeface="华文楷体" panose="02010600040101010101" charset="-122"/>
              <a:sym typeface="+mn-ea"/>
            </a:endParaRPr>
          </a:p>
          <a:p>
            <a:pPr algn="l">
              <a:lnSpc>
                <a:spcPts val="2105"/>
              </a:lnSpc>
            </a:pPr>
            <a:r>
              <a:rPr lang="zh-CN" sz="2800" b="1" dirty="0">
                <a:solidFill>
                  <a:schemeClr val="accent2"/>
                </a:solidFill>
                <a:latin typeface="华文楷体" panose="02010600040101010101" charset="-122"/>
                <a:ea typeface="华文楷体" panose="02010600040101010101" charset="-122"/>
                <a:cs typeface="华文楷体" panose="02010600040101010101" charset="-122"/>
                <a:sym typeface="+mn-ea"/>
              </a:rPr>
              <a:t>金工课程共</a:t>
            </a:r>
            <a:r>
              <a:rPr lang="en-US" altLang="zh-CN" sz="2800" b="1" dirty="0">
                <a:solidFill>
                  <a:schemeClr val="accent2"/>
                </a:solidFill>
                <a:latin typeface="华文楷体" panose="02010600040101010101" charset="-122"/>
                <a:ea typeface="华文楷体" panose="02010600040101010101" charset="-122"/>
                <a:cs typeface="华文楷体" panose="02010600040101010101" charset="-122"/>
                <a:sym typeface="+mn-ea"/>
              </a:rPr>
              <a:t>93</a:t>
            </a:r>
            <a:r>
              <a:rPr lang="zh-CN" altLang="en-US" sz="2800" b="1" dirty="0">
                <a:solidFill>
                  <a:schemeClr val="accent2"/>
                </a:solidFill>
                <a:latin typeface="华文楷体" panose="02010600040101010101" charset="-122"/>
                <a:ea typeface="华文楷体" panose="02010600040101010101" charset="-122"/>
                <a:cs typeface="华文楷体" panose="02010600040101010101" charset="-122"/>
                <a:sym typeface="+mn-ea"/>
              </a:rPr>
              <a:t>个核心知识点</a:t>
            </a:r>
            <a:endParaRPr lang="zh-CN" altLang="en-US" sz="2800" b="1" dirty="0">
              <a:solidFill>
                <a:schemeClr val="accent2"/>
              </a:solidFill>
              <a:latin typeface="华文楷体" panose="02010600040101010101" charset="-122"/>
              <a:ea typeface="华文楷体" panose="02010600040101010101" charset="-122"/>
              <a:cs typeface="华文楷体" panose="02010600040101010101" charset="-122"/>
            </a:endParaRPr>
          </a:p>
          <a:p>
            <a:pPr algn="l">
              <a:lnSpc>
                <a:spcPts val="2105"/>
              </a:lnSpc>
            </a:pPr>
            <a:r>
              <a:rPr lang="zh-CN" altLang="en-US" sz="2800" b="1" dirty="0">
                <a:solidFill>
                  <a:schemeClr val="accent2"/>
                </a:solidFill>
                <a:latin typeface="华文楷体" panose="02010600040101010101" charset="-122"/>
                <a:ea typeface="华文楷体" panose="02010600040101010101" charset="-122"/>
                <a:cs typeface="华文楷体" panose="02010600040101010101" charset="-122"/>
                <a:sym typeface="+mn-ea"/>
              </a:rPr>
              <a:t>已掌握</a:t>
            </a:r>
            <a:r>
              <a:rPr lang="en-US" altLang="zh-CN" sz="2800" b="1" dirty="0">
                <a:solidFill>
                  <a:schemeClr val="accent2"/>
                </a:solidFill>
                <a:latin typeface="华文楷体" panose="02010600040101010101" charset="-122"/>
                <a:ea typeface="华文楷体" panose="02010600040101010101" charset="-122"/>
                <a:cs typeface="华文楷体" panose="02010600040101010101" charset="-122"/>
                <a:sym typeface="+mn-ea"/>
              </a:rPr>
              <a:t>83</a:t>
            </a:r>
            <a:r>
              <a:rPr lang="zh-CN" altLang="en-US" sz="2800" b="1" dirty="0">
                <a:solidFill>
                  <a:schemeClr val="accent2"/>
                </a:solidFill>
                <a:latin typeface="华文楷体" panose="02010600040101010101" charset="-122"/>
                <a:ea typeface="华文楷体" panose="02010600040101010101" charset="-122"/>
                <a:cs typeface="华文楷体" panose="02010600040101010101" charset="-122"/>
                <a:sym typeface="+mn-ea"/>
              </a:rPr>
              <a:t>个核心知识点</a:t>
            </a:r>
            <a:endParaRPr lang="zh-CN" altLang="en-US" sz="2800" b="1" dirty="0">
              <a:solidFill>
                <a:schemeClr val="accent2"/>
              </a:solidFill>
              <a:latin typeface="华文楷体" panose="02010600040101010101" charset="-122"/>
              <a:ea typeface="华文楷体" panose="02010600040101010101" charset="-122"/>
              <a:cs typeface="华文楷体" panose="02010600040101010101" charset="-122"/>
            </a:endParaRPr>
          </a:p>
          <a:p>
            <a:endParaRPr lang="zh-CN" altLang="en-US" sz="2800" b="1" dirty="0">
              <a:solidFill>
                <a:schemeClr val="accent2"/>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2611" y="580509"/>
            <a:ext cx="1009408" cy="501038"/>
            <a:chOff x="680598" y="541180"/>
            <a:chExt cx="1009408" cy="501038"/>
          </a:xfrm>
        </p:grpSpPr>
        <p:sp>
          <p:nvSpPr>
            <p:cNvPr id="3" name="矩形 2"/>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2" y="551418"/>
            <a:ext cx="2127083" cy="523220"/>
          </a:xfrm>
          <a:prstGeom prst="rect">
            <a:avLst/>
          </a:prstGeom>
          <a:noFill/>
        </p:spPr>
        <p:txBody>
          <a:bodyPr wrap="square" rtlCol="0">
            <a:spAutoFit/>
          </a:bodyPr>
          <a:lstStyle/>
          <a:p>
            <a:r>
              <a:rPr lang="zh-CN" altLang="en-US" sz="2800" b="1" dirty="0" smtClean="0">
                <a:solidFill>
                  <a:srgbClr val="30333F"/>
                </a:solidFill>
                <a:latin typeface="微软雅黑" panose="020B0503020204020204" pitchFamily="34" charset="-122"/>
                <a:ea typeface="微软雅黑" panose="020B0503020204020204" pitchFamily="34" charset="-122"/>
              </a:rPr>
              <a:t>添加标题</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6"/>
          <p:cNvGrpSpPr/>
          <p:nvPr/>
        </p:nvGrpSpPr>
        <p:grpSpPr bwMode="auto">
          <a:xfrm>
            <a:off x="562611" y="2177626"/>
            <a:ext cx="3525344" cy="3377623"/>
            <a:chOff x="5189763" y="2050098"/>
            <a:chExt cx="2803983" cy="2685173"/>
          </a:xfrm>
        </p:grpSpPr>
        <p:grpSp>
          <p:nvGrpSpPr>
            <p:cNvPr id="13" name="组合 6"/>
            <p:cNvGrpSpPr/>
            <p:nvPr/>
          </p:nvGrpSpPr>
          <p:grpSpPr bwMode="auto">
            <a:xfrm>
              <a:off x="5189763" y="2399234"/>
              <a:ext cx="2803982" cy="2058317"/>
              <a:chOff x="1390644" y="-16597"/>
              <a:chExt cx="8688584" cy="3869801"/>
            </a:xfrm>
          </p:grpSpPr>
          <p:sp>
            <p:nvSpPr>
              <p:cNvPr id="21" name="矩形 20"/>
              <p:cNvSpPr/>
              <p:nvPr/>
            </p:nvSpPr>
            <p:spPr>
              <a:xfrm>
                <a:off x="1390644" y="2247998"/>
                <a:ext cx="1318540" cy="160520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2" name="矩形 21"/>
              <p:cNvSpPr/>
              <p:nvPr/>
            </p:nvSpPr>
            <p:spPr>
              <a:xfrm>
                <a:off x="2866621" y="1851172"/>
                <a:ext cx="1318540" cy="2002032"/>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3" name="矩形 22"/>
              <p:cNvSpPr/>
              <p:nvPr/>
            </p:nvSpPr>
            <p:spPr>
              <a:xfrm>
                <a:off x="4337680" y="1406607"/>
                <a:ext cx="1323458" cy="244659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4" name="矩形 23"/>
              <p:cNvSpPr/>
              <p:nvPr/>
            </p:nvSpPr>
            <p:spPr>
              <a:xfrm>
                <a:off x="5813658" y="-16597"/>
                <a:ext cx="1318540" cy="3869799"/>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Agency FB" panose="020B0503020202020204" pitchFamily="34" charset="0"/>
                </a:endParaRPr>
              </a:p>
            </p:txBody>
          </p:sp>
          <p:sp>
            <p:nvSpPr>
              <p:cNvPr id="25" name="矩形 24"/>
              <p:cNvSpPr/>
              <p:nvPr/>
            </p:nvSpPr>
            <p:spPr>
              <a:xfrm>
                <a:off x="7284713" y="2480723"/>
                <a:ext cx="1323461" cy="1372481"/>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6" name="矩形 25"/>
              <p:cNvSpPr/>
              <p:nvPr/>
            </p:nvSpPr>
            <p:spPr>
              <a:xfrm>
                <a:off x="8760688" y="3516048"/>
                <a:ext cx="1318540" cy="337154"/>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sp>
          <p:nvSpPr>
            <p:cNvPr id="14" name="文本框 7"/>
            <p:cNvSpPr txBox="1"/>
            <p:nvPr/>
          </p:nvSpPr>
          <p:spPr>
            <a:xfrm>
              <a:off x="518976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01</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5" name="文本框 7"/>
            <p:cNvSpPr txBox="1"/>
            <p:nvPr/>
          </p:nvSpPr>
          <p:spPr>
            <a:xfrm>
              <a:off x="5674085"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02</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6" name="文本框 7"/>
            <p:cNvSpPr txBox="1"/>
            <p:nvPr/>
          </p:nvSpPr>
          <p:spPr>
            <a:xfrm>
              <a:off x="614921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03</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7" name="文本框 7"/>
            <p:cNvSpPr txBox="1"/>
            <p:nvPr/>
          </p:nvSpPr>
          <p:spPr>
            <a:xfrm>
              <a:off x="662434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04</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8" name="文本框 7"/>
            <p:cNvSpPr txBox="1"/>
            <p:nvPr/>
          </p:nvSpPr>
          <p:spPr>
            <a:xfrm>
              <a:off x="7092367"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05</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9" name="文本框 7"/>
            <p:cNvSpPr txBox="1"/>
            <p:nvPr/>
          </p:nvSpPr>
          <p:spPr>
            <a:xfrm>
              <a:off x="756749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06</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20" name="文本框 7"/>
            <p:cNvSpPr txBox="1"/>
            <p:nvPr/>
          </p:nvSpPr>
          <p:spPr>
            <a:xfrm>
              <a:off x="6426413" y="2050098"/>
              <a:ext cx="822112"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85%</a:t>
              </a:r>
              <a:endParaRPr lang="zh-CN" altLang="en-US" sz="16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grpSp>
      <p:sp>
        <p:nvSpPr>
          <p:cNvPr id="27" name="矩形: 圆角 26"/>
          <p:cNvSpPr/>
          <p:nvPr/>
        </p:nvSpPr>
        <p:spPr>
          <a:xfrm>
            <a:off x="4615180" y="1977390"/>
            <a:ext cx="7018020" cy="3472815"/>
          </a:xfrm>
          <a:prstGeom prst="roundRect">
            <a:avLst/>
          </a:prstGeom>
          <a:noFill/>
          <a:ln w="28575">
            <a:solidFill>
              <a:srgbClr val="303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a:off x="4615180" y="2240280"/>
            <a:ext cx="7018020" cy="3046095"/>
          </a:xfrm>
          <a:prstGeom prst="rect">
            <a:avLst/>
          </a:prstGeom>
        </p:spPr>
        <p:txBody>
          <a:bodyPr wrap="square">
            <a:spAutoFit/>
          </a:bodyPr>
          <a:lstStyle/>
          <a:p>
            <a:pPr algn="just">
              <a:lnSpc>
                <a:spcPct val="120000"/>
              </a:lnSpc>
            </a:pPr>
            <a:r>
              <a:rPr sz="2000" dirty="0">
                <a:solidFill>
                  <a:srgbClr val="30333F"/>
                </a:solidFill>
                <a:latin typeface="华文楷体" panose="02010600040101010101" charset="-122"/>
                <a:ea typeface="华文楷体" panose="02010600040101010101" charset="-122"/>
                <a:cs typeface="华文楷体" panose="02010600040101010101" charset="-122"/>
              </a:rPr>
              <a:t>1）与材料、新材料、材料分类有关的概念、新材料现状、发展趋势（小、强、智、绿）、典型先进材料简介；</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2000" dirty="0">
                <a:solidFill>
                  <a:srgbClr val="30333F"/>
                </a:solidFill>
                <a:latin typeface="华文楷体" panose="02010600040101010101" charset="-122"/>
                <a:ea typeface="华文楷体" panose="02010600040101010101" charset="-122"/>
                <a:cs typeface="华文楷体" panose="02010600040101010101" charset="-122"/>
              </a:rPr>
              <a:t>2）与制造、制造业、先进制造、机械制造有关的概念、制造技术发展现状、发展趋势（微、网、众、智、绿）；</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2000" dirty="0">
                <a:solidFill>
                  <a:srgbClr val="30333F"/>
                </a:solidFill>
                <a:latin typeface="华文楷体" panose="02010600040101010101" charset="-122"/>
                <a:ea typeface="华文楷体" panose="02010600040101010101" charset="-122"/>
                <a:cs typeface="华文楷体" panose="02010600040101010101" charset="-122"/>
              </a:rPr>
              <a:t>3）典型先进制造技术简介（比如智能制造及其三个发展阶段：自动化、数字化以及智能化；大数据分析方法（初步）与精益生产在制造技术中的应用；物联网；机器人与机器学习；传感器及其应用；生产管理系统等）；</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p:txBody>
      </p:sp>
      <p:sp>
        <p:nvSpPr>
          <p:cNvPr id="38" name="文本框 37"/>
          <p:cNvSpPr txBox="1"/>
          <p:nvPr/>
        </p:nvSpPr>
        <p:spPr>
          <a:xfrm>
            <a:off x="4615180" y="755650"/>
            <a:ext cx="6284595" cy="521970"/>
          </a:xfrm>
          <a:prstGeom prst="rect">
            <a:avLst/>
          </a:prstGeom>
          <a:noFill/>
        </p:spPr>
        <p:txBody>
          <a:bodyPr wrap="none" rtlCol="0">
            <a:spAutoFit/>
          </a:bodyPr>
          <a:p>
            <a:pPr algn="l"/>
            <a:r>
              <a:rPr lang="zh-CN" altLang="en-US" sz="2800">
                <a:latin typeface="华文楷体" panose="02010600040101010101" charset="-122"/>
                <a:ea typeface="华文楷体" panose="02010600040101010101" charset="-122"/>
                <a:cs typeface="华文楷体" panose="02010600040101010101" charset="-122"/>
              </a:rPr>
              <a:t>一、理论课部分：合计93个一级知识点;</a:t>
            </a:r>
            <a:r>
              <a:rPr lang="zh-CN" altLang="en-US"/>
              <a:t> </a:t>
            </a:r>
            <a:endParaRPr lang="zh-CN" altLang="en-US"/>
          </a:p>
        </p:txBody>
      </p:sp>
      <p:sp>
        <p:nvSpPr>
          <p:cNvPr id="39" name="文本框 38"/>
          <p:cNvSpPr txBox="1"/>
          <p:nvPr/>
        </p:nvSpPr>
        <p:spPr>
          <a:xfrm>
            <a:off x="4897120" y="1311275"/>
            <a:ext cx="5784850" cy="368300"/>
          </a:xfrm>
          <a:prstGeom prst="rect">
            <a:avLst/>
          </a:prstGeom>
          <a:noFill/>
        </p:spPr>
        <p:txBody>
          <a:bodyPr wrap="none" rtlCol="0">
            <a:spAutoFit/>
          </a:bodyPr>
          <a:p>
            <a:pPr algn="l"/>
            <a:r>
              <a:rPr lang="zh-CN" altLang="en-US"/>
              <a:t>第一部分：材料与制造技术简论（掌握核心知识点</a:t>
            </a:r>
            <a:r>
              <a:rPr lang="en-US" altLang="zh-CN"/>
              <a:t>3</a:t>
            </a:r>
            <a:r>
              <a:rPr lang="zh-CN" altLang="en-US"/>
              <a:t>个）</a:t>
            </a:r>
            <a:endParaRPr lang="zh-CN" altLang="en-US"/>
          </a:p>
        </p:txBody>
      </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2611" y="580509"/>
            <a:ext cx="1009408" cy="501038"/>
            <a:chOff x="680598" y="541180"/>
            <a:chExt cx="1009408" cy="501038"/>
          </a:xfrm>
        </p:grpSpPr>
        <p:sp>
          <p:nvSpPr>
            <p:cNvPr id="3" name="矩形 2"/>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2" y="551418"/>
            <a:ext cx="2127083" cy="523220"/>
          </a:xfrm>
          <a:prstGeom prst="rect">
            <a:avLst/>
          </a:prstGeom>
          <a:noFill/>
        </p:spPr>
        <p:txBody>
          <a:bodyPr wrap="square" rtlCol="0">
            <a:spAutoFit/>
          </a:bodyPr>
          <a:lstStyle/>
          <a:p>
            <a:r>
              <a:rPr lang="zh-CN" altLang="en-US" sz="2800" b="1" dirty="0" smtClean="0">
                <a:solidFill>
                  <a:srgbClr val="30333F"/>
                </a:solidFill>
                <a:latin typeface="微软雅黑" panose="020B0503020204020204" pitchFamily="34" charset="-122"/>
                <a:ea typeface="微软雅黑" panose="020B0503020204020204" pitchFamily="34" charset="-122"/>
              </a:rPr>
              <a:t>添加标题</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6"/>
          <p:cNvGrpSpPr/>
          <p:nvPr/>
        </p:nvGrpSpPr>
        <p:grpSpPr bwMode="auto">
          <a:xfrm>
            <a:off x="562611" y="2177626"/>
            <a:ext cx="3525344" cy="3377623"/>
            <a:chOff x="5189763" y="2050098"/>
            <a:chExt cx="2803983" cy="2685173"/>
          </a:xfrm>
        </p:grpSpPr>
        <p:grpSp>
          <p:nvGrpSpPr>
            <p:cNvPr id="13" name="组合 6"/>
            <p:cNvGrpSpPr/>
            <p:nvPr/>
          </p:nvGrpSpPr>
          <p:grpSpPr bwMode="auto">
            <a:xfrm>
              <a:off x="5189763" y="2399234"/>
              <a:ext cx="2803982" cy="2058317"/>
              <a:chOff x="1390644" y="-16597"/>
              <a:chExt cx="8688584" cy="3869801"/>
            </a:xfrm>
          </p:grpSpPr>
          <p:sp>
            <p:nvSpPr>
              <p:cNvPr id="21" name="矩形 20"/>
              <p:cNvSpPr/>
              <p:nvPr/>
            </p:nvSpPr>
            <p:spPr>
              <a:xfrm>
                <a:off x="1390644" y="2247998"/>
                <a:ext cx="1318540" cy="160520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2" name="矩形 21"/>
              <p:cNvSpPr/>
              <p:nvPr/>
            </p:nvSpPr>
            <p:spPr>
              <a:xfrm>
                <a:off x="2866621" y="1851172"/>
                <a:ext cx="1318540" cy="2002032"/>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3" name="矩形 22"/>
              <p:cNvSpPr/>
              <p:nvPr/>
            </p:nvSpPr>
            <p:spPr>
              <a:xfrm>
                <a:off x="4337680" y="1406607"/>
                <a:ext cx="1323458" cy="244659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4" name="矩形 23"/>
              <p:cNvSpPr/>
              <p:nvPr/>
            </p:nvSpPr>
            <p:spPr>
              <a:xfrm>
                <a:off x="5813658" y="-16597"/>
                <a:ext cx="1318540" cy="3869799"/>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Agency FB" panose="020B0503020202020204" pitchFamily="34" charset="0"/>
                </a:endParaRPr>
              </a:p>
            </p:txBody>
          </p:sp>
          <p:sp>
            <p:nvSpPr>
              <p:cNvPr id="25" name="矩形 24"/>
              <p:cNvSpPr/>
              <p:nvPr/>
            </p:nvSpPr>
            <p:spPr>
              <a:xfrm>
                <a:off x="7284713" y="2480723"/>
                <a:ext cx="1323461" cy="1372481"/>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6" name="矩形 25"/>
              <p:cNvSpPr/>
              <p:nvPr/>
            </p:nvSpPr>
            <p:spPr>
              <a:xfrm>
                <a:off x="8760688" y="3516048"/>
                <a:ext cx="1318540" cy="337154"/>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sp>
          <p:nvSpPr>
            <p:cNvPr id="14" name="文本框 7"/>
            <p:cNvSpPr txBox="1"/>
            <p:nvPr/>
          </p:nvSpPr>
          <p:spPr>
            <a:xfrm>
              <a:off x="518976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01</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5" name="文本框 7"/>
            <p:cNvSpPr txBox="1"/>
            <p:nvPr/>
          </p:nvSpPr>
          <p:spPr>
            <a:xfrm>
              <a:off x="5674085"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02</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6" name="文本框 7"/>
            <p:cNvSpPr txBox="1"/>
            <p:nvPr/>
          </p:nvSpPr>
          <p:spPr>
            <a:xfrm>
              <a:off x="614921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03</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7" name="文本框 7"/>
            <p:cNvSpPr txBox="1"/>
            <p:nvPr/>
          </p:nvSpPr>
          <p:spPr>
            <a:xfrm>
              <a:off x="662434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04</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8" name="文本框 7"/>
            <p:cNvSpPr txBox="1"/>
            <p:nvPr/>
          </p:nvSpPr>
          <p:spPr>
            <a:xfrm>
              <a:off x="7092367"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05</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9" name="文本框 7"/>
            <p:cNvSpPr txBox="1"/>
            <p:nvPr/>
          </p:nvSpPr>
          <p:spPr>
            <a:xfrm>
              <a:off x="756749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06</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20" name="文本框 7"/>
            <p:cNvSpPr txBox="1"/>
            <p:nvPr/>
          </p:nvSpPr>
          <p:spPr>
            <a:xfrm>
              <a:off x="6426413" y="2050098"/>
              <a:ext cx="822112"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85%</a:t>
              </a:r>
              <a:endParaRPr lang="zh-CN" altLang="en-US" sz="16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grpSp>
      <p:sp>
        <p:nvSpPr>
          <p:cNvPr id="27" name="矩形: 圆角 26"/>
          <p:cNvSpPr/>
          <p:nvPr/>
        </p:nvSpPr>
        <p:spPr>
          <a:xfrm>
            <a:off x="4088765" y="1470660"/>
            <a:ext cx="7544435" cy="5201920"/>
          </a:xfrm>
          <a:prstGeom prst="roundRect">
            <a:avLst/>
          </a:prstGeom>
          <a:noFill/>
          <a:ln w="28575">
            <a:solidFill>
              <a:srgbClr val="303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a:off x="4088765" y="1583055"/>
            <a:ext cx="7544435" cy="4892675"/>
          </a:xfrm>
          <a:prstGeom prst="rect">
            <a:avLst/>
          </a:prstGeom>
        </p:spPr>
        <p:txBody>
          <a:bodyPr wrap="square">
            <a:spAutoFit/>
          </a:bodyPr>
          <a:lstStyle/>
          <a:p>
            <a:pPr algn="just">
              <a:lnSpc>
                <a:spcPct val="120000"/>
              </a:lnSpc>
            </a:pPr>
            <a:r>
              <a:rPr sz="2000" dirty="0">
                <a:solidFill>
                  <a:srgbClr val="30333F"/>
                </a:solidFill>
                <a:latin typeface="华文楷体" panose="02010600040101010101" charset="-122"/>
                <a:ea typeface="华文楷体" panose="02010600040101010101" charset="-122"/>
                <a:cs typeface="华文楷体" panose="02010600040101010101" charset="-122"/>
              </a:rPr>
              <a:t>1）材料的基本力学性能，包括：强度；塑性；冲击韧性；疲劳强度；硬度；断裂韧性；</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2000" dirty="0">
                <a:solidFill>
                  <a:srgbClr val="30333F"/>
                </a:solidFill>
                <a:latin typeface="华文楷体" panose="02010600040101010101" charset="-122"/>
                <a:ea typeface="华文楷体" panose="02010600040101010101" charset="-122"/>
                <a:cs typeface="华文楷体" panose="02010600040101010101" charset="-122"/>
              </a:rPr>
              <a:t>2）材料物理性能、化学性能、工艺性能（材料是否容易制造的性能，与材料性能、组织结构、制造方法密切相关）。</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lang="en-US" sz="2000" dirty="0">
                <a:solidFill>
                  <a:srgbClr val="30333F"/>
                </a:solidFill>
                <a:latin typeface="华文楷体" panose="02010600040101010101" charset="-122"/>
                <a:ea typeface="华文楷体" panose="02010600040101010101" charset="-122"/>
                <a:cs typeface="华文楷体" panose="02010600040101010101" charset="-122"/>
              </a:rPr>
              <a:t>3</a:t>
            </a:r>
            <a:r>
              <a:rPr sz="2000" dirty="0">
                <a:solidFill>
                  <a:srgbClr val="30333F"/>
                </a:solidFill>
                <a:latin typeface="华文楷体" panose="02010600040101010101" charset="-122"/>
                <a:ea typeface="华文楷体" panose="02010600040101010101" charset="-122"/>
                <a:cs typeface="华文楷体" panose="02010600040101010101" charset="-122"/>
              </a:rPr>
              <a:t>）材料的结构（三种典型晶体结构，结构不同，性能不同）；</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lang="en-US" sz="2000" dirty="0">
                <a:solidFill>
                  <a:srgbClr val="30333F"/>
                </a:solidFill>
                <a:latin typeface="华文楷体" panose="02010600040101010101" charset="-122"/>
                <a:ea typeface="华文楷体" panose="02010600040101010101" charset="-122"/>
                <a:cs typeface="华文楷体" panose="02010600040101010101" charset="-122"/>
              </a:rPr>
              <a:t>4</a:t>
            </a:r>
            <a:r>
              <a:rPr sz="2000" dirty="0">
                <a:solidFill>
                  <a:srgbClr val="30333F"/>
                </a:solidFill>
                <a:latin typeface="华文楷体" panose="02010600040101010101" charset="-122"/>
                <a:ea typeface="华文楷体" panose="02010600040101010101" charset="-122"/>
                <a:cs typeface="华文楷体" panose="02010600040101010101" charset="-122"/>
              </a:rPr>
              <a:t>）合金的相及相结构、组织（成份和工艺改变会导致组织结构变化，同样组织结构变化会引起工艺性变化）；</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lang="en-US" sz="2000" dirty="0">
                <a:solidFill>
                  <a:srgbClr val="30333F"/>
                </a:solidFill>
                <a:latin typeface="华文楷体" panose="02010600040101010101" charset="-122"/>
                <a:ea typeface="华文楷体" panose="02010600040101010101" charset="-122"/>
                <a:cs typeface="华文楷体" panose="02010600040101010101" charset="-122"/>
              </a:rPr>
              <a:t>5</a:t>
            </a:r>
            <a:r>
              <a:rPr sz="2000" dirty="0">
                <a:solidFill>
                  <a:srgbClr val="30333F"/>
                </a:solidFill>
                <a:latin typeface="华文楷体" panose="02010600040101010101" charset="-122"/>
                <a:ea typeface="华文楷体" panose="02010600040101010101" charset="-122"/>
                <a:cs typeface="华文楷体" panose="02010600040101010101" charset="-122"/>
              </a:rPr>
              <a:t>）二元合金相图；</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lang="en-US" sz="2000" dirty="0">
                <a:solidFill>
                  <a:srgbClr val="30333F"/>
                </a:solidFill>
                <a:latin typeface="华文楷体" panose="02010600040101010101" charset="-122"/>
                <a:ea typeface="华文楷体" panose="02010600040101010101" charset="-122"/>
                <a:cs typeface="华文楷体" panose="02010600040101010101" charset="-122"/>
              </a:rPr>
              <a:t>6</a:t>
            </a:r>
            <a:r>
              <a:rPr sz="2000" dirty="0">
                <a:solidFill>
                  <a:srgbClr val="30333F"/>
                </a:solidFill>
                <a:latin typeface="华文楷体" panose="02010600040101010101" charset="-122"/>
                <a:ea typeface="华文楷体" panose="02010600040101010101" charset="-122"/>
                <a:cs typeface="华文楷体" panose="02010600040101010101" charset="-122"/>
              </a:rPr>
              <a:t>）铁炭合金相图及应用。</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lang="en-US" sz="2000" dirty="0">
                <a:solidFill>
                  <a:srgbClr val="30333F"/>
                </a:solidFill>
                <a:latin typeface="华文楷体" panose="02010600040101010101" charset="-122"/>
                <a:ea typeface="华文楷体" panose="02010600040101010101" charset="-122"/>
                <a:cs typeface="华文楷体" panose="02010600040101010101" charset="-122"/>
              </a:rPr>
              <a:t>7</a:t>
            </a:r>
            <a:r>
              <a:rPr sz="2000" dirty="0">
                <a:solidFill>
                  <a:srgbClr val="30333F"/>
                </a:solidFill>
                <a:latin typeface="华文楷体" panose="02010600040101010101" charset="-122"/>
                <a:ea typeface="华文楷体" panose="02010600040101010101" charset="-122"/>
                <a:cs typeface="华文楷体" panose="02010600040101010101" charset="-122"/>
              </a:rPr>
              <a:t>）陶瓷材料的键合特点（强结合：离子键、共价键）、结构特点、特性、用途；</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lang="en-US" sz="2000" dirty="0">
                <a:solidFill>
                  <a:srgbClr val="30333F"/>
                </a:solidFill>
                <a:latin typeface="华文楷体" panose="02010600040101010101" charset="-122"/>
                <a:ea typeface="华文楷体" panose="02010600040101010101" charset="-122"/>
                <a:cs typeface="华文楷体" panose="02010600040101010101" charset="-122"/>
              </a:rPr>
              <a:t>8</a:t>
            </a:r>
            <a:r>
              <a:rPr sz="2000" dirty="0">
                <a:solidFill>
                  <a:srgbClr val="30333F"/>
                </a:solidFill>
                <a:latin typeface="华文楷体" panose="02010600040101010101" charset="-122"/>
                <a:ea typeface="华文楷体" panose="02010600040101010101" charset="-122"/>
                <a:cs typeface="华文楷体" panose="02010600040101010101" charset="-122"/>
              </a:rPr>
              <a:t>）高分子材料的键合特点（弱结合：氢键、范德华键等）、结构特点、特性、用途。</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p:txBody>
      </p:sp>
      <p:sp>
        <p:nvSpPr>
          <p:cNvPr id="38" name="文本框 37"/>
          <p:cNvSpPr txBox="1"/>
          <p:nvPr/>
        </p:nvSpPr>
        <p:spPr>
          <a:xfrm>
            <a:off x="4615180" y="755650"/>
            <a:ext cx="5812155" cy="460375"/>
          </a:xfrm>
          <a:prstGeom prst="rect">
            <a:avLst/>
          </a:prstGeom>
          <a:noFill/>
        </p:spPr>
        <p:txBody>
          <a:bodyPr wrap="none" rtlCol="0">
            <a:spAutoFit/>
          </a:bodyPr>
          <a:p>
            <a:pPr algn="l"/>
            <a:r>
              <a:rPr lang="zh-CN" altLang="en-US" sz="2400">
                <a:latin typeface="华文楷体" panose="02010600040101010101" charset="-122"/>
                <a:ea typeface="华文楷体" panose="02010600040101010101" charset="-122"/>
                <a:cs typeface="华文楷体" panose="02010600040101010101" charset="-122"/>
              </a:rPr>
              <a:t>第二部分：工程材料（已掌握知识点</a:t>
            </a:r>
            <a:r>
              <a:rPr lang="en-US" altLang="zh-CN" sz="2400">
                <a:latin typeface="华文楷体" panose="02010600040101010101" charset="-122"/>
                <a:ea typeface="华文楷体" panose="02010600040101010101" charset="-122"/>
                <a:cs typeface="华文楷体" panose="02010600040101010101" charset="-122"/>
              </a:rPr>
              <a:t>8</a:t>
            </a:r>
            <a:r>
              <a:rPr lang="zh-CN" altLang="en-US" sz="2400">
                <a:latin typeface="华文楷体" panose="02010600040101010101" charset="-122"/>
                <a:ea typeface="华文楷体" panose="02010600040101010101" charset="-122"/>
                <a:cs typeface="华文楷体" panose="02010600040101010101" charset="-122"/>
              </a:rPr>
              <a:t>个）</a:t>
            </a:r>
            <a:endParaRPr lang="zh-CN" altLang="en-US" sz="2400">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2611" y="580509"/>
            <a:ext cx="1009408" cy="501038"/>
            <a:chOff x="680598" y="541180"/>
            <a:chExt cx="1009408" cy="501038"/>
          </a:xfrm>
        </p:grpSpPr>
        <p:sp>
          <p:nvSpPr>
            <p:cNvPr id="3" name="矩形 2"/>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2" y="551418"/>
            <a:ext cx="2127083" cy="523220"/>
          </a:xfrm>
          <a:prstGeom prst="rect">
            <a:avLst/>
          </a:prstGeom>
          <a:noFill/>
        </p:spPr>
        <p:txBody>
          <a:bodyPr wrap="square" rtlCol="0">
            <a:spAutoFit/>
          </a:bodyPr>
          <a:lstStyle/>
          <a:p>
            <a:r>
              <a:rPr lang="zh-CN" altLang="en-US" sz="2800" b="1" dirty="0" smtClean="0">
                <a:solidFill>
                  <a:srgbClr val="30333F"/>
                </a:solidFill>
                <a:latin typeface="微软雅黑" panose="020B0503020204020204" pitchFamily="34" charset="-122"/>
                <a:ea typeface="微软雅黑" panose="020B0503020204020204" pitchFamily="34" charset="-122"/>
              </a:rPr>
              <a:t>添加标题</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6"/>
          <p:cNvGrpSpPr/>
          <p:nvPr/>
        </p:nvGrpSpPr>
        <p:grpSpPr bwMode="auto">
          <a:xfrm>
            <a:off x="562611" y="2177626"/>
            <a:ext cx="3525344" cy="3377623"/>
            <a:chOff x="5189763" y="2050098"/>
            <a:chExt cx="2803983" cy="2685173"/>
          </a:xfrm>
        </p:grpSpPr>
        <p:grpSp>
          <p:nvGrpSpPr>
            <p:cNvPr id="13" name="组合 6"/>
            <p:cNvGrpSpPr/>
            <p:nvPr/>
          </p:nvGrpSpPr>
          <p:grpSpPr bwMode="auto">
            <a:xfrm>
              <a:off x="5189763" y="2399234"/>
              <a:ext cx="2803982" cy="2058317"/>
              <a:chOff x="1390644" y="-16597"/>
              <a:chExt cx="8688584" cy="3869801"/>
            </a:xfrm>
          </p:grpSpPr>
          <p:sp>
            <p:nvSpPr>
              <p:cNvPr id="21" name="矩形 20"/>
              <p:cNvSpPr/>
              <p:nvPr/>
            </p:nvSpPr>
            <p:spPr>
              <a:xfrm>
                <a:off x="1390644" y="2247998"/>
                <a:ext cx="1318540" cy="160520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2" name="矩形 21"/>
              <p:cNvSpPr/>
              <p:nvPr/>
            </p:nvSpPr>
            <p:spPr>
              <a:xfrm>
                <a:off x="2866621" y="1851172"/>
                <a:ext cx="1318540" cy="2002032"/>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3" name="矩形 22"/>
              <p:cNvSpPr/>
              <p:nvPr/>
            </p:nvSpPr>
            <p:spPr>
              <a:xfrm>
                <a:off x="4337680" y="1406607"/>
                <a:ext cx="1323458" cy="2446596"/>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4" name="矩形 23"/>
              <p:cNvSpPr/>
              <p:nvPr/>
            </p:nvSpPr>
            <p:spPr>
              <a:xfrm>
                <a:off x="5813658" y="-16597"/>
                <a:ext cx="1318540" cy="3869799"/>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Agency FB" panose="020B0503020202020204" pitchFamily="34" charset="0"/>
                </a:endParaRPr>
              </a:p>
            </p:txBody>
          </p:sp>
          <p:sp>
            <p:nvSpPr>
              <p:cNvPr id="25" name="矩形 24"/>
              <p:cNvSpPr/>
              <p:nvPr/>
            </p:nvSpPr>
            <p:spPr>
              <a:xfrm>
                <a:off x="7284713" y="2480723"/>
                <a:ext cx="1323461" cy="1372481"/>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26" name="矩形 25"/>
              <p:cNvSpPr/>
              <p:nvPr/>
            </p:nvSpPr>
            <p:spPr>
              <a:xfrm>
                <a:off x="8760688" y="3516048"/>
                <a:ext cx="1318540" cy="337154"/>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sp>
          <p:nvSpPr>
            <p:cNvPr id="14" name="文本框 7"/>
            <p:cNvSpPr txBox="1"/>
            <p:nvPr/>
          </p:nvSpPr>
          <p:spPr>
            <a:xfrm>
              <a:off x="518976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01</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5" name="文本框 7"/>
            <p:cNvSpPr txBox="1"/>
            <p:nvPr/>
          </p:nvSpPr>
          <p:spPr>
            <a:xfrm>
              <a:off x="5674085"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02</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6" name="文本框 7"/>
            <p:cNvSpPr txBox="1"/>
            <p:nvPr/>
          </p:nvSpPr>
          <p:spPr>
            <a:xfrm>
              <a:off x="614921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03</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7" name="文本框 7"/>
            <p:cNvSpPr txBox="1"/>
            <p:nvPr/>
          </p:nvSpPr>
          <p:spPr>
            <a:xfrm>
              <a:off x="662434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04</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8" name="文本框 7"/>
            <p:cNvSpPr txBox="1"/>
            <p:nvPr/>
          </p:nvSpPr>
          <p:spPr>
            <a:xfrm>
              <a:off x="7092367"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05</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19" name="文本框 7"/>
            <p:cNvSpPr txBox="1"/>
            <p:nvPr/>
          </p:nvSpPr>
          <p:spPr>
            <a:xfrm>
              <a:off x="756749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06</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sp>
          <p:nvSpPr>
            <p:cNvPr id="20" name="文本框 7"/>
            <p:cNvSpPr txBox="1"/>
            <p:nvPr/>
          </p:nvSpPr>
          <p:spPr>
            <a:xfrm>
              <a:off x="6426413" y="2050098"/>
              <a:ext cx="822112"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rPr>
                <a:t>85%</a:t>
              </a:r>
              <a:endParaRPr lang="zh-CN" altLang="en-US" sz="1600" kern="0" dirty="0">
                <a:gradFill>
                  <a:gsLst>
                    <a:gs pos="0">
                      <a:schemeClr val="tx1">
                        <a:lumMod val="95000"/>
                        <a:lumOff val="5000"/>
                      </a:schemeClr>
                    </a:gs>
                    <a:gs pos="100000">
                      <a:schemeClr val="tx1">
                        <a:lumMod val="75000"/>
                        <a:lumOff val="25000"/>
                      </a:schemeClr>
                    </a:gs>
                  </a:gsLst>
                  <a:lin ang="5400000" scaled="1"/>
                </a:gradFill>
                <a:latin typeface="Agency FB" panose="020B0503020202020204" pitchFamily="34" charset="0"/>
              </a:endParaRPr>
            </a:p>
          </p:txBody>
        </p:sp>
      </p:grpSp>
      <p:sp>
        <p:nvSpPr>
          <p:cNvPr id="27" name="矩形: 圆角 26"/>
          <p:cNvSpPr/>
          <p:nvPr/>
        </p:nvSpPr>
        <p:spPr>
          <a:xfrm>
            <a:off x="4366260" y="2177415"/>
            <a:ext cx="7544435" cy="3237230"/>
          </a:xfrm>
          <a:prstGeom prst="roundRect">
            <a:avLst/>
          </a:prstGeom>
          <a:noFill/>
          <a:ln w="28575">
            <a:solidFill>
              <a:srgbClr val="303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a:off x="4519930" y="2457450"/>
            <a:ext cx="7544435" cy="2676525"/>
          </a:xfrm>
          <a:prstGeom prst="rect">
            <a:avLst/>
          </a:prstGeom>
        </p:spPr>
        <p:txBody>
          <a:bodyPr wrap="square">
            <a:spAutoFit/>
          </a:bodyPr>
          <a:lstStyle/>
          <a:p>
            <a:pPr algn="just">
              <a:lnSpc>
                <a:spcPct val="120000"/>
              </a:lnSpc>
            </a:pPr>
            <a:r>
              <a:rPr sz="2000" dirty="0">
                <a:solidFill>
                  <a:srgbClr val="30333F"/>
                </a:solidFill>
                <a:latin typeface="华文楷体" panose="02010600040101010101" charset="-122"/>
                <a:ea typeface="华文楷体" panose="02010600040101010101" charset="-122"/>
                <a:cs typeface="华文楷体" panose="02010600040101010101" charset="-122"/>
                <a:sym typeface="+mn-ea"/>
              </a:rPr>
              <a:t>1）钢在加热和冷却时的组织及性能转变；</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2000" dirty="0">
                <a:solidFill>
                  <a:srgbClr val="30333F"/>
                </a:solidFill>
                <a:latin typeface="华文楷体" panose="02010600040101010101" charset="-122"/>
                <a:ea typeface="华文楷体" panose="02010600040101010101" charset="-122"/>
                <a:cs typeface="华文楷体" panose="02010600040101010101" charset="-122"/>
                <a:sym typeface="+mn-ea"/>
              </a:rPr>
              <a:t>2）退火、正火、淬火、回火工艺；</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2000" dirty="0">
                <a:solidFill>
                  <a:srgbClr val="30333F"/>
                </a:solidFill>
                <a:latin typeface="华文楷体" panose="02010600040101010101" charset="-122"/>
                <a:ea typeface="华文楷体" panose="02010600040101010101" charset="-122"/>
                <a:cs typeface="华文楷体" panose="02010600040101010101" charset="-122"/>
                <a:sym typeface="+mn-ea"/>
              </a:rPr>
              <a:t>3）表面热处理与化学热处理；</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2000" dirty="0">
                <a:solidFill>
                  <a:srgbClr val="30333F"/>
                </a:solidFill>
                <a:latin typeface="华文楷体" panose="02010600040101010101" charset="-122"/>
                <a:ea typeface="华文楷体" panose="02010600040101010101" charset="-122"/>
                <a:cs typeface="华文楷体" panose="02010600040101010101" charset="-122"/>
                <a:sym typeface="+mn-ea"/>
              </a:rPr>
              <a:t>4）非金属材料热处理简介。</a:t>
            </a:r>
            <a:endParaRPr sz="2000" dirty="0">
              <a:solidFill>
                <a:srgbClr val="30333F"/>
              </a:solidFill>
              <a:latin typeface="华文楷体" panose="02010600040101010101" charset="-122"/>
              <a:ea typeface="华文楷体" panose="02010600040101010101" charset="-122"/>
              <a:cs typeface="华文楷体" panose="02010600040101010101" charset="-122"/>
              <a:sym typeface="+mn-ea"/>
            </a:endParaRPr>
          </a:p>
          <a:p>
            <a:pPr algn="just">
              <a:lnSpc>
                <a:spcPct val="120000"/>
              </a:lnSpc>
            </a:pPr>
            <a:r>
              <a:rPr lang="en-US" sz="2000" dirty="0">
                <a:solidFill>
                  <a:srgbClr val="30333F"/>
                </a:solidFill>
                <a:latin typeface="华文楷体" panose="02010600040101010101" charset="-122"/>
                <a:ea typeface="华文楷体" panose="02010600040101010101" charset="-122"/>
                <a:cs typeface="华文楷体" panose="02010600040101010101" charset="-122"/>
                <a:sym typeface="+mn-ea"/>
              </a:rPr>
              <a:t>5</a:t>
            </a:r>
            <a:r>
              <a:rPr sz="2000" dirty="0">
                <a:solidFill>
                  <a:srgbClr val="30333F"/>
                </a:solidFill>
                <a:latin typeface="华文楷体" panose="02010600040101010101" charset="-122"/>
                <a:ea typeface="华文楷体" panose="02010600040101010101" charset="-122"/>
                <a:cs typeface="华文楷体" panose="02010600040101010101" charset="-122"/>
                <a:sym typeface="+mn-ea"/>
              </a:rPr>
              <a:t>）表面工程技术原理、常用工艺方法（热喷涂、电镀、热浸镀、涂装、化学镀、离子溅射等）、用途；</a:t>
            </a:r>
            <a:endParaRPr sz="2000" dirty="0">
              <a:solidFill>
                <a:srgbClr val="30333F"/>
              </a:solidFill>
              <a:latin typeface="华文楷体" panose="02010600040101010101" charset="-122"/>
              <a:ea typeface="华文楷体" panose="02010600040101010101" charset="-122"/>
              <a:cs typeface="华文楷体" panose="02010600040101010101" charset="-122"/>
              <a:sym typeface="+mn-ea"/>
            </a:endParaRPr>
          </a:p>
          <a:p>
            <a:pPr algn="just">
              <a:lnSpc>
                <a:spcPct val="120000"/>
              </a:lnSpc>
            </a:pPr>
            <a:r>
              <a:rPr lang="en-US" sz="2000" dirty="0">
                <a:solidFill>
                  <a:srgbClr val="30333F"/>
                </a:solidFill>
                <a:latin typeface="华文楷体" panose="02010600040101010101" charset="-122"/>
                <a:ea typeface="华文楷体" panose="02010600040101010101" charset="-122"/>
                <a:cs typeface="华文楷体" panose="02010600040101010101" charset="-122"/>
              </a:rPr>
              <a:t>6</a:t>
            </a:r>
            <a:r>
              <a:rPr sz="2000" dirty="0">
                <a:solidFill>
                  <a:srgbClr val="30333F"/>
                </a:solidFill>
                <a:latin typeface="华文楷体" panose="02010600040101010101" charset="-122"/>
                <a:ea typeface="华文楷体" panose="02010600040101010101" charset="-122"/>
                <a:cs typeface="华文楷体" panose="02010600040101010101" charset="-122"/>
              </a:rPr>
              <a:t>）热喷涂工艺。</a:t>
            </a:r>
            <a:endParaRPr sz="2000" dirty="0">
              <a:solidFill>
                <a:srgbClr val="30333F"/>
              </a:solidFill>
              <a:latin typeface="华文楷体" panose="02010600040101010101" charset="-122"/>
              <a:ea typeface="华文楷体" panose="02010600040101010101" charset="-122"/>
              <a:cs typeface="华文楷体" panose="02010600040101010101" charset="-122"/>
            </a:endParaRPr>
          </a:p>
        </p:txBody>
      </p:sp>
      <p:sp>
        <p:nvSpPr>
          <p:cNvPr id="38" name="文本框 37"/>
          <p:cNvSpPr txBox="1"/>
          <p:nvPr/>
        </p:nvSpPr>
        <p:spPr>
          <a:xfrm>
            <a:off x="4615180" y="755650"/>
            <a:ext cx="5643245" cy="460375"/>
          </a:xfrm>
          <a:prstGeom prst="rect">
            <a:avLst/>
          </a:prstGeom>
          <a:noFill/>
        </p:spPr>
        <p:txBody>
          <a:bodyPr wrap="none" rtlCol="0">
            <a:spAutoFit/>
          </a:bodyPr>
          <a:p>
            <a:pPr algn="l"/>
            <a:r>
              <a:rPr lang="zh-CN" altLang="en-US" sz="2400" b="1" dirty="0">
                <a:solidFill>
                  <a:srgbClr val="30333F"/>
                </a:solidFill>
                <a:latin typeface="微软雅黑" panose="020B0503020204020204" pitchFamily="34" charset="-122"/>
                <a:ea typeface="微软雅黑" panose="020B0503020204020204" pitchFamily="34" charset="-122"/>
                <a:sym typeface="+mn-ea"/>
              </a:rPr>
              <a:t>第三部分 材料的改性（掌握知识点6个）</a:t>
            </a:r>
            <a:endParaRPr lang="zh-CN" altLang="en-US" sz="2400">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2611" y="580509"/>
            <a:ext cx="1009408" cy="501038"/>
            <a:chOff x="680598" y="541180"/>
            <a:chExt cx="1009408" cy="501038"/>
          </a:xfrm>
        </p:grpSpPr>
        <p:sp>
          <p:nvSpPr>
            <p:cNvPr id="3" name="矩形 2"/>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0" y="551180"/>
            <a:ext cx="7983220"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第四部分：材料成形（掌握知识点32个）</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800315" y="1283824"/>
            <a:ext cx="1295685" cy="1295685"/>
            <a:chOff x="4800315" y="1283824"/>
            <a:chExt cx="1295685" cy="1295685"/>
          </a:xfrm>
        </p:grpSpPr>
        <p:sp>
          <p:nvSpPr>
            <p:cNvPr id="12" name="Teardrop 13"/>
            <p:cNvSpPr/>
            <p:nvPr/>
          </p:nvSpPr>
          <p:spPr>
            <a:xfrm rot="5400000">
              <a:off x="4800315" y="1283824"/>
              <a:ext cx="1295685" cy="1295685"/>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4878994" y="1733374"/>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项目经验</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095999" y="4284649"/>
            <a:ext cx="1295685" cy="1295685"/>
            <a:chOff x="6095999" y="4284649"/>
            <a:chExt cx="1295685" cy="1295685"/>
          </a:xfrm>
        </p:grpSpPr>
        <p:sp>
          <p:nvSpPr>
            <p:cNvPr id="15" name="Teardrop 13"/>
            <p:cNvSpPr/>
            <p:nvPr/>
          </p:nvSpPr>
          <p:spPr>
            <a:xfrm rot="16200000" flipH="1">
              <a:off x="6095999" y="4284649"/>
              <a:ext cx="1295685" cy="1295685"/>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6184443" y="4790845"/>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项目经验</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096000" y="2358944"/>
            <a:ext cx="1295685" cy="1295685"/>
            <a:chOff x="6096000" y="2358944"/>
            <a:chExt cx="1295685" cy="1295685"/>
          </a:xfrm>
        </p:grpSpPr>
        <p:sp>
          <p:nvSpPr>
            <p:cNvPr id="13" name="Teardrop 13"/>
            <p:cNvSpPr/>
            <p:nvPr/>
          </p:nvSpPr>
          <p:spPr>
            <a:xfrm rot="16200000" flipH="1">
              <a:off x="6096000" y="2358944"/>
              <a:ext cx="1295685" cy="1295685"/>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6184444" y="2837204"/>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项目经验</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800315" y="3359159"/>
            <a:ext cx="1295685" cy="1295685"/>
            <a:chOff x="4800315" y="3359159"/>
            <a:chExt cx="1295685" cy="1295685"/>
          </a:xfrm>
        </p:grpSpPr>
        <p:sp>
          <p:nvSpPr>
            <p:cNvPr id="14" name="Teardrop 13"/>
            <p:cNvSpPr/>
            <p:nvPr/>
          </p:nvSpPr>
          <p:spPr>
            <a:xfrm rot="5400000">
              <a:off x="4800315" y="3359159"/>
              <a:ext cx="1295685" cy="1295685"/>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4883910" y="3773482"/>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项目经验</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034440" y="1493110"/>
            <a:ext cx="4305137" cy="2689839"/>
            <a:chOff x="5638235" y="2085441"/>
            <a:chExt cx="4305137" cy="2689839"/>
          </a:xfrm>
        </p:grpSpPr>
        <p:grpSp>
          <p:nvGrpSpPr>
            <p:cNvPr id="26" name="组合 25"/>
            <p:cNvGrpSpPr/>
            <p:nvPr/>
          </p:nvGrpSpPr>
          <p:grpSpPr>
            <a:xfrm>
              <a:off x="5889407" y="2085441"/>
              <a:ext cx="4053965" cy="2689839"/>
              <a:chOff x="833057" y="3626458"/>
              <a:chExt cx="4053965" cy="2689839"/>
            </a:xfrm>
          </p:grpSpPr>
          <p:sp>
            <p:nvSpPr>
              <p:cNvPr id="28" name="矩形 27"/>
              <p:cNvSpPr/>
              <p:nvPr/>
            </p:nvSpPr>
            <p:spPr>
              <a:xfrm>
                <a:off x="833057" y="3626458"/>
                <a:ext cx="2241974"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（三）材料连接成形</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29" name="矩形 28"/>
              <p:cNvSpPr/>
              <p:nvPr/>
            </p:nvSpPr>
            <p:spPr>
              <a:xfrm>
                <a:off x="922533" y="4013152"/>
                <a:ext cx="3964489" cy="2303145"/>
              </a:xfrm>
              <a:prstGeom prst="rect">
                <a:avLst/>
              </a:prstGeom>
            </p:spPr>
            <p:txBody>
              <a:bodyPr wrap="square">
                <a:spAutoFit/>
              </a:bodyPr>
              <a:lstStyle/>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1）连接的基本概念（焊接、机械连接（含铆接）、粘接等）；</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2）焊接基础知识（焊接热过程及特点、热影响区、焊接接头组成部分及性能、焊接变形）；</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3）基本焊接工艺（典型熔化焊*、压力焊、钎焊）；</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4）焊接性能(可焊性)；</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5）焊接结构*及工艺性*；</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6）焊接新技术：搅拌摩擦焊、激光电弧复合焊、塑料超声焊（已跨学科用于生物医学）等工艺与特点；</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7）机器人焊接。</a:t>
                </a:r>
                <a:endParaRPr sz="1200" dirty="0">
                  <a:solidFill>
                    <a:srgbClr val="30333F"/>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5638235" y="2185321"/>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27232" y="3519613"/>
            <a:ext cx="4080052" cy="3120098"/>
            <a:chOff x="5978883" y="2097777"/>
            <a:chExt cx="4080052" cy="3120098"/>
          </a:xfrm>
        </p:grpSpPr>
        <p:grpSp>
          <p:nvGrpSpPr>
            <p:cNvPr id="31" name="组合 30"/>
            <p:cNvGrpSpPr/>
            <p:nvPr/>
          </p:nvGrpSpPr>
          <p:grpSpPr>
            <a:xfrm>
              <a:off x="5978883" y="2097777"/>
              <a:ext cx="3964489" cy="3120098"/>
              <a:chOff x="922533" y="3638794"/>
              <a:chExt cx="3964489" cy="3120098"/>
            </a:xfrm>
          </p:grpSpPr>
          <p:sp>
            <p:nvSpPr>
              <p:cNvPr id="33" name="矩形 32"/>
              <p:cNvSpPr/>
              <p:nvPr/>
            </p:nvSpPr>
            <p:spPr>
              <a:xfrm>
                <a:off x="2422895" y="3638794"/>
                <a:ext cx="2241974"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（二）材料塑性成形</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34" name="矩形 33"/>
              <p:cNvSpPr/>
              <p:nvPr/>
            </p:nvSpPr>
            <p:spPr>
              <a:xfrm>
                <a:off x="922533" y="4013152"/>
                <a:ext cx="3964489" cy="2745740"/>
              </a:xfrm>
              <a:prstGeom prst="rect">
                <a:avLst/>
              </a:prstGeom>
            </p:spPr>
            <p:txBody>
              <a:bodyPr wrap="square">
                <a:spAutoFit/>
              </a:bodyPr>
              <a:lstStyle/>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1）金属塑性成形及原理；</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2）塑性变形后金属的组织和性能（加工硬化；回复、再结晶、冷变形、热变形、温变形；锻造纤维、各向异性、变形程度、锻造比*）等基本概念；</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3）自由锻（镦粗、拔长、冲孔）；</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4）模锻；</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5）冲压工艺（分离工序、成形工序）及模具（种类及基本结构）；</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6）塑性成形性（可锻性）；</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7）锻件及冲压件结构工艺性；</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8）塑性成形新技术（金属材料的控形控性；微纳成形制造概念与应用；大塑性变形与材料纳米化）。</a:t>
                </a:r>
                <a:endParaRPr sz="1200" dirty="0">
                  <a:solidFill>
                    <a:srgbClr val="30333F"/>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9807823" y="2198464"/>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7391701" y="4170095"/>
            <a:ext cx="4532630" cy="1583669"/>
            <a:chOff x="5575717" y="2085441"/>
            <a:chExt cx="4532630" cy="1583669"/>
          </a:xfrm>
        </p:grpSpPr>
        <p:grpSp>
          <p:nvGrpSpPr>
            <p:cNvPr id="36" name="组合 35"/>
            <p:cNvGrpSpPr/>
            <p:nvPr/>
          </p:nvGrpSpPr>
          <p:grpSpPr>
            <a:xfrm>
              <a:off x="5575717" y="2085441"/>
              <a:ext cx="4532630" cy="1583669"/>
              <a:chOff x="519367" y="3626458"/>
              <a:chExt cx="4532630" cy="1583669"/>
            </a:xfrm>
          </p:grpSpPr>
          <p:sp>
            <p:nvSpPr>
              <p:cNvPr id="38" name="矩形 37"/>
              <p:cNvSpPr/>
              <p:nvPr/>
            </p:nvSpPr>
            <p:spPr>
              <a:xfrm>
                <a:off x="519367" y="3626458"/>
                <a:ext cx="4532630"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（四）粉体（陶瓷及粉末冶金）材料成形</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39" name="矩形 38"/>
              <p:cNvSpPr/>
              <p:nvPr/>
            </p:nvSpPr>
            <p:spPr>
              <a:xfrm>
                <a:off x="922533" y="4013152"/>
                <a:ext cx="3964489" cy="1196975"/>
              </a:xfrm>
              <a:prstGeom prst="rect">
                <a:avLst/>
              </a:prstGeom>
            </p:spPr>
            <p:txBody>
              <a:bodyPr wrap="square">
                <a:spAutoFit/>
              </a:bodyPr>
              <a:lstStyle/>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1）粉体成形的过程与特点（注意与液态或固态成形方法之不同）；</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2）粉体的基本性能；</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3）粉体的三种成形工艺（干粉成形、塑形泥团成形、浆料成形）。</a:t>
                </a:r>
                <a:endParaRPr sz="1200" dirty="0">
                  <a:solidFill>
                    <a:srgbClr val="30333F"/>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5638235" y="2185321"/>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367446" y="1655269"/>
            <a:ext cx="4080052" cy="1893278"/>
            <a:chOff x="5978883" y="1997447"/>
            <a:chExt cx="4080052" cy="1893278"/>
          </a:xfrm>
        </p:grpSpPr>
        <p:grpSp>
          <p:nvGrpSpPr>
            <p:cNvPr id="41" name="组合 40"/>
            <p:cNvGrpSpPr/>
            <p:nvPr/>
          </p:nvGrpSpPr>
          <p:grpSpPr>
            <a:xfrm>
              <a:off x="5978883" y="1997447"/>
              <a:ext cx="3964489" cy="1893278"/>
              <a:chOff x="922533" y="3538464"/>
              <a:chExt cx="3964489" cy="1893278"/>
            </a:xfrm>
          </p:grpSpPr>
          <p:sp>
            <p:nvSpPr>
              <p:cNvPr id="43" name="矩形 42"/>
              <p:cNvSpPr/>
              <p:nvPr/>
            </p:nvSpPr>
            <p:spPr>
              <a:xfrm>
                <a:off x="1723268" y="3538464"/>
                <a:ext cx="3027680"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a:t>
                </a:r>
                <a:r>
                  <a:rPr lang="en-US" altLang="zh-CN" b="1" dirty="0">
                    <a:solidFill>
                      <a:srgbClr val="C14F4E"/>
                    </a:solidFill>
                    <a:latin typeface="微软雅黑" panose="020B0503020204020204" pitchFamily="34" charset="-122"/>
                    <a:ea typeface="微软雅黑" panose="020B0503020204020204" pitchFamily="34" charset="-122"/>
                  </a:rPr>
                  <a:t>1</a:t>
                </a:r>
                <a:r>
                  <a:rPr lang="zh-CN" altLang="en-US" b="1" dirty="0">
                    <a:solidFill>
                      <a:srgbClr val="C14F4E"/>
                    </a:solidFill>
                    <a:latin typeface="微软雅黑" panose="020B0503020204020204" pitchFamily="34" charset="-122"/>
                    <a:ea typeface="微软雅黑" panose="020B0503020204020204" pitchFamily="34" charset="-122"/>
                  </a:rPr>
                  <a:t>）材料的液态成形</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44" name="矩形 43"/>
              <p:cNvSpPr/>
              <p:nvPr/>
            </p:nvSpPr>
            <p:spPr>
              <a:xfrm>
                <a:off x="922533" y="4013152"/>
                <a:ext cx="3964489" cy="1418590"/>
              </a:xfrm>
              <a:prstGeom prst="rect">
                <a:avLst/>
              </a:prstGeom>
            </p:spPr>
            <p:txBody>
              <a:bodyPr wrap="square">
                <a:spAutoFit/>
              </a:bodyPr>
              <a:lstStyle/>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 1）铸造基础知识：铸造工艺原理；流动性；凝固；收缩性；吸气性；铸造缺陷。</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2）砂型铸造；</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3）特种铸造：金属型铸造；压力铸造；熔模铸造；离心铸造；消失模铸造；</a:t>
                </a:r>
                <a:endParaRPr sz="1200" dirty="0">
                  <a:solidFill>
                    <a:srgbClr val="30333F"/>
                  </a:solidFill>
                  <a:latin typeface="微软雅黑" panose="020B0503020204020204" pitchFamily="34" charset="-122"/>
                  <a:ea typeface="微软雅黑" panose="020B0503020204020204" pitchFamily="34" charset="-122"/>
                </a:endParaRPr>
              </a:p>
              <a:p>
                <a:pPr algn="just">
                  <a:lnSpc>
                    <a:spcPct val="120000"/>
                  </a:lnSpc>
                </a:pPr>
                <a:r>
                  <a:rPr sz="1200" dirty="0">
                    <a:solidFill>
                      <a:srgbClr val="30333F"/>
                    </a:solidFill>
                    <a:latin typeface="微软雅黑" panose="020B0503020204020204" pitchFamily="34" charset="-122"/>
                    <a:ea typeface="微软雅黑" panose="020B0503020204020204" pitchFamily="34" charset="-122"/>
                  </a:rPr>
                  <a:t>4）铸件结构工艺性；</a:t>
                </a:r>
                <a:endParaRPr sz="1200" dirty="0">
                  <a:solidFill>
                    <a:srgbClr val="30333F"/>
                  </a:solidFill>
                  <a:latin typeface="微软雅黑" panose="020B0503020204020204" pitchFamily="34" charset="-122"/>
                  <a:ea typeface="微软雅黑" panose="020B0503020204020204" pitchFamily="34" charset="-122"/>
                </a:endParaRPr>
              </a:p>
            </p:txBody>
          </p:sp>
        </p:grpSp>
        <p:sp>
          <p:nvSpPr>
            <p:cNvPr id="42" name="矩形 41"/>
            <p:cNvSpPr/>
            <p:nvPr/>
          </p:nvSpPr>
          <p:spPr>
            <a:xfrm>
              <a:off x="9807823" y="2198464"/>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2611" y="580509"/>
            <a:ext cx="1009408" cy="501038"/>
            <a:chOff x="680598" y="541180"/>
            <a:chExt cx="1009408" cy="501038"/>
          </a:xfrm>
        </p:grpSpPr>
        <p:sp>
          <p:nvSpPr>
            <p:cNvPr id="3" name="矩形 2"/>
            <p:cNvSpPr/>
            <p:nvPr/>
          </p:nvSpPr>
          <p:spPr>
            <a:xfrm>
              <a:off x="680598" y="541183"/>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50985" y="541182"/>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209" y="541181"/>
              <a:ext cx="194474" cy="501035"/>
            </a:xfrm>
            <a:prstGeom prst="rect">
              <a:avLst/>
            </a:prstGeom>
            <a:solidFill>
              <a:srgbClr val="303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95532" y="541180"/>
              <a:ext cx="194474" cy="501035"/>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687830" y="551180"/>
            <a:ext cx="7983220" cy="521970"/>
          </a:xfrm>
          <a:prstGeom prst="rect">
            <a:avLst/>
          </a:prstGeom>
          <a:noFill/>
        </p:spPr>
        <p:txBody>
          <a:bodyPr wrap="square" rtlCol="0">
            <a:spAutoFit/>
          </a:bodyPr>
          <a:lstStyle/>
          <a:p>
            <a:r>
              <a:rPr lang="zh-CN" altLang="en-US" sz="2800" b="1" dirty="0">
                <a:solidFill>
                  <a:srgbClr val="30333F"/>
                </a:solidFill>
                <a:latin typeface="微软雅黑" panose="020B0503020204020204" pitchFamily="34" charset="-122"/>
                <a:ea typeface="微软雅黑" panose="020B0503020204020204" pitchFamily="34" charset="-122"/>
              </a:rPr>
              <a:t>第四部分：材料成形（掌握知识点32个）</a:t>
            </a:r>
            <a:endParaRPr lang="zh-CN" altLang="en-US" sz="2800" b="1" dirty="0">
              <a:solidFill>
                <a:srgbClr val="30333F"/>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0" y="0"/>
            <a:ext cx="12192000"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0" y="6730180"/>
            <a:ext cx="12192000"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9129252" y="219389"/>
            <a:ext cx="3062748" cy="133978"/>
          </a:xfrm>
          <a:prstGeom prst="rect">
            <a:avLst/>
          </a:prstGeom>
          <a:solidFill>
            <a:srgbClr val="C1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10225548" y="445101"/>
            <a:ext cx="1966452" cy="133978"/>
          </a:xfrm>
          <a:prstGeom prst="rect">
            <a:avLst/>
          </a:prstGeom>
          <a:solidFill>
            <a:srgbClr val="30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800315" y="1283824"/>
            <a:ext cx="1295685" cy="1295685"/>
            <a:chOff x="4800315" y="1283824"/>
            <a:chExt cx="1295685" cy="1295685"/>
          </a:xfrm>
        </p:grpSpPr>
        <p:sp>
          <p:nvSpPr>
            <p:cNvPr id="12" name="Teardrop 13"/>
            <p:cNvSpPr/>
            <p:nvPr/>
          </p:nvSpPr>
          <p:spPr>
            <a:xfrm rot="5400000">
              <a:off x="4800315" y="1283824"/>
              <a:ext cx="1295685" cy="1295685"/>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4878994" y="1733374"/>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项目经验</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095999" y="4284649"/>
            <a:ext cx="1295685" cy="1295685"/>
            <a:chOff x="6095999" y="4284649"/>
            <a:chExt cx="1295685" cy="1295685"/>
          </a:xfrm>
        </p:grpSpPr>
        <p:sp>
          <p:nvSpPr>
            <p:cNvPr id="15" name="Teardrop 13"/>
            <p:cNvSpPr/>
            <p:nvPr/>
          </p:nvSpPr>
          <p:spPr>
            <a:xfrm rot="16200000" flipH="1">
              <a:off x="6095999" y="4284649"/>
              <a:ext cx="1295685" cy="1295685"/>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6184443" y="4790845"/>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项目经验</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096000" y="2358944"/>
            <a:ext cx="1295685" cy="1295685"/>
            <a:chOff x="6096000" y="2358944"/>
            <a:chExt cx="1295685" cy="1295685"/>
          </a:xfrm>
        </p:grpSpPr>
        <p:sp>
          <p:nvSpPr>
            <p:cNvPr id="13" name="Teardrop 13"/>
            <p:cNvSpPr/>
            <p:nvPr/>
          </p:nvSpPr>
          <p:spPr>
            <a:xfrm rot="16200000" flipH="1">
              <a:off x="6096000" y="2358944"/>
              <a:ext cx="1295685" cy="1295685"/>
            </a:xfrm>
            <a:prstGeom prst="teardrop">
              <a:avLst/>
            </a:prstGeom>
            <a:solidFill>
              <a:srgbClr val="C14F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6184444" y="2837204"/>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项目经验</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800315" y="3359159"/>
            <a:ext cx="1295685" cy="1295685"/>
            <a:chOff x="4800315" y="3359159"/>
            <a:chExt cx="1295685" cy="1295685"/>
          </a:xfrm>
        </p:grpSpPr>
        <p:sp>
          <p:nvSpPr>
            <p:cNvPr id="14" name="Teardrop 13"/>
            <p:cNvSpPr/>
            <p:nvPr/>
          </p:nvSpPr>
          <p:spPr>
            <a:xfrm rot="5400000">
              <a:off x="4800315" y="3359159"/>
              <a:ext cx="1295685" cy="1295685"/>
            </a:xfrm>
            <a:prstGeom prst="teardrop">
              <a:avLst/>
            </a:prstGeom>
            <a:solidFill>
              <a:srgbClr val="30333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4883910" y="3773482"/>
              <a:ext cx="113832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项目经验</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034440" y="1493110"/>
            <a:ext cx="4890482" cy="5197475"/>
            <a:chOff x="5638235" y="2085441"/>
            <a:chExt cx="4890482" cy="5197475"/>
          </a:xfrm>
        </p:grpSpPr>
        <p:grpSp>
          <p:nvGrpSpPr>
            <p:cNvPr id="26" name="组合 25"/>
            <p:cNvGrpSpPr/>
            <p:nvPr/>
          </p:nvGrpSpPr>
          <p:grpSpPr>
            <a:xfrm>
              <a:off x="5889407" y="2085441"/>
              <a:ext cx="4639310" cy="5197475"/>
              <a:chOff x="833057" y="3626458"/>
              <a:chExt cx="4639310" cy="5197475"/>
            </a:xfrm>
          </p:grpSpPr>
          <p:sp>
            <p:nvSpPr>
              <p:cNvPr id="28" name="矩形 27"/>
              <p:cNvSpPr/>
              <p:nvPr/>
            </p:nvSpPr>
            <p:spPr>
              <a:xfrm>
                <a:off x="833057" y="3626458"/>
                <a:ext cx="4639310"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（七）材料的3D打印成形（增材制造）</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29" name="矩形 28"/>
              <p:cNvSpPr/>
              <p:nvPr/>
            </p:nvSpPr>
            <p:spPr>
              <a:xfrm>
                <a:off x="922592" y="4013173"/>
                <a:ext cx="4203065" cy="4810760"/>
              </a:xfrm>
              <a:prstGeom prst="rect">
                <a:avLst/>
              </a:prstGeom>
            </p:spPr>
            <p:txBody>
              <a:bodyPr wrap="square">
                <a:spAutoFit/>
              </a:bodyPr>
              <a:lstStyle/>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1）3D打印（增材制造）的基本原理（特别是STL文件的原理）； </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2）常用3D打印工艺及工艺原理；</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3）各种3D打印用材料及要求； </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4）3D打印分层软件的原理（含机电一体化控制软件框图及知识）；</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5）3D打印技术在各种成形技术中的应用。</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（1）3D打印技术在液态成形技术中的应用*</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（2）3D打印技术在塑性成形（模具）技术中的应用</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（3）3D打印技术在高分子材料成形技术中的应用*</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（4）3D打印技术在粉体材料（陶瓷及粉末冶金）成形技术中的应用</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sz="1600" dirty="0">
                    <a:solidFill>
                      <a:srgbClr val="30333F"/>
                    </a:solidFill>
                    <a:latin typeface="华文楷体" panose="02010600040101010101" charset="-122"/>
                    <a:ea typeface="华文楷体" panose="02010600040101010101" charset="-122"/>
                    <a:cs typeface="华文楷体" panose="02010600040101010101" charset="-122"/>
                  </a:rPr>
                  <a:t>（5）3D打印技术在生物材料成形技术中的应用</a:t>
                </a:r>
                <a:endParaRPr sz="1600" dirty="0">
                  <a:solidFill>
                    <a:srgbClr val="30333F"/>
                  </a:solidFill>
                  <a:latin typeface="华文楷体" panose="02010600040101010101" charset="-122"/>
                  <a:ea typeface="华文楷体" panose="02010600040101010101" charset="-122"/>
                  <a:cs typeface="华文楷体" panose="02010600040101010101" charset="-122"/>
                </a:endParaRPr>
              </a:p>
            </p:txBody>
          </p:sp>
        </p:grpSp>
        <p:sp>
          <p:nvSpPr>
            <p:cNvPr id="27" name="矩形 26"/>
            <p:cNvSpPr/>
            <p:nvPr/>
          </p:nvSpPr>
          <p:spPr>
            <a:xfrm>
              <a:off x="5638235" y="2185321"/>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62792" y="4073055"/>
            <a:ext cx="4100372" cy="1572246"/>
            <a:chOff x="5934433" y="2438494"/>
            <a:chExt cx="4100372" cy="1572246"/>
          </a:xfrm>
        </p:grpSpPr>
        <p:grpSp>
          <p:nvGrpSpPr>
            <p:cNvPr id="31" name="组合 30"/>
            <p:cNvGrpSpPr/>
            <p:nvPr/>
          </p:nvGrpSpPr>
          <p:grpSpPr>
            <a:xfrm>
              <a:off x="5934433" y="2661022"/>
              <a:ext cx="3964489" cy="1349718"/>
              <a:chOff x="878083" y="4202039"/>
              <a:chExt cx="3964489" cy="1349718"/>
            </a:xfrm>
          </p:grpSpPr>
          <p:sp>
            <p:nvSpPr>
              <p:cNvPr id="33" name="矩形 32"/>
              <p:cNvSpPr/>
              <p:nvPr/>
            </p:nvSpPr>
            <p:spPr>
              <a:xfrm>
                <a:off x="2405115" y="4202039"/>
                <a:ext cx="2241974"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14F4E"/>
                    </a:solidFill>
                    <a:latin typeface="微软雅黑" panose="020B0503020204020204" pitchFamily="34" charset="-122"/>
                    <a:ea typeface="微软雅黑" panose="020B0503020204020204" pitchFamily="34" charset="-122"/>
                  </a:rPr>
                  <a:t>（六）复合材料成形</a:t>
                </a:r>
                <a:endParaRPr lang="zh-CN" altLang="en-US" b="1" dirty="0">
                  <a:solidFill>
                    <a:srgbClr val="C14F4E"/>
                  </a:solidFill>
                  <a:latin typeface="微软雅黑" panose="020B0503020204020204" pitchFamily="34" charset="-122"/>
                  <a:ea typeface="微软雅黑" panose="020B0503020204020204" pitchFamily="34" charset="-122"/>
                </a:endParaRPr>
              </a:p>
            </p:txBody>
          </p:sp>
          <p:sp>
            <p:nvSpPr>
              <p:cNvPr id="34" name="矩形 33"/>
              <p:cNvSpPr/>
              <p:nvPr/>
            </p:nvSpPr>
            <p:spPr>
              <a:xfrm>
                <a:off x="878083" y="4796107"/>
                <a:ext cx="3964489" cy="755650"/>
              </a:xfrm>
              <a:prstGeom prst="rect">
                <a:avLst/>
              </a:prstGeom>
            </p:spPr>
            <p:txBody>
              <a:bodyPr wrap="square">
                <a:spAutoFit/>
              </a:bodyPr>
              <a:lstStyle/>
              <a:p>
                <a:pPr algn="just">
                  <a:lnSpc>
                    <a:spcPct val="120000"/>
                  </a:lnSpc>
                </a:pPr>
                <a:r>
                  <a:rPr dirty="0">
                    <a:solidFill>
                      <a:srgbClr val="30333F"/>
                    </a:solidFill>
                    <a:latin typeface="华文楷体" panose="02010600040101010101" charset="-122"/>
                    <a:ea typeface="华文楷体" panose="02010600040101010101" charset="-122"/>
                    <a:cs typeface="华文楷体" panose="02010600040101010101" charset="-122"/>
                  </a:rPr>
                  <a:t>1）复合材料的性能及特点；</a:t>
                </a:r>
                <a:endParaRPr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dirty="0">
                    <a:solidFill>
                      <a:srgbClr val="30333F"/>
                    </a:solidFill>
                    <a:latin typeface="华文楷体" panose="02010600040101010101" charset="-122"/>
                    <a:ea typeface="华文楷体" panose="02010600040101010101" charset="-122"/>
                    <a:cs typeface="华文楷体" panose="02010600040101010101" charset="-122"/>
                  </a:rPr>
                  <a:t>2）复合材料成型工艺及特点。</a:t>
                </a:r>
                <a:endParaRPr dirty="0">
                  <a:solidFill>
                    <a:srgbClr val="30333F"/>
                  </a:solidFill>
                  <a:latin typeface="华文楷体" panose="02010600040101010101" charset="-122"/>
                  <a:ea typeface="华文楷体" panose="02010600040101010101" charset="-122"/>
                  <a:cs typeface="华文楷体" panose="02010600040101010101" charset="-122"/>
                </a:endParaRPr>
              </a:p>
            </p:txBody>
          </p:sp>
        </p:grpSp>
        <p:sp>
          <p:nvSpPr>
            <p:cNvPr id="32" name="矩形 31"/>
            <p:cNvSpPr/>
            <p:nvPr/>
          </p:nvSpPr>
          <p:spPr>
            <a:xfrm>
              <a:off x="9783693" y="2438494"/>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367446" y="1655269"/>
            <a:ext cx="4080052" cy="1894548"/>
            <a:chOff x="5978883" y="1997447"/>
            <a:chExt cx="4080052" cy="1894548"/>
          </a:xfrm>
        </p:grpSpPr>
        <p:grpSp>
          <p:nvGrpSpPr>
            <p:cNvPr id="41" name="组合 40"/>
            <p:cNvGrpSpPr/>
            <p:nvPr/>
          </p:nvGrpSpPr>
          <p:grpSpPr>
            <a:xfrm>
              <a:off x="5978883" y="1997447"/>
              <a:ext cx="3964489" cy="1894548"/>
              <a:chOff x="922533" y="3538464"/>
              <a:chExt cx="3964489" cy="1894548"/>
            </a:xfrm>
          </p:grpSpPr>
          <p:sp>
            <p:nvSpPr>
              <p:cNvPr id="43" name="矩形 42"/>
              <p:cNvSpPr/>
              <p:nvPr/>
            </p:nvSpPr>
            <p:spPr>
              <a:xfrm>
                <a:off x="1723268" y="3538464"/>
                <a:ext cx="3027680" cy="423545"/>
              </a:xfrm>
              <a:prstGeom prst="rect">
                <a:avLst/>
              </a:prstGeom>
            </p:spPr>
            <p:txBody>
              <a:bodyPr wrap="square">
                <a:spAutoFit/>
                <a:scene3d>
                  <a:camera prst="orthographicFront"/>
                  <a:lightRig rig="threePt" dir="t"/>
                </a:scene3d>
                <a:sp3d contourW="12700"/>
              </a:bodyPr>
              <a:lstStyle/>
              <a:p>
                <a:pPr algn="ctr">
                  <a:lnSpc>
                    <a:spcPct val="120000"/>
                  </a:lnSpc>
                </a:pPr>
                <a:r>
                  <a:rPr b="1" dirty="0">
                    <a:solidFill>
                      <a:srgbClr val="C14F4E"/>
                    </a:solidFill>
                    <a:latin typeface="微软雅黑" panose="020B0503020204020204" pitchFamily="34" charset="-122"/>
                    <a:ea typeface="微软雅黑" panose="020B0503020204020204" pitchFamily="34" charset="-122"/>
                  </a:rPr>
                  <a:t>（五）高分子材料成形</a:t>
                </a:r>
                <a:endParaRPr b="1" dirty="0">
                  <a:solidFill>
                    <a:srgbClr val="C14F4E"/>
                  </a:solidFill>
                  <a:latin typeface="微软雅黑" panose="020B0503020204020204" pitchFamily="34" charset="-122"/>
                  <a:ea typeface="微软雅黑" panose="020B0503020204020204" pitchFamily="34" charset="-122"/>
                </a:endParaRPr>
              </a:p>
            </p:txBody>
          </p:sp>
          <p:sp>
            <p:nvSpPr>
              <p:cNvPr id="44" name="矩形 43"/>
              <p:cNvSpPr/>
              <p:nvPr/>
            </p:nvSpPr>
            <p:spPr>
              <a:xfrm>
                <a:off x="922533" y="4013152"/>
                <a:ext cx="3964489" cy="1419860"/>
              </a:xfrm>
              <a:prstGeom prst="rect">
                <a:avLst/>
              </a:prstGeom>
            </p:spPr>
            <p:txBody>
              <a:bodyPr wrap="square">
                <a:spAutoFit/>
              </a:bodyPr>
              <a:lstStyle/>
              <a:p>
                <a:pPr algn="just">
                  <a:lnSpc>
                    <a:spcPct val="120000"/>
                  </a:lnSpc>
                </a:pPr>
                <a:r>
                  <a:rPr dirty="0">
                    <a:solidFill>
                      <a:srgbClr val="30333F"/>
                    </a:solidFill>
                    <a:latin typeface="华文楷体" panose="02010600040101010101" charset="-122"/>
                    <a:ea typeface="华文楷体" panose="02010600040101010101" charset="-122"/>
                    <a:cs typeface="华文楷体" panose="02010600040101010101" charset="-122"/>
                  </a:rPr>
                  <a:t>1）高分子材料成形基本概念（组成、结构、物理状态）；</a:t>
                </a:r>
                <a:endParaRPr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dirty="0">
                    <a:solidFill>
                      <a:srgbClr val="30333F"/>
                    </a:solidFill>
                    <a:latin typeface="华文楷体" panose="02010600040101010101" charset="-122"/>
                    <a:ea typeface="华文楷体" panose="02010600040101010101" charset="-122"/>
                    <a:cs typeface="华文楷体" panose="02010600040101010101" charset="-122"/>
                  </a:rPr>
                  <a:t>2）常见塑料成型工艺；</a:t>
                </a:r>
                <a:endParaRPr dirty="0">
                  <a:solidFill>
                    <a:srgbClr val="30333F"/>
                  </a:solidFill>
                  <a:latin typeface="华文楷体" panose="02010600040101010101" charset="-122"/>
                  <a:ea typeface="华文楷体" panose="02010600040101010101" charset="-122"/>
                  <a:cs typeface="华文楷体" panose="02010600040101010101" charset="-122"/>
                </a:endParaRPr>
              </a:p>
              <a:p>
                <a:pPr algn="just">
                  <a:lnSpc>
                    <a:spcPct val="120000"/>
                  </a:lnSpc>
                </a:pPr>
                <a:r>
                  <a:rPr dirty="0">
                    <a:solidFill>
                      <a:srgbClr val="30333F"/>
                    </a:solidFill>
                    <a:latin typeface="华文楷体" panose="02010600040101010101" charset="-122"/>
                    <a:ea typeface="华文楷体" panose="02010600040101010101" charset="-122"/>
                    <a:cs typeface="华文楷体" panose="02010600040101010101" charset="-122"/>
                  </a:rPr>
                  <a:t>3）橡胶成形工艺、硫化性能。</a:t>
                </a:r>
                <a:endParaRPr dirty="0">
                  <a:solidFill>
                    <a:srgbClr val="30333F"/>
                  </a:solidFill>
                  <a:latin typeface="华文楷体" panose="02010600040101010101" charset="-122"/>
                  <a:ea typeface="华文楷体" panose="02010600040101010101" charset="-122"/>
                  <a:cs typeface="华文楷体" panose="02010600040101010101" charset="-122"/>
                </a:endParaRPr>
              </a:p>
            </p:txBody>
          </p:sp>
        </p:grpSp>
        <p:sp>
          <p:nvSpPr>
            <p:cNvPr id="42" name="矩形 41"/>
            <p:cNvSpPr/>
            <p:nvPr/>
          </p:nvSpPr>
          <p:spPr>
            <a:xfrm>
              <a:off x="9807823" y="2198464"/>
              <a:ext cx="251112" cy="222967"/>
            </a:xfrm>
            <a:prstGeom prst="rect">
              <a:avLst/>
            </a:prstGeom>
            <a:solidFill>
              <a:srgbClr val="C14F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PRESENTATION_TITLE" val="红蓝简约毕业论文答辩课题报告PPT模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6013</Words>
  <Application>WPS 演示</Application>
  <PresentationFormat>宽屏</PresentationFormat>
  <Paragraphs>453</Paragraphs>
  <Slides>22</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微软雅黑</vt:lpstr>
      <vt:lpstr>华文楷体</vt:lpstr>
      <vt:lpstr>Agency FB</vt:lpstr>
      <vt:lpstr>Calibri</vt:lpstr>
      <vt:lpstr/>
      <vt:lpstr>Arial Unicode MS</vt:lpstr>
      <vt:lpstr>等线</vt:lpstr>
      <vt:lpstr>Impact MT Std</vt:lpstr>
      <vt:lpstr>时尚中黑简体</vt:lpstr>
      <vt:lpstr>黑体</vt:lpstr>
      <vt:lpstr>AMGDT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红蓝简约毕业论文答辩课题报告PPT模板</dc:title>
  <dc:creator>Administrator</dc:creator>
  <cp:lastModifiedBy>当时年少</cp:lastModifiedBy>
  <cp:revision>200</cp:revision>
  <dcterms:created xsi:type="dcterms:W3CDTF">2017-08-18T03:02:00Z</dcterms:created>
  <dcterms:modified xsi:type="dcterms:W3CDTF">2020-11-16T11:21:41Z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