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3" r:id="rId2"/>
    <p:sldId id="332" r:id="rId3"/>
    <p:sldId id="333" r:id="rId4"/>
    <p:sldId id="334" r:id="rId5"/>
    <p:sldId id="320" r:id="rId6"/>
    <p:sldId id="335" r:id="rId7"/>
    <p:sldId id="344" r:id="rId8"/>
    <p:sldId id="336" r:id="rId9"/>
    <p:sldId id="337" r:id="rId10"/>
    <p:sldId id="345" r:id="rId11"/>
    <p:sldId id="349" r:id="rId12"/>
    <p:sldId id="346" r:id="rId13"/>
    <p:sldId id="350" r:id="rId14"/>
    <p:sldId id="347" r:id="rId15"/>
    <p:sldId id="351" r:id="rId16"/>
    <p:sldId id="348" r:id="rId17"/>
    <p:sldId id="352" r:id="rId18"/>
    <p:sldId id="338" r:id="rId19"/>
    <p:sldId id="340" r:id="rId20"/>
    <p:sldId id="339" r:id="rId21"/>
    <p:sldId id="341" r:id="rId22"/>
    <p:sldId id="342" r:id="rId23"/>
    <p:sldId id="343" r:id="rId2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77">
          <p15:clr>
            <a:srgbClr val="A4A3A4"/>
          </p15:clr>
        </p15:guide>
        <p15:guide id="2" pos="1451">
          <p15:clr>
            <a:srgbClr val="A4A3A4"/>
          </p15:clr>
        </p15:guide>
        <p15:guide id="3"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ing wang" initials="yw" lastIdx="1" clrIdx="0">
    <p:extLst>
      <p:ext uri="{19B8F6BF-5375-455C-9EA6-DF929625EA0E}">
        <p15:presenceInfo xmlns:p15="http://schemas.microsoft.com/office/powerpoint/2012/main" userId="ec6fd5d19d9dfc6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D6A73"/>
    <a:srgbClr val="A59D9A"/>
    <a:srgbClr val="565656"/>
    <a:srgbClr val="EDA7A7"/>
    <a:srgbClr val="F7EEEF"/>
    <a:srgbClr val="DECECE"/>
    <a:srgbClr val="786779"/>
    <a:srgbClr val="D6CBC9"/>
    <a:srgbClr val="ECE7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6" autoAdjust="0"/>
    <p:restoredTop sz="94660"/>
  </p:normalViewPr>
  <p:slideViewPr>
    <p:cSldViewPr snapToGrid="0" showGuides="1">
      <p:cViewPr varScale="1">
        <p:scale>
          <a:sx n="96" d="100"/>
          <a:sy n="96" d="100"/>
        </p:scale>
        <p:origin x="532" y="56"/>
      </p:cViewPr>
      <p:guideLst>
        <p:guide orient="horz" pos="2777"/>
        <p:guide pos="1451"/>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82296AAE-631E-41FD-8FC9-6EAFB56BE33E}" type="datetimeFigureOut">
              <a:rPr lang="zh-CN" altLang="en-US" smtClean="0"/>
              <a:t>2020/9/28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099AB58-482A-49A7-97BE-25AC2FA89E1E}"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82296AAE-631E-41FD-8FC9-6EAFB56BE33E}" type="datetimeFigureOut">
              <a:rPr lang="zh-CN" altLang="en-US" smtClean="0"/>
              <a:t>2020/9/28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099AB58-482A-49A7-97BE-25AC2FA89E1E}"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628650" y="273844"/>
            <a:ext cx="5800725" cy="4358879"/>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82296AAE-631E-41FD-8FC9-6EAFB56BE33E}" type="datetimeFigureOut">
              <a:rPr lang="zh-CN" altLang="en-US" smtClean="0"/>
              <a:t>2020/9/28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099AB58-482A-49A7-97BE-25AC2FA89E1E}"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8" name="组合 7"/>
          <p:cNvGrpSpPr/>
          <p:nvPr userDrawn="1"/>
        </p:nvGrpSpPr>
        <p:grpSpPr>
          <a:xfrm>
            <a:off x="1" y="0"/>
            <a:ext cx="9144000" cy="5143500"/>
            <a:chOff x="-2888624" y="0"/>
            <a:chExt cx="11501603" cy="5143500"/>
          </a:xfrm>
        </p:grpSpPr>
        <p:sp>
          <p:nvSpPr>
            <p:cNvPr id="12" name="矩形 11"/>
            <p:cNvSpPr/>
            <p:nvPr/>
          </p:nvSpPr>
          <p:spPr>
            <a:xfrm>
              <a:off x="2857242" y="0"/>
              <a:ext cx="2882803"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5730176" y="0"/>
              <a:ext cx="2882803"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15691" y="0"/>
              <a:ext cx="288280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888624" y="0"/>
              <a:ext cx="288280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1"/>
          <p:cNvSpPr/>
          <p:nvPr userDrawn="1"/>
        </p:nvSpPr>
        <p:spPr>
          <a:xfrm>
            <a:off x="0" y="234950"/>
            <a:ext cx="9144000" cy="4673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grpSp>
        <p:nvGrpSpPr>
          <p:cNvPr id="8" name="组合 7"/>
          <p:cNvGrpSpPr/>
          <p:nvPr userDrawn="1"/>
        </p:nvGrpSpPr>
        <p:grpSpPr>
          <a:xfrm>
            <a:off x="1" y="0"/>
            <a:ext cx="9144000" cy="5143500"/>
            <a:chOff x="-2888624" y="0"/>
            <a:chExt cx="11501603" cy="5143500"/>
          </a:xfrm>
        </p:grpSpPr>
        <p:sp>
          <p:nvSpPr>
            <p:cNvPr id="12" name="矩形 11"/>
            <p:cNvSpPr/>
            <p:nvPr/>
          </p:nvSpPr>
          <p:spPr>
            <a:xfrm>
              <a:off x="2857242" y="0"/>
              <a:ext cx="2882803"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5730176" y="0"/>
              <a:ext cx="2882803"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15691" y="0"/>
              <a:ext cx="288280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888624" y="0"/>
              <a:ext cx="288280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1"/>
          <p:cNvSpPr/>
          <p:nvPr userDrawn="1"/>
        </p:nvSpPr>
        <p:spPr>
          <a:xfrm>
            <a:off x="0" y="234950"/>
            <a:ext cx="9144000" cy="4673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Picture Placeholder 7"/>
          <p:cNvSpPr>
            <a:spLocks noGrp="1"/>
          </p:cNvSpPr>
          <p:nvPr>
            <p:ph type="pic" sz="quarter" idx="14"/>
          </p:nvPr>
        </p:nvSpPr>
        <p:spPr>
          <a:xfrm>
            <a:off x="234738" y="1173992"/>
            <a:ext cx="1913810" cy="15788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0" name="Picture Placeholder 7"/>
          <p:cNvSpPr>
            <a:spLocks noGrp="1"/>
          </p:cNvSpPr>
          <p:nvPr>
            <p:ph type="pic" sz="quarter" idx="15"/>
          </p:nvPr>
        </p:nvSpPr>
        <p:spPr>
          <a:xfrm>
            <a:off x="2478254" y="1173992"/>
            <a:ext cx="1913810" cy="15788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1" name="Picture Placeholder 7"/>
          <p:cNvSpPr>
            <a:spLocks noGrp="1"/>
          </p:cNvSpPr>
          <p:nvPr>
            <p:ph type="pic" sz="quarter" idx="16"/>
          </p:nvPr>
        </p:nvSpPr>
        <p:spPr>
          <a:xfrm>
            <a:off x="4707106" y="1173992"/>
            <a:ext cx="1913810" cy="15788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6" name="Picture Placeholder 7"/>
          <p:cNvSpPr>
            <a:spLocks noGrp="1"/>
          </p:cNvSpPr>
          <p:nvPr>
            <p:ph type="pic" sz="quarter" idx="17"/>
          </p:nvPr>
        </p:nvSpPr>
        <p:spPr>
          <a:xfrm>
            <a:off x="6959731" y="1173992"/>
            <a:ext cx="1913810" cy="15788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7" name="矩形 16"/>
          <p:cNvSpPr/>
          <p:nvPr userDrawn="1"/>
        </p:nvSpPr>
        <p:spPr>
          <a:xfrm>
            <a:off x="227406" y="2842894"/>
            <a:ext cx="1928474" cy="14446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nvSpPr>
        <p:spPr>
          <a:xfrm>
            <a:off x="2471478" y="2842894"/>
            <a:ext cx="1928474" cy="14446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nvSpPr>
        <p:spPr>
          <a:xfrm>
            <a:off x="4694792" y="2842894"/>
            <a:ext cx="1928474" cy="14446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nvSpPr>
        <p:spPr>
          <a:xfrm>
            <a:off x="6959731" y="2842894"/>
            <a:ext cx="1928474" cy="14446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6286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46291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82296AAE-631E-41FD-8FC9-6EAFB56BE33E}" type="datetimeFigureOut">
              <a:rPr lang="zh-CN" altLang="en-US" smtClean="0"/>
              <a:t>2020/9/28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099AB58-482A-49A7-97BE-25AC2FA89E1E}"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Content Placeholder 3"/>
          <p:cNvSpPr>
            <a:spLocks noGrp="1"/>
          </p:cNvSpPr>
          <p:nvPr>
            <p:ph sz="half" idx="2" hasCustomPrompt="1"/>
          </p:nvPr>
        </p:nvSpPr>
        <p:spPr>
          <a:xfrm>
            <a:off x="629842" y="1878806"/>
            <a:ext cx="3868340"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Content Placeholder 5"/>
          <p:cNvSpPr>
            <a:spLocks noGrp="1"/>
          </p:cNvSpPr>
          <p:nvPr>
            <p:ph sz="quarter" idx="4" hasCustomPrompt="1"/>
          </p:nvPr>
        </p:nvSpPr>
        <p:spPr>
          <a:xfrm>
            <a:off x="4629150" y="1878806"/>
            <a:ext cx="3887391"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82296AAE-631E-41FD-8FC9-6EAFB56BE33E}" type="datetimeFigureOut">
              <a:rPr lang="zh-CN" altLang="en-US" smtClean="0"/>
              <a:t>2020/9/28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E099AB58-482A-49A7-97BE-25AC2FA89E1E}"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82296AAE-631E-41FD-8FC9-6EAFB56BE33E}" type="datetimeFigureOut">
              <a:rPr lang="zh-CN" altLang="en-US" smtClean="0"/>
              <a:t>2020/9/28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E099AB58-482A-49A7-97BE-25AC2FA89E1E}"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96AAE-631E-41FD-8FC9-6EAFB56BE33E}" type="datetimeFigureOut">
              <a:rPr lang="zh-CN" altLang="en-US" smtClean="0"/>
              <a:t>2020/9/28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E099AB58-482A-49A7-97BE-25AC2FA89E1E}"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82296AAE-631E-41FD-8FC9-6EAFB56BE33E}" type="datetimeFigureOut">
              <a:rPr lang="zh-CN" altLang="en-US" smtClean="0"/>
              <a:t>2020/9/28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099AB58-482A-49A7-97BE-25AC2FA89E1E}"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82296AAE-631E-41FD-8FC9-6EAFB56BE33E}" type="datetimeFigureOut">
              <a:rPr lang="zh-CN" altLang="en-US" smtClean="0"/>
              <a:t>2020/9/28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099AB58-482A-49A7-97BE-25AC2FA89E1E}"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82296AAE-631E-41FD-8FC9-6EAFB56BE33E}" type="datetimeFigureOut">
              <a:rPr lang="zh-CN" altLang="en-US" smtClean="0"/>
              <a:t>2020/9/28</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E099AB58-482A-49A7-97BE-25AC2FA89E1E}"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baike.baidu.com/item/%E5%8D%B0%E5%88%B7%E6%9C%B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 y="0"/>
            <a:ext cx="9144000" cy="5143500"/>
            <a:chOff x="-2888624" y="0"/>
            <a:chExt cx="11501603" cy="5143500"/>
          </a:xfrm>
        </p:grpSpPr>
        <p:sp>
          <p:nvSpPr>
            <p:cNvPr id="48" name="矩形 47"/>
            <p:cNvSpPr/>
            <p:nvPr/>
          </p:nvSpPr>
          <p:spPr>
            <a:xfrm>
              <a:off x="2857242" y="0"/>
              <a:ext cx="2882803"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矩形 48"/>
            <p:cNvSpPr/>
            <p:nvPr/>
          </p:nvSpPr>
          <p:spPr>
            <a:xfrm>
              <a:off x="5730176" y="0"/>
              <a:ext cx="2882803"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5691" y="0"/>
              <a:ext cx="288280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a:off x="-2888624" y="0"/>
              <a:ext cx="288280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1"/>
          <p:cNvSpPr/>
          <p:nvPr/>
        </p:nvSpPr>
        <p:spPr>
          <a:xfrm>
            <a:off x="0" y="655782"/>
            <a:ext cx="9144000" cy="36945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37" name="Freeform 5"/>
          <p:cNvSpPr>
            <a:spLocks noEditPoints="1"/>
          </p:cNvSpPr>
          <p:nvPr/>
        </p:nvSpPr>
        <p:spPr bwMode="auto">
          <a:xfrm>
            <a:off x="2436882" y="1096813"/>
            <a:ext cx="4270236" cy="3136542"/>
          </a:xfrm>
          <a:custGeom>
            <a:avLst/>
            <a:gdLst>
              <a:gd name="T0" fmla="*/ 690 w 702"/>
              <a:gd name="T1" fmla="*/ 144 h 517"/>
              <a:gd name="T2" fmla="*/ 358 w 702"/>
              <a:gd name="T3" fmla="*/ 1 h 517"/>
              <a:gd name="T4" fmla="*/ 351 w 702"/>
              <a:gd name="T5" fmla="*/ 0 h 517"/>
              <a:gd name="T6" fmla="*/ 345 w 702"/>
              <a:gd name="T7" fmla="*/ 1 h 517"/>
              <a:gd name="T8" fmla="*/ 12 w 702"/>
              <a:gd name="T9" fmla="*/ 144 h 517"/>
              <a:gd name="T10" fmla="*/ 0 w 702"/>
              <a:gd name="T11" fmla="*/ 164 h 517"/>
              <a:gd name="T12" fmla="*/ 12 w 702"/>
              <a:gd name="T13" fmla="*/ 183 h 517"/>
              <a:gd name="T14" fmla="*/ 345 w 702"/>
              <a:gd name="T15" fmla="*/ 326 h 517"/>
              <a:gd name="T16" fmla="*/ 358 w 702"/>
              <a:gd name="T17" fmla="*/ 326 h 517"/>
              <a:gd name="T18" fmla="*/ 616 w 702"/>
              <a:gd name="T19" fmla="*/ 215 h 517"/>
              <a:gd name="T20" fmla="*/ 616 w 702"/>
              <a:gd name="T21" fmla="*/ 329 h 517"/>
              <a:gd name="T22" fmla="*/ 593 w 702"/>
              <a:gd name="T23" fmla="*/ 370 h 517"/>
              <a:gd name="T24" fmla="*/ 616 w 702"/>
              <a:gd name="T25" fmla="*/ 412 h 517"/>
              <a:gd name="T26" fmla="*/ 616 w 702"/>
              <a:gd name="T27" fmla="*/ 452 h 517"/>
              <a:gd name="T28" fmla="*/ 650 w 702"/>
              <a:gd name="T29" fmla="*/ 452 h 517"/>
              <a:gd name="T30" fmla="*/ 650 w 702"/>
              <a:gd name="T31" fmla="*/ 412 h 517"/>
              <a:gd name="T32" fmla="*/ 674 w 702"/>
              <a:gd name="T33" fmla="*/ 370 h 517"/>
              <a:gd name="T34" fmla="*/ 650 w 702"/>
              <a:gd name="T35" fmla="*/ 329 h 517"/>
              <a:gd name="T36" fmla="*/ 650 w 702"/>
              <a:gd name="T37" fmla="*/ 200 h 517"/>
              <a:gd name="T38" fmla="*/ 690 w 702"/>
              <a:gd name="T39" fmla="*/ 183 h 517"/>
              <a:gd name="T40" fmla="*/ 702 w 702"/>
              <a:gd name="T41" fmla="*/ 164 h 517"/>
              <a:gd name="T42" fmla="*/ 690 w 702"/>
              <a:gd name="T43" fmla="*/ 144 h 517"/>
              <a:gd name="T44" fmla="*/ 351 w 702"/>
              <a:gd name="T45" fmla="*/ 355 h 517"/>
              <a:gd name="T46" fmla="*/ 336 w 702"/>
              <a:gd name="T47" fmla="*/ 352 h 517"/>
              <a:gd name="T48" fmla="*/ 129 w 702"/>
              <a:gd name="T49" fmla="*/ 262 h 517"/>
              <a:gd name="T50" fmla="*/ 129 w 702"/>
              <a:gd name="T51" fmla="*/ 386 h 517"/>
              <a:gd name="T52" fmla="*/ 327 w 702"/>
              <a:gd name="T53" fmla="*/ 517 h 517"/>
              <a:gd name="T54" fmla="*/ 375 w 702"/>
              <a:gd name="T55" fmla="*/ 517 h 517"/>
              <a:gd name="T56" fmla="*/ 574 w 702"/>
              <a:gd name="T57" fmla="*/ 386 h 517"/>
              <a:gd name="T58" fmla="*/ 574 w 702"/>
              <a:gd name="T59" fmla="*/ 262 h 517"/>
              <a:gd name="T60" fmla="*/ 366 w 702"/>
              <a:gd name="T61" fmla="*/ 352 h 517"/>
              <a:gd name="T62" fmla="*/ 351 w 702"/>
              <a:gd name="T63" fmla="*/ 355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02" h="517">
                <a:moveTo>
                  <a:pt x="690" y="144"/>
                </a:moveTo>
                <a:cubicBezTo>
                  <a:pt x="358" y="1"/>
                  <a:pt x="358" y="1"/>
                  <a:pt x="358" y="1"/>
                </a:cubicBezTo>
                <a:cubicBezTo>
                  <a:pt x="356" y="0"/>
                  <a:pt x="353" y="0"/>
                  <a:pt x="351" y="0"/>
                </a:cubicBezTo>
                <a:cubicBezTo>
                  <a:pt x="349" y="0"/>
                  <a:pt x="347" y="0"/>
                  <a:pt x="345" y="1"/>
                </a:cubicBezTo>
                <a:cubicBezTo>
                  <a:pt x="12" y="144"/>
                  <a:pt x="12" y="144"/>
                  <a:pt x="12" y="144"/>
                </a:cubicBezTo>
                <a:cubicBezTo>
                  <a:pt x="5" y="147"/>
                  <a:pt x="0" y="155"/>
                  <a:pt x="0" y="164"/>
                </a:cubicBezTo>
                <a:cubicBezTo>
                  <a:pt x="0" y="172"/>
                  <a:pt x="5" y="180"/>
                  <a:pt x="12" y="183"/>
                </a:cubicBezTo>
                <a:cubicBezTo>
                  <a:pt x="345" y="326"/>
                  <a:pt x="345" y="326"/>
                  <a:pt x="345" y="326"/>
                </a:cubicBezTo>
                <a:cubicBezTo>
                  <a:pt x="349" y="328"/>
                  <a:pt x="354" y="328"/>
                  <a:pt x="358" y="326"/>
                </a:cubicBezTo>
                <a:cubicBezTo>
                  <a:pt x="616" y="215"/>
                  <a:pt x="616" y="215"/>
                  <a:pt x="616" y="215"/>
                </a:cubicBezTo>
                <a:cubicBezTo>
                  <a:pt x="616" y="329"/>
                  <a:pt x="616" y="329"/>
                  <a:pt x="616" y="329"/>
                </a:cubicBezTo>
                <a:cubicBezTo>
                  <a:pt x="602" y="336"/>
                  <a:pt x="593" y="352"/>
                  <a:pt x="593" y="370"/>
                </a:cubicBezTo>
                <a:cubicBezTo>
                  <a:pt x="593" y="389"/>
                  <a:pt x="602" y="405"/>
                  <a:pt x="616" y="412"/>
                </a:cubicBezTo>
                <a:cubicBezTo>
                  <a:pt x="616" y="452"/>
                  <a:pt x="616" y="452"/>
                  <a:pt x="616" y="452"/>
                </a:cubicBezTo>
                <a:cubicBezTo>
                  <a:pt x="650" y="452"/>
                  <a:pt x="650" y="452"/>
                  <a:pt x="650" y="452"/>
                </a:cubicBezTo>
                <a:cubicBezTo>
                  <a:pt x="650" y="412"/>
                  <a:pt x="650" y="412"/>
                  <a:pt x="650" y="412"/>
                </a:cubicBezTo>
                <a:cubicBezTo>
                  <a:pt x="664" y="405"/>
                  <a:pt x="674" y="389"/>
                  <a:pt x="674" y="370"/>
                </a:cubicBezTo>
                <a:cubicBezTo>
                  <a:pt x="674" y="352"/>
                  <a:pt x="664" y="336"/>
                  <a:pt x="650" y="329"/>
                </a:cubicBezTo>
                <a:cubicBezTo>
                  <a:pt x="650" y="200"/>
                  <a:pt x="650" y="200"/>
                  <a:pt x="650" y="200"/>
                </a:cubicBezTo>
                <a:cubicBezTo>
                  <a:pt x="690" y="183"/>
                  <a:pt x="690" y="183"/>
                  <a:pt x="690" y="183"/>
                </a:cubicBezTo>
                <a:cubicBezTo>
                  <a:pt x="697" y="180"/>
                  <a:pt x="702" y="172"/>
                  <a:pt x="702" y="164"/>
                </a:cubicBezTo>
                <a:cubicBezTo>
                  <a:pt x="702" y="155"/>
                  <a:pt x="697" y="147"/>
                  <a:pt x="690" y="144"/>
                </a:cubicBezTo>
                <a:close/>
                <a:moveTo>
                  <a:pt x="351" y="355"/>
                </a:moveTo>
                <a:cubicBezTo>
                  <a:pt x="346" y="355"/>
                  <a:pt x="341" y="354"/>
                  <a:pt x="336" y="352"/>
                </a:cubicBezTo>
                <a:cubicBezTo>
                  <a:pt x="129" y="262"/>
                  <a:pt x="129" y="262"/>
                  <a:pt x="129" y="262"/>
                </a:cubicBezTo>
                <a:cubicBezTo>
                  <a:pt x="129" y="386"/>
                  <a:pt x="129" y="386"/>
                  <a:pt x="129" y="386"/>
                </a:cubicBezTo>
                <a:cubicBezTo>
                  <a:pt x="129" y="487"/>
                  <a:pt x="280" y="517"/>
                  <a:pt x="327" y="517"/>
                </a:cubicBezTo>
                <a:cubicBezTo>
                  <a:pt x="375" y="517"/>
                  <a:pt x="375" y="517"/>
                  <a:pt x="375" y="517"/>
                </a:cubicBezTo>
                <a:cubicBezTo>
                  <a:pt x="410" y="517"/>
                  <a:pt x="574" y="487"/>
                  <a:pt x="574" y="386"/>
                </a:cubicBezTo>
                <a:cubicBezTo>
                  <a:pt x="574" y="262"/>
                  <a:pt x="574" y="262"/>
                  <a:pt x="574" y="262"/>
                </a:cubicBezTo>
                <a:cubicBezTo>
                  <a:pt x="366" y="352"/>
                  <a:pt x="366" y="352"/>
                  <a:pt x="366" y="352"/>
                </a:cubicBezTo>
                <a:cubicBezTo>
                  <a:pt x="361" y="354"/>
                  <a:pt x="356" y="355"/>
                  <a:pt x="351" y="355"/>
                </a:cubicBezTo>
                <a:close/>
              </a:path>
            </a:pathLst>
          </a:custGeom>
          <a:solidFill>
            <a:schemeClr val="accent1">
              <a:lumMod val="50000"/>
              <a:alpha val="5000"/>
            </a:schemeClr>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38" name="Freeform 5"/>
          <p:cNvSpPr>
            <a:spLocks noEditPoints="1"/>
          </p:cNvSpPr>
          <p:nvPr/>
        </p:nvSpPr>
        <p:spPr bwMode="auto">
          <a:xfrm>
            <a:off x="3943432" y="940843"/>
            <a:ext cx="1257136" cy="923382"/>
          </a:xfrm>
          <a:custGeom>
            <a:avLst/>
            <a:gdLst>
              <a:gd name="T0" fmla="*/ 690 w 702"/>
              <a:gd name="T1" fmla="*/ 144 h 517"/>
              <a:gd name="T2" fmla="*/ 358 w 702"/>
              <a:gd name="T3" fmla="*/ 1 h 517"/>
              <a:gd name="T4" fmla="*/ 351 w 702"/>
              <a:gd name="T5" fmla="*/ 0 h 517"/>
              <a:gd name="T6" fmla="*/ 345 w 702"/>
              <a:gd name="T7" fmla="*/ 1 h 517"/>
              <a:gd name="T8" fmla="*/ 12 w 702"/>
              <a:gd name="T9" fmla="*/ 144 h 517"/>
              <a:gd name="T10" fmla="*/ 0 w 702"/>
              <a:gd name="T11" fmla="*/ 164 h 517"/>
              <a:gd name="T12" fmla="*/ 12 w 702"/>
              <a:gd name="T13" fmla="*/ 183 h 517"/>
              <a:gd name="T14" fmla="*/ 345 w 702"/>
              <a:gd name="T15" fmla="*/ 326 h 517"/>
              <a:gd name="T16" fmla="*/ 358 w 702"/>
              <a:gd name="T17" fmla="*/ 326 h 517"/>
              <a:gd name="T18" fmla="*/ 616 w 702"/>
              <a:gd name="T19" fmla="*/ 215 h 517"/>
              <a:gd name="T20" fmla="*/ 616 w 702"/>
              <a:gd name="T21" fmla="*/ 329 h 517"/>
              <a:gd name="T22" fmla="*/ 593 w 702"/>
              <a:gd name="T23" fmla="*/ 370 h 517"/>
              <a:gd name="T24" fmla="*/ 616 w 702"/>
              <a:gd name="T25" fmla="*/ 412 h 517"/>
              <a:gd name="T26" fmla="*/ 616 w 702"/>
              <a:gd name="T27" fmla="*/ 452 h 517"/>
              <a:gd name="T28" fmla="*/ 650 w 702"/>
              <a:gd name="T29" fmla="*/ 452 h 517"/>
              <a:gd name="T30" fmla="*/ 650 w 702"/>
              <a:gd name="T31" fmla="*/ 412 h 517"/>
              <a:gd name="T32" fmla="*/ 674 w 702"/>
              <a:gd name="T33" fmla="*/ 370 h 517"/>
              <a:gd name="T34" fmla="*/ 650 w 702"/>
              <a:gd name="T35" fmla="*/ 329 h 517"/>
              <a:gd name="T36" fmla="*/ 650 w 702"/>
              <a:gd name="T37" fmla="*/ 200 h 517"/>
              <a:gd name="T38" fmla="*/ 690 w 702"/>
              <a:gd name="T39" fmla="*/ 183 h 517"/>
              <a:gd name="T40" fmla="*/ 702 w 702"/>
              <a:gd name="T41" fmla="*/ 164 h 517"/>
              <a:gd name="T42" fmla="*/ 690 w 702"/>
              <a:gd name="T43" fmla="*/ 144 h 517"/>
              <a:gd name="T44" fmla="*/ 351 w 702"/>
              <a:gd name="T45" fmla="*/ 355 h 517"/>
              <a:gd name="T46" fmla="*/ 336 w 702"/>
              <a:gd name="T47" fmla="*/ 352 h 517"/>
              <a:gd name="T48" fmla="*/ 129 w 702"/>
              <a:gd name="T49" fmla="*/ 262 h 517"/>
              <a:gd name="T50" fmla="*/ 129 w 702"/>
              <a:gd name="T51" fmla="*/ 386 h 517"/>
              <a:gd name="T52" fmla="*/ 327 w 702"/>
              <a:gd name="T53" fmla="*/ 517 h 517"/>
              <a:gd name="T54" fmla="*/ 375 w 702"/>
              <a:gd name="T55" fmla="*/ 517 h 517"/>
              <a:gd name="T56" fmla="*/ 574 w 702"/>
              <a:gd name="T57" fmla="*/ 386 h 517"/>
              <a:gd name="T58" fmla="*/ 574 w 702"/>
              <a:gd name="T59" fmla="*/ 262 h 517"/>
              <a:gd name="T60" fmla="*/ 366 w 702"/>
              <a:gd name="T61" fmla="*/ 352 h 517"/>
              <a:gd name="T62" fmla="*/ 351 w 702"/>
              <a:gd name="T63" fmla="*/ 355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02" h="517">
                <a:moveTo>
                  <a:pt x="690" y="144"/>
                </a:moveTo>
                <a:cubicBezTo>
                  <a:pt x="358" y="1"/>
                  <a:pt x="358" y="1"/>
                  <a:pt x="358" y="1"/>
                </a:cubicBezTo>
                <a:cubicBezTo>
                  <a:pt x="356" y="0"/>
                  <a:pt x="353" y="0"/>
                  <a:pt x="351" y="0"/>
                </a:cubicBezTo>
                <a:cubicBezTo>
                  <a:pt x="349" y="0"/>
                  <a:pt x="347" y="0"/>
                  <a:pt x="345" y="1"/>
                </a:cubicBezTo>
                <a:cubicBezTo>
                  <a:pt x="12" y="144"/>
                  <a:pt x="12" y="144"/>
                  <a:pt x="12" y="144"/>
                </a:cubicBezTo>
                <a:cubicBezTo>
                  <a:pt x="5" y="147"/>
                  <a:pt x="0" y="155"/>
                  <a:pt x="0" y="164"/>
                </a:cubicBezTo>
                <a:cubicBezTo>
                  <a:pt x="0" y="172"/>
                  <a:pt x="5" y="180"/>
                  <a:pt x="12" y="183"/>
                </a:cubicBezTo>
                <a:cubicBezTo>
                  <a:pt x="345" y="326"/>
                  <a:pt x="345" y="326"/>
                  <a:pt x="345" y="326"/>
                </a:cubicBezTo>
                <a:cubicBezTo>
                  <a:pt x="349" y="328"/>
                  <a:pt x="354" y="328"/>
                  <a:pt x="358" y="326"/>
                </a:cubicBezTo>
                <a:cubicBezTo>
                  <a:pt x="616" y="215"/>
                  <a:pt x="616" y="215"/>
                  <a:pt x="616" y="215"/>
                </a:cubicBezTo>
                <a:cubicBezTo>
                  <a:pt x="616" y="329"/>
                  <a:pt x="616" y="329"/>
                  <a:pt x="616" y="329"/>
                </a:cubicBezTo>
                <a:cubicBezTo>
                  <a:pt x="602" y="336"/>
                  <a:pt x="593" y="352"/>
                  <a:pt x="593" y="370"/>
                </a:cubicBezTo>
                <a:cubicBezTo>
                  <a:pt x="593" y="389"/>
                  <a:pt x="602" y="405"/>
                  <a:pt x="616" y="412"/>
                </a:cubicBezTo>
                <a:cubicBezTo>
                  <a:pt x="616" y="452"/>
                  <a:pt x="616" y="452"/>
                  <a:pt x="616" y="452"/>
                </a:cubicBezTo>
                <a:cubicBezTo>
                  <a:pt x="650" y="452"/>
                  <a:pt x="650" y="452"/>
                  <a:pt x="650" y="452"/>
                </a:cubicBezTo>
                <a:cubicBezTo>
                  <a:pt x="650" y="412"/>
                  <a:pt x="650" y="412"/>
                  <a:pt x="650" y="412"/>
                </a:cubicBezTo>
                <a:cubicBezTo>
                  <a:pt x="664" y="405"/>
                  <a:pt x="674" y="389"/>
                  <a:pt x="674" y="370"/>
                </a:cubicBezTo>
                <a:cubicBezTo>
                  <a:pt x="674" y="352"/>
                  <a:pt x="664" y="336"/>
                  <a:pt x="650" y="329"/>
                </a:cubicBezTo>
                <a:cubicBezTo>
                  <a:pt x="650" y="200"/>
                  <a:pt x="650" y="200"/>
                  <a:pt x="650" y="200"/>
                </a:cubicBezTo>
                <a:cubicBezTo>
                  <a:pt x="690" y="183"/>
                  <a:pt x="690" y="183"/>
                  <a:pt x="690" y="183"/>
                </a:cubicBezTo>
                <a:cubicBezTo>
                  <a:pt x="697" y="180"/>
                  <a:pt x="702" y="172"/>
                  <a:pt x="702" y="164"/>
                </a:cubicBezTo>
                <a:cubicBezTo>
                  <a:pt x="702" y="155"/>
                  <a:pt x="697" y="147"/>
                  <a:pt x="690" y="144"/>
                </a:cubicBezTo>
                <a:close/>
                <a:moveTo>
                  <a:pt x="351" y="355"/>
                </a:moveTo>
                <a:cubicBezTo>
                  <a:pt x="346" y="355"/>
                  <a:pt x="341" y="354"/>
                  <a:pt x="336" y="352"/>
                </a:cubicBezTo>
                <a:cubicBezTo>
                  <a:pt x="129" y="262"/>
                  <a:pt x="129" y="262"/>
                  <a:pt x="129" y="262"/>
                </a:cubicBezTo>
                <a:cubicBezTo>
                  <a:pt x="129" y="386"/>
                  <a:pt x="129" y="386"/>
                  <a:pt x="129" y="386"/>
                </a:cubicBezTo>
                <a:cubicBezTo>
                  <a:pt x="129" y="487"/>
                  <a:pt x="280" y="517"/>
                  <a:pt x="327" y="517"/>
                </a:cubicBezTo>
                <a:cubicBezTo>
                  <a:pt x="375" y="517"/>
                  <a:pt x="375" y="517"/>
                  <a:pt x="375" y="517"/>
                </a:cubicBezTo>
                <a:cubicBezTo>
                  <a:pt x="410" y="517"/>
                  <a:pt x="574" y="487"/>
                  <a:pt x="574" y="386"/>
                </a:cubicBezTo>
                <a:cubicBezTo>
                  <a:pt x="574" y="262"/>
                  <a:pt x="574" y="262"/>
                  <a:pt x="574" y="262"/>
                </a:cubicBezTo>
                <a:cubicBezTo>
                  <a:pt x="366" y="352"/>
                  <a:pt x="366" y="352"/>
                  <a:pt x="366" y="352"/>
                </a:cubicBezTo>
                <a:cubicBezTo>
                  <a:pt x="361" y="354"/>
                  <a:pt x="356" y="355"/>
                  <a:pt x="351" y="355"/>
                </a:cubicBez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39" name="矩形 38"/>
          <p:cNvSpPr/>
          <p:nvPr/>
        </p:nvSpPr>
        <p:spPr bwMode="auto">
          <a:xfrm>
            <a:off x="1906046" y="1982774"/>
            <a:ext cx="5331909" cy="769441"/>
          </a:xfrm>
          <a:prstGeom prst="rect">
            <a:avLst/>
          </a:prstGeom>
        </p:spPr>
        <p:txBody>
          <a:bodyPr wrap="none">
            <a:spAutoFit/>
          </a:bodyPr>
          <a:lstStyle/>
          <a:p>
            <a:pPr algn="ctr">
              <a:defRPr/>
            </a:pPr>
            <a:r>
              <a:rPr lang="en-US" altLang="zh-CN" sz="4400" kern="100" dirty="0">
                <a:solidFill>
                  <a:schemeClr val="accent1"/>
                </a:solidFill>
                <a:latin typeface="+mj-ea"/>
                <a:ea typeface="+mj-ea"/>
                <a:cs typeface="Times New Roman" panose="02020603050405020304" pitchFamily="18" charset="0"/>
              </a:rPr>
              <a:t>3D</a:t>
            </a:r>
            <a:r>
              <a:rPr lang="zh-CN" altLang="en-US" sz="4400" kern="100" dirty="0">
                <a:solidFill>
                  <a:schemeClr val="accent1"/>
                </a:solidFill>
                <a:latin typeface="+mj-ea"/>
                <a:ea typeface="+mj-ea"/>
                <a:cs typeface="Times New Roman" panose="02020603050405020304" pitchFamily="18" charset="0"/>
              </a:rPr>
              <a:t>打印成形基础知识</a:t>
            </a:r>
          </a:p>
        </p:txBody>
      </p:sp>
      <p:sp>
        <p:nvSpPr>
          <p:cNvPr id="40" name="矩形 39"/>
          <p:cNvSpPr/>
          <p:nvPr/>
        </p:nvSpPr>
        <p:spPr>
          <a:xfrm>
            <a:off x="2132313" y="2778242"/>
            <a:ext cx="4879375" cy="307777"/>
          </a:xfrm>
          <a:prstGeom prst="rect">
            <a:avLst/>
          </a:prstGeom>
        </p:spPr>
        <p:txBody>
          <a:bodyPr wrap="square">
            <a:spAutoFit/>
          </a:bodyPr>
          <a:lstStyle/>
          <a:p>
            <a:pPr algn="ctr"/>
            <a:r>
              <a:rPr lang="en-US" altLang="zh-CN" sz="1400" spc="300" dirty="0">
                <a:solidFill>
                  <a:schemeClr val="accent1"/>
                </a:solidFill>
                <a:latin typeface="+mj-lt"/>
              </a:rPr>
              <a:t>Basic Knowledge of 3D Printing</a:t>
            </a:r>
            <a:endParaRPr lang="zh-CN" altLang="en-US" sz="1400" spc="300" dirty="0">
              <a:solidFill>
                <a:schemeClr val="accent1"/>
              </a:solidFill>
              <a:latin typeface="+mj-lt"/>
            </a:endParaRPr>
          </a:p>
        </p:txBody>
      </p:sp>
      <p:sp>
        <p:nvSpPr>
          <p:cNvPr id="41" name="椭圆 40"/>
          <p:cNvSpPr/>
          <p:nvPr/>
        </p:nvSpPr>
        <p:spPr>
          <a:xfrm>
            <a:off x="3073275" y="3837565"/>
            <a:ext cx="206964" cy="206964"/>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42" name="Freeform 5"/>
          <p:cNvSpPr>
            <a:spLocks noEditPoints="1"/>
          </p:cNvSpPr>
          <p:nvPr/>
        </p:nvSpPr>
        <p:spPr bwMode="auto">
          <a:xfrm>
            <a:off x="3139865" y="3878614"/>
            <a:ext cx="73785" cy="124866"/>
          </a:xfrm>
          <a:custGeom>
            <a:avLst/>
            <a:gdLst>
              <a:gd name="T0" fmla="*/ 340 w 381"/>
              <a:gd name="T1" fmla="*/ 360 h 645"/>
              <a:gd name="T2" fmla="*/ 41 w 381"/>
              <a:gd name="T3" fmla="*/ 360 h 645"/>
              <a:gd name="T4" fmla="*/ 6 w 381"/>
              <a:gd name="T5" fmla="*/ 328 h 645"/>
              <a:gd name="T6" fmla="*/ 1 w 381"/>
              <a:gd name="T7" fmla="*/ 273 h 645"/>
              <a:gd name="T8" fmla="*/ 19 w 381"/>
              <a:gd name="T9" fmla="*/ 254 h 645"/>
              <a:gd name="T10" fmla="*/ 362 w 381"/>
              <a:gd name="T11" fmla="*/ 254 h 645"/>
              <a:gd name="T12" fmla="*/ 380 w 381"/>
              <a:gd name="T13" fmla="*/ 273 h 645"/>
              <a:gd name="T14" fmla="*/ 375 w 381"/>
              <a:gd name="T15" fmla="*/ 328 h 645"/>
              <a:gd name="T16" fmla="*/ 340 w 381"/>
              <a:gd name="T17" fmla="*/ 360 h 645"/>
              <a:gd name="T18" fmla="*/ 337 w 381"/>
              <a:gd name="T19" fmla="*/ 378 h 645"/>
              <a:gd name="T20" fmla="*/ 44 w 381"/>
              <a:gd name="T21" fmla="*/ 378 h 645"/>
              <a:gd name="T22" fmla="*/ 79 w 381"/>
              <a:gd name="T23" fmla="*/ 645 h 645"/>
              <a:gd name="T24" fmla="*/ 302 w 381"/>
              <a:gd name="T25" fmla="*/ 645 h 645"/>
              <a:gd name="T26" fmla="*/ 337 w 381"/>
              <a:gd name="T27" fmla="*/ 378 h 645"/>
              <a:gd name="T28" fmla="*/ 192 w 381"/>
              <a:gd name="T29" fmla="*/ 120 h 645"/>
              <a:gd name="T30" fmla="*/ 252 w 381"/>
              <a:gd name="T31" fmla="*/ 60 h 645"/>
              <a:gd name="T32" fmla="*/ 192 w 381"/>
              <a:gd name="T33" fmla="*/ 0 h 645"/>
              <a:gd name="T34" fmla="*/ 132 w 381"/>
              <a:gd name="T35" fmla="*/ 60 h 645"/>
              <a:gd name="T36" fmla="*/ 192 w 381"/>
              <a:gd name="T37" fmla="*/ 120 h 645"/>
              <a:gd name="T38" fmla="*/ 328 w 381"/>
              <a:gd name="T39" fmla="*/ 236 h 645"/>
              <a:gd name="T40" fmla="*/ 315 w 381"/>
              <a:gd name="T41" fmla="*/ 177 h 645"/>
              <a:gd name="T42" fmla="*/ 285 w 381"/>
              <a:gd name="T43" fmla="*/ 149 h 645"/>
              <a:gd name="T44" fmla="*/ 231 w 381"/>
              <a:gd name="T45" fmla="*/ 141 h 645"/>
              <a:gd name="T46" fmla="*/ 205 w 381"/>
              <a:gd name="T47" fmla="*/ 202 h 645"/>
              <a:gd name="T48" fmla="*/ 201 w 381"/>
              <a:gd name="T49" fmla="*/ 172 h 645"/>
              <a:gd name="T50" fmla="*/ 200 w 381"/>
              <a:gd name="T51" fmla="*/ 170 h 645"/>
              <a:gd name="T52" fmla="*/ 185 w 381"/>
              <a:gd name="T53" fmla="*/ 170 h 645"/>
              <a:gd name="T54" fmla="*/ 183 w 381"/>
              <a:gd name="T55" fmla="*/ 172 h 645"/>
              <a:gd name="T56" fmla="*/ 180 w 381"/>
              <a:gd name="T57" fmla="*/ 202 h 645"/>
              <a:gd name="T58" fmla="*/ 153 w 381"/>
              <a:gd name="T59" fmla="*/ 141 h 645"/>
              <a:gd name="T60" fmla="*/ 100 w 381"/>
              <a:gd name="T61" fmla="*/ 149 h 645"/>
              <a:gd name="T62" fmla="*/ 69 w 381"/>
              <a:gd name="T63" fmla="*/ 177 h 645"/>
              <a:gd name="T64" fmla="*/ 56 w 381"/>
              <a:gd name="T65" fmla="*/ 236 h 645"/>
              <a:gd name="T66" fmla="*/ 328 w 381"/>
              <a:gd name="T67" fmla="*/ 236 h 645"/>
              <a:gd name="T68" fmla="*/ 174 w 381"/>
              <a:gd name="T69" fmla="*/ 143 h 645"/>
              <a:gd name="T70" fmla="*/ 181 w 381"/>
              <a:gd name="T71" fmla="*/ 159 h 645"/>
              <a:gd name="T72" fmla="*/ 192 w 381"/>
              <a:gd name="T73" fmla="*/ 162 h 645"/>
              <a:gd name="T74" fmla="*/ 203 w 381"/>
              <a:gd name="T75" fmla="*/ 159 h 645"/>
              <a:gd name="T76" fmla="*/ 211 w 381"/>
              <a:gd name="T77" fmla="*/ 143 h 645"/>
              <a:gd name="T78" fmla="*/ 192 w 381"/>
              <a:gd name="T79" fmla="*/ 136 h 645"/>
              <a:gd name="T80" fmla="*/ 174 w 381"/>
              <a:gd name="T81" fmla="*/ 143 h 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81" h="645">
                <a:moveTo>
                  <a:pt x="340" y="360"/>
                </a:moveTo>
                <a:cubicBezTo>
                  <a:pt x="41" y="360"/>
                  <a:pt x="41" y="360"/>
                  <a:pt x="41" y="360"/>
                </a:cubicBezTo>
                <a:cubicBezTo>
                  <a:pt x="23" y="360"/>
                  <a:pt x="7" y="346"/>
                  <a:pt x="6" y="328"/>
                </a:cubicBezTo>
                <a:cubicBezTo>
                  <a:pt x="1" y="273"/>
                  <a:pt x="1" y="273"/>
                  <a:pt x="1" y="273"/>
                </a:cubicBezTo>
                <a:cubicBezTo>
                  <a:pt x="0" y="263"/>
                  <a:pt x="8" y="254"/>
                  <a:pt x="19" y="254"/>
                </a:cubicBezTo>
                <a:cubicBezTo>
                  <a:pt x="362" y="254"/>
                  <a:pt x="362" y="254"/>
                  <a:pt x="362" y="254"/>
                </a:cubicBezTo>
                <a:cubicBezTo>
                  <a:pt x="373" y="254"/>
                  <a:pt x="381" y="263"/>
                  <a:pt x="380" y="273"/>
                </a:cubicBezTo>
                <a:cubicBezTo>
                  <a:pt x="375" y="328"/>
                  <a:pt x="375" y="328"/>
                  <a:pt x="375" y="328"/>
                </a:cubicBezTo>
                <a:cubicBezTo>
                  <a:pt x="374" y="346"/>
                  <a:pt x="359" y="360"/>
                  <a:pt x="340" y="360"/>
                </a:cubicBezTo>
                <a:close/>
                <a:moveTo>
                  <a:pt x="337" y="378"/>
                </a:moveTo>
                <a:cubicBezTo>
                  <a:pt x="44" y="378"/>
                  <a:pt x="44" y="378"/>
                  <a:pt x="44" y="378"/>
                </a:cubicBezTo>
                <a:cubicBezTo>
                  <a:pt x="79" y="645"/>
                  <a:pt x="79" y="645"/>
                  <a:pt x="79" y="645"/>
                </a:cubicBezTo>
                <a:cubicBezTo>
                  <a:pt x="302" y="645"/>
                  <a:pt x="302" y="645"/>
                  <a:pt x="302" y="645"/>
                </a:cubicBezTo>
                <a:lnTo>
                  <a:pt x="337" y="378"/>
                </a:lnTo>
                <a:close/>
                <a:moveTo>
                  <a:pt x="192" y="120"/>
                </a:moveTo>
                <a:cubicBezTo>
                  <a:pt x="225" y="120"/>
                  <a:pt x="252" y="94"/>
                  <a:pt x="252" y="60"/>
                </a:cubicBezTo>
                <a:cubicBezTo>
                  <a:pt x="252" y="27"/>
                  <a:pt x="225" y="0"/>
                  <a:pt x="192" y="0"/>
                </a:cubicBezTo>
                <a:cubicBezTo>
                  <a:pt x="159" y="0"/>
                  <a:pt x="132" y="27"/>
                  <a:pt x="132" y="60"/>
                </a:cubicBezTo>
                <a:cubicBezTo>
                  <a:pt x="132" y="94"/>
                  <a:pt x="159" y="120"/>
                  <a:pt x="192" y="120"/>
                </a:cubicBezTo>
                <a:close/>
                <a:moveTo>
                  <a:pt x="328" y="236"/>
                </a:moveTo>
                <a:cubicBezTo>
                  <a:pt x="315" y="177"/>
                  <a:pt x="315" y="177"/>
                  <a:pt x="315" y="177"/>
                </a:cubicBezTo>
                <a:cubicBezTo>
                  <a:pt x="312" y="162"/>
                  <a:pt x="300" y="151"/>
                  <a:pt x="285" y="149"/>
                </a:cubicBezTo>
                <a:cubicBezTo>
                  <a:pt x="231" y="141"/>
                  <a:pt x="231" y="141"/>
                  <a:pt x="231" y="141"/>
                </a:cubicBezTo>
                <a:cubicBezTo>
                  <a:pt x="205" y="202"/>
                  <a:pt x="205" y="202"/>
                  <a:pt x="205" y="202"/>
                </a:cubicBezTo>
                <a:cubicBezTo>
                  <a:pt x="201" y="172"/>
                  <a:pt x="201" y="172"/>
                  <a:pt x="201" y="172"/>
                </a:cubicBezTo>
                <a:cubicBezTo>
                  <a:pt x="201" y="171"/>
                  <a:pt x="201" y="170"/>
                  <a:pt x="200" y="170"/>
                </a:cubicBezTo>
                <a:cubicBezTo>
                  <a:pt x="185" y="170"/>
                  <a:pt x="185" y="170"/>
                  <a:pt x="185" y="170"/>
                </a:cubicBezTo>
                <a:cubicBezTo>
                  <a:pt x="184" y="170"/>
                  <a:pt x="183" y="171"/>
                  <a:pt x="183" y="172"/>
                </a:cubicBezTo>
                <a:cubicBezTo>
                  <a:pt x="180" y="202"/>
                  <a:pt x="180" y="202"/>
                  <a:pt x="180" y="202"/>
                </a:cubicBezTo>
                <a:cubicBezTo>
                  <a:pt x="153" y="141"/>
                  <a:pt x="153" y="141"/>
                  <a:pt x="153" y="141"/>
                </a:cubicBezTo>
                <a:cubicBezTo>
                  <a:pt x="100" y="149"/>
                  <a:pt x="100" y="149"/>
                  <a:pt x="100" y="149"/>
                </a:cubicBezTo>
                <a:cubicBezTo>
                  <a:pt x="84" y="151"/>
                  <a:pt x="72" y="162"/>
                  <a:pt x="69" y="177"/>
                </a:cubicBezTo>
                <a:cubicBezTo>
                  <a:pt x="56" y="236"/>
                  <a:pt x="56" y="236"/>
                  <a:pt x="56" y="236"/>
                </a:cubicBezTo>
                <a:lnTo>
                  <a:pt x="328" y="236"/>
                </a:lnTo>
                <a:close/>
                <a:moveTo>
                  <a:pt x="174" y="143"/>
                </a:moveTo>
                <a:cubicBezTo>
                  <a:pt x="174" y="149"/>
                  <a:pt x="178" y="156"/>
                  <a:pt x="181" y="159"/>
                </a:cubicBezTo>
                <a:cubicBezTo>
                  <a:pt x="184" y="162"/>
                  <a:pt x="188" y="162"/>
                  <a:pt x="192" y="162"/>
                </a:cubicBezTo>
                <a:cubicBezTo>
                  <a:pt x="196" y="162"/>
                  <a:pt x="200" y="162"/>
                  <a:pt x="203" y="159"/>
                </a:cubicBezTo>
                <a:cubicBezTo>
                  <a:pt x="206" y="156"/>
                  <a:pt x="211" y="149"/>
                  <a:pt x="211" y="143"/>
                </a:cubicBezTo>
                <a:cubicBezTo>
                  <a:pt x="211" y="137"/>
                  <a:pt x="199" y="136"/>
                  <a:pt x="192" y="136"/>
                </a:cubicBezTo>
                <a:cubicBezTo>
                  <a:pt x="185" y="136"/>
                  <a:pt x="174" y="137"/>
                  <a:pt x="174" y="143"/>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43" name="文本框 42"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txBox="1">
            <a:spLocks noChangeArrowheads="1"/>
          </p:cNvSpPr>
          <p:nvPr/>
        </p:nvSpPr>
        <p:spPr bwMode="auto">
          <a:xfrm>
            <a:off x="3239511" y="3810242"/>
            <a:ext cx="1351550" cy="261610"/>
          </a:xfrm>
          <a:prstGeom prst="rect">
            <a:avLst/>
          </a:prstGeom>
          <a:noFill/>
          <a:ln>
            <a:noFill/>
          </a:ln>
        </p:spPr>
        <p:txBody>
          <a:bodyPr wrap="square">
            <a:spAutoFit/>
          </a:bodyPr>
          <a:lstStyle>
            <a:lvl1pPr>
              <a:defRPr sz="1300">
                <a:solidFill>
                  <a:schemeClr val="tx1"/>
                </a:solidFill>
                <a:latin typeface="Arial" panose="020B0604020202020204" pitchFamily="34" charset="0"/>
                <a:ea typeface="微软雅黑" panose="020B0503020204020204" pitchFamily="34" charset="-122"/>
              </a:defRPr>
            </a:lvl1pPr>
            <a:lvl2pPr marL="742950" indent="-285750">
              <a:defRPr sz="1300">
                <a:solidFill>
                  <a:schemeClr val="tx1"/>
                </a:solidFill>
                <a:latin typeface="Arial" panose="020B0604020202020204" pitchFamily="34" charset="0"/>
                <a:ea typeface="微软雅黑" panose="020B0503020204020204" pitchFamily="34" charset="-122"/>
              </a:defRPr>
            </a:lvl2pPr>
            <a:lvl3pPr marL="1143000" indent="-228600">
              <a:defRPr sz="1300">
                <a:solidFill>
                  <a:schemeClr val="tx1"/>
                </a:solidFill>
                <a:latin typeface="Arial" panose="020B0604020202020204" pitchFamily="34" charset="0"/>
                <a:ea typeface="微软雅黑" panose="020B0503020204020204" pitchFamily="34" charset="-122"/>
              </a:defRPr>
            </a:lvl3pPr>
            <a:lvl4pPr marL="1600200" indent="-228600">
              <a:defRPr sz="1300">
                <a:solidFill>
                  <a:schemeClr val="tx1"/>
                </a:solidFill>
                <a:latin typeface="Arial" panose="020B0604020202020204" pitchFamily="34" charset="0"/>
                <a:ea typeface="微软雅黑" panose="020B0503020204020204" pitchFamily="34" charset="-122"/>
              </a:defRPr>
            </a:lvl4pPr>
            <a:lvl5pPr marL="2057400" indent="-228600">
              <a:defRPr sz="1300">
                <a:solidFill>
                  <a:schemeClr val="tx1"/>
                </a:solidFill>
                <a:latin typeface="Arial" panose="020B0604020202020204" pitchFamily="34" charset="0"/>
                <a:ea typeface="微软雅黑" panose="020B0503020204020204" pitchFamily="34" charset="-122"/>
              </a:defRPr>
            </a:lvl5pPr>
            <a:lvl6pPr marL="25146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marL="29718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marL="34290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marL="38862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defTabSz="514350" fontAlgn="base">
              <a:spcBef>
                <a:spcPct val="0"/>
              </a:spcBef>
              <a:spcAft>
                <a:spcPct val="0"/>
              </a:spcAft>
              <a:tabLst>
                <a:tab pos="2149475" algn="l"/>
              </a:tabLst>
            </a:pPr>
            <a:r>
              <a:rPr lang="zh-CN" altLang="en-US" sz="1100" dirty="0">
                <a:solidFill>
                  <a:schemeClr val="accent1"/>
                </a:solidFill>
                <a:latin typeface="+mj-ea"/>
                <a:ea typeface="+mj-ea"/>
                <a:sym typeface="Calibri" panose="020F0502020204030204" pitchFamily="34" charset="0"/>
              </a:rPr>
              <a:t>汇报人：王莹</a:t>
            </a:r>
            <a:endParaRPr lang="en-US" altLang="zh-CN" sz="1100" dirty="0">
              <a:solidFill>
                <a:schemeClr val="accent1"/>
              </a:solidFill>
              <a:latin typeface="+mj-ea"/>
              <a:ea typeface="+mj-ea"/>
              <a:sym typeface="Calibri" panose="020F0502020204030204" pitchFamily="34" charset="0"/>
            </a:endParaRPr>
          </a:p>
        </p:txBody>
      </p:sp>
      <p:sp>
        <p:nvSpPr>
          <p:cNvPr id="44" name="文本框 43"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txBox="1">
            <a:spLocks noChangeArrowheads="1"/>
          </p:cNvSpPr>
          <p:nvPr/>
        </p:nvSpPr>
        <p:spPr bwMode="auto">
          <a:xfrm>
            <a:off x="4817010" y="3810242"/>
            <a:ext cx="3889668" cy="261610"/>
          </a:xfrm>
          <a:prstGeom prst="rect">
            <a:avLst/>
          </a:prstGeom>
          <a:noFill/>
          <a:ln>
            <a:noFill/>
          </a:ln>
        </p:spPr>
        <p:txBody>
          <a:bodyPr wrap="square">
            <a:spAutoFit/>
          </a:bodyPr>
          <a:lstStyle>
            <a:lvl1pPr>
              <a:defRPr sz="1300">
                <a:solidFill>
                  <a:schemeClr val="tx1"/>
                </a:solidFill>
                <a:latin typeface="Arial" panose="020B0604020202020204" pitchFamily="34" charset="0"/>
                <a:ea typeface="微软雅黑" panose="020B0503020204020204" pitchFamily="34" charset="-122"/>
              </a:defRPr>
            </a:lvl1pPr>
            <a:lvl2pPr marL="742950" indent="-285750">
              <a:defRPr sz="1300">
                <a:solidFill>
                  <a:schemeClr val="tx1"/>
                </a:solidFill>
                <a:latin typeface="Arial" panose="020B0604020202020204" pitchFamily="34" charset="0"/>
                <a:ea typeface="微软雅黑" panose="020B0503020204020204" pitchFamily="34" charset="-122"/>
              </a:defRPr>
            </a:lvl2pPr>
            <a:lvl3pPr marL="1143000" indent="-228600">
              <a:defRPr sz="1300">
                <a:solidFill>
                  <a:schemeClr val="tx1"/>
                </a:solidFill>
                <a:latin typeface="Arial" panose="020B0604020202020204" pitchFamily="34" charset="0"/>
                <a:ea typeface="微软雅黑" panose="020B0503020204020204" pitchFamily="34" charset="-122"/>
              </a:defRPr>
            </a:lvl3pPr>
            <a:lvl4pPr marL="1600200" indent="-228600">
              <a:defRPr sz="1300">
                <a:solidFill>
                  <a:schemeClr val="tx1"/>
                </a:solidFill>
                <a:latin typeface="Arial" panose="020B0604020202020204" pitchFamily="34" charset="0"/>
                <a:ea typeface="微软雅黑" panose="020B0503020204020204" pitchFamily="34" charset="-122"/>
              </a:defRPr>
            </a:lvl4pPr>
            <a:lvl5pPr marL="2057400" indent="-228600">
              <a:defRPr sz="1300">
                <a:solidFill>
                  <a:schemeClr val="tx1"/>
                </a:solidFill>
                <a:latin typeface="Arial" panose="020B0604020202020204" pitchFamily="34" charset="0"/>
                <a:ea typeface="微软雅黑" panose="020B0503020204020204" pitchFamily="34" charset="-122"/>
              </a:defRPr>
            </a:lvl5pPr>
            <a:lvl6pPr marL="25146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marL="29718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marL="34290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marL="38862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defTabSz="514350" fontAlgn="base">
              <a:spcBef>
                <a:spcPct val="0"/>
              </a:spcBef>
              <a:spcAft>
                <a:spcPct val="0"/>
              </a:spcAft>
              <a:tabLst>
                <a:tab pos="2149475" algn="l"/>
              </a:tabLst>
            </a:pPr>
            <a:r>
              <a:rPr lang="zh-CN" altLang="en-US" sz="1100" dirty="0">
                <a:solidFill>
                  <a:schemeClr val="accent1"/>
                </a:solidFill>
                <a:latin typeface="+mj-ea"/>
                <a:ea typeface="+mj-ea"/>
                <a:sym typeface="Calibri" panose="020F0502020204030204" pitchFamily="34" charset="0"/>
              </a:rPr>
              <a:t>小组成员：宋德涛，吴启迪，李铮，蔡可晴，王莹</a:t>
            </a:r>
            <a:endParaRPr lang="en-US" altLang="zh-CN" sz="1100" dirty="0">
              <a:solidFill>
                <a:schemeClr val="accent1"/>
              </a:solidFill>
              <a:latin typeface="+mj-ea"/>
              <a:ea typeface="+mj-ea"/>
              <a:sym typeface="Calibri" panose="020F0502020204030204" pitchFamily="34" charset="0"/>
            </a:endParaRPr>
          </a:p>
        </p:txBody>
      </p:sp>
      <p:sp>
        <p:nvSpPr>
          <p:cNvPr id="45" name="椭圆 44"/>
          <p:cNvSpPr/>
          <p:nvPr/>
        </p:nvSpPr>
        <p:spPr>
          <a:xfrm>
            <a:off x="4657120" y="3837565"/>
            <a:ext cx="206964" cy="206964"/>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46" name="Freeform 9"/>
          <p:cNvSpPr>
            <a:spLocks noEditPoints="1"/>
          </p:cNvSpPr>
          <p:nvPr/>
        </p:nvSpPr>
        <p:spPr bwMode="auto">
          <a:xfrm>
            <a:off x="4704194" y="3875490"/>
            <a:ext cx="112816" cy="131114"/>
          </a:xfrm>
          <a:custGeom>
            <a:avLst/>
            <a:gdLst>
              <a:gd name="T0" fmla="*/ 689 w 701"/>
              <a:gd name="T1" fmla="*/ 820 h 820"/>
              <a:gd name="T2" fmla="*/ 21 w 701"/>
              <a:gd name="T3" fmla="*/ 820 h 820"/>
              <a:gd name="T4" fmla="*/ 0 w 701"/>
              <a:gd name="T5" fmla="*/ 800 h 820"/>
              <a:gd name="T6" fmla="*/ 99 w 701"/>
              <a:gd name="T7" fmla="*/ 512 h 820"/>
              <a:gd name="T8" fmla="*/ 113 w 701"/>
              <a:gd name="T9" fmla="*/ 507 h 820"/>
              <a:gd name="T10" fmla="*/ 205 w 701"/>
              <a:gd name="T11" fmla="*/ 549 h 820"/>
              <a:gd name="T12" fmla="*/ 59 w 701"/>
              <a:gd name="T13" fmla="*/ 665 h 820"/>
              <a:gd name="T14" fmla="*/ 655 w 701"/>
              <a:gd name="T15" fmla="*/ 779 h 820"/>
              <a:gd name="T16" fmla="*/ 573 w 701"/>
              <a:gd name="T17" fmla="*/ 548 h 820"/>
              <a:gd name="T18" fmla="*/ 478 w 701"/>
              <a:gd name="T19" fmla="*/ 507 h 820"/>
              <a:gd name="T20" fmla="*/ 595 w 701"/>
              <a:gd name="T21" fmla="*/ 509 h 820"/>
              <a:gd name="T22" fmla="*/ 696 w 701"/>
              <a:gd name="T23" fmla="*/ 807 h 820"/>
              <a:gd name="T24" fmla="*/ 300 w 701"/>
              <a:gd name="T25" fmla="*/ 711 h 820"/>
              <a:gd name="T26" fmla="*/ 322 w 701"/>
              <a:gd name="T27" fmla="*/ 548 h 820"/>
              <a:gd name="T28" fmla="*/ 382 w 701"/>
              <a:gd name="T29" fmla="*/ 525 h 820"/>
              <a:gd name="T30" fmla="*/ 369 w 701"/>
              <a:gd name="T31" fmla="*/ 569 h 820"/>
              <a:gd name="T32" fmla="*/ 355 w 701"/>
              <a:gd name="T33" fmla="*/ 752 h 820"/>
              <a:gd name="T34" fmla="*/ 454 w 701"/>
              <a:gd name="T35" fmla="*/ 452 h 820"/>
              <a:gd name="T36" fmla="*/ 345 w 701"/>
              <a:gd name="T37" fmla="*/ 508 h 820"/>
              <a:gd name="T38" fmla="*/ 239 w 701"/>
              <a:gd name="T39" fmla="*/ 455 h 820"/>
              <a:gd name="T40" fmla="*/ 149 w 701"/>
              <a:gd name="T41" fmla="*/ 309 h 820"/>
              <a:gd name="T42" fmla="*/ 140 w 701"/>
              <a:gd name="T43" fmla="*/ 236 h 820"/>
              <a:gd name="T44" fmla="*/ 156 w 701"/>
              <a:gd name="T45" fmla="*/ 226 h 820"/>
              <a:gd name="T46" fmla="*/ 353 w 701"/>
              <a:gd name="T47" fmla="*/ 25 h 820"/>
              <a:gd name="T48" fmla="*/ 540 w 701"/>
              <a:gd name="T49" fmla="*/ 231 h 820"/>
              <a:gd name="T50" fmla="*/ 549 w 701"/>
              <a:gd name="T51" fmla="*/ 246 h 820"/>
              <a:gd name="T52" fmla="*/ 513 w 701"/>
              <a:gd name="T53" fmla="*/ 341 h 820"/>
              <a:gd name="T54" fmla="*/ 490 w 701"/>
              <a:gd name="T55" fmla="*/ 256 h 820"/>
              <a:gd name="T56" fmla="*/ 481 w 701"/>
              <a:gd name="T57" fmla="*/ 240 h 820"/>
              <a:gd name="T58" fmla="*/ 425 w 701"/>
              <a:gd name="T59" fmla="*/ 136 h 820"/>
              <a:gd name="T60" fmla="*/ 405 w 701"/>
              <a:gd name="T61" fmla="*/ 158 h 820"/>
              <a:gd name="T62" fmla="*/ 394 w 701"/>
              <a:gd name="T63" fmla="*/ 164 h 820"/>
              <a:gd name="T64" fmla="*/ 394 w 701"/>
              <a:gd name="T65" fmla="*/ 132 h 820"/>
              <a:gd name="T66" fmla="*/ 214 w 701"/>
              <a:gd name="T67" fmla="*/ 162 h 820"/>
              <a:gd name="T68" fmla="*/ 205 w 701"/>
              <a:gd name="T69" fmla="*/ 257 h 820"/>
              <a:gd name="T70" fmla="*/ 203 w 701"/>
              <a:gd name="T71" fmla="*/ 263 h 820"/>
              <a:gd name="T72" fmla="*/ 184 w 701"/>
              <a:gd name="T73" fmla="*/ 295 h 820"/>
              <a:gd name="T74" fmla="*/ 208 w 701"/>
              <a:gd name="T75" fmla="*/ 313 h 820"/>
              <a:gd name="T76" fmla="*/ 266 w 701"/>
              <a:gd name="T77" fmla="*/ 429 h 820"/>
              <a:gd name="T78" fmla="*/ 426 w 701"/>
              <a:gd name="T79" fmla="*/ 426 h 820"/>
              <a:gd name="T80" fmla="*/ 481 w 701"/>
              <a:gd name="T81" fmla="*/ 313 h 820"/>
              <a:gd name="T82" fmla="*/ 504 w 701"/>
              <a:gd name="T83" fmla="*/ 294 h 820"/>
              <a:gd name="T84" fmla="*/ 492 w 701"/>
              <a:gd name="T85" fmla="*/ 265 h 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01" h="820">
                <a:moveTo>
                  <a:pt x="696" y="807"/>
                </a:moveTo>
                <a:cubicBezTo>
                  <a:pt x="689" y="820"/>
                  <a:pt x="689" y="820"/>
                  <a:pt x="689" y="820"/>
                </a:cubicBezTo>
                <a:cubicBezTo>
                  <a:pt x="670" y="820"/>
                  <a:pt x="670" y="820"/>
                  <a:pt x="670" y="820"/>
                </a:cubicBezTo>
                <a:cubicBezTo>
                  <a:pt x="21" y="820"/>
                  <a:pt x="21" y="820"/>
                  <a:pt x="21" y="820"/>
                </a:cubicBezTo>
                <a:cubicBezTo>
                  <a:pt x="0" y="820"/>
                  <a:pt x="0" y="820"/>
                  <a:pt x="0" y="820"/>
                </a:cubicBezTo>
                <a:cubicBezTo>
                  <a:pt x="0" y="800"/>
                  <a:pt x="0" y="800"/>
                  <a:pt x="0" y="800"/>
                </a:cubicBezTo>
                <a:cubicBezTo>
                  <a:pt x="1" y="760"/>
                  <a:pt x="5" y="707"/>
                  <a:pt x="19" y="655"/>
                </a:cubicBezTo>
                <a:cubicBezTo>
                  <a:pt x="33" y="601"/>
                  <a:pt x="58" y="549"/>
                  <a:pt x="99" y="512"/>
                </a:cubicBezTo>
                <a:cubicBezTo>
                  <a:pt x="105" y="507"/>
                  <a:pt x="105" y="507"/>
                  <a:pt x="105" y="507"/>
                </a:cubicBezTo>
                <a:cubicBezTo>
                  <a:pt x="113" y="507"/>
                  <a:pt x="113" y="507"/>
                  <a:pt x="113" y="507"/>
                </a:cubicBezTo>
                <a:cubicBezTo>
                  <a:pt x="205" y="507"/>
                  <a:pt x="205" y="507"/>
                  <a:pt x="205" y="507"/>
                </a:cubicBezTo>
                <a:cubicBezTo>
                  <a:pt x="205" y="549"/>
                  <a:pt x="205" y="549"/>
                  <a:pt x="205" y="549"/>
                </a:cubicBezTo>
                <a:cubicBezTo>
                  <a:pt x="121" y="548"/>
                  <a:pt x="121" y="548"/>
                  <a:pt x="121" y="548"/>
                </a:cubicBezTo>
                <a:cubicBezTo>
                  <a:pt x="90" y="578"/>
                  <a:pt x="70" y="621"/>
                  <a:pt x="59" y="665"/>
                </a:cubicBezTo>
                <a:cubicBezTo>
                  <a:pt x="48" y="705"/>
                  <a:pt x="44" y="746"/>
                  <a:pt x="42" y="780"/>
                </a:cubicBezTo>
                <a:cubicBezTo>
                  <a:pt x="655" y="779"/>
                  <a:pt x="655" y="779"/>
                  <a:pt x="655" y="779"/>
                </a:cubicBezTo>
                <a:cubicBezTo>
                  <a:pt x="656" y="741"/>
                  <a:pt x="645" y="695"/>
                  <a:pt x="631" y="653"/>
                </a:cubicBezTo>
                <a:cubicBezTo>
                  <a:pt x="617" y="610"/>
                  <a:pt x="597" y="573"/>
                  <a:pt x="573" y="548"/>
                </a:cubicBezTo>
                <a:cubicBezTo>
                  <a:pt x="478" y="548"/>
                  <a:pt x="478" y="548"/>
                  <a:pt x="478" y="548"/>
                </a:cubicBezTo>
                <a:cubicBezTo>
                  <a:pt x="478" y="507"/>
                  <a:pt x="478" y="507"/>
                  <a:pt x="478" y="507"/>
                </a:cubicBezTo>
                <a:cubicBezTo>
                  <a:pt x="587" y="507"/>
                  <a:pt x="587" y="507"/>
                  <a:pt x="587" y="507"/>
                </a:cubicBezTo>
                <a:cubicBezTo>
                  <a:pt x="595" y="509"/>
                  <a:pt x="595" y="509"/>
                  <a:pt x="595" y="509"/>
                </a:cubicBezTo>
                <a:cubicBezTo>
                  <a:pt x="627" y="539"/>
                  <a:pt x="653" y="588"/>
                  <a:pt x="670" y="640"/>
                </a:cubicBezTo>
                <a:cubicBezTo>
                  <a:pt x="688" y="695"/>
                  <a:pt x="701" y="760"/>
                  <a:pt x="696" y="807"/>
                </a:cubicBezTo>
                <a:close/>
                <a:moveTo>
                  <a:pt x="355" y="752"/>
                </a:moveTo>
                <a:cubicBezTo>
                  <a:pt x="300" y="711"/>
                  <a:pt x="300" y="711"/>
                  <a:pt x="300" y="711"/>
                </a:cubicBezTo>
                <a:cubicBezTo>
                  <a:pt x="335" y="569"/>
                  <a:pt x="335" y="569"/>
                  <a:pt x="335" y="569"/>
                </a:cubicBezTo>
                <a:cubicBezTo>
                  <a:pt x="322" y="548"/>
                  <a:pt x="322" y="548"/>
                  <a:pt x="322" y="548"/>
                </a:cubicBezTo>
                <a:cubicBezTo>
                  <a:pt x="323" y="525"/>
                  <a:pt x="323" y="525"/>
                  <a:pt x="323" y="525"/>
                </a:cubicBezTo>
                <a:cubicBezTo>
                  <a:pt x="349" y="524"/>
                  <a:pt x="356" y="524"/>
                  <a:pt x="382" y="525"/>
                </a:cubicBezTo>
                <a:cubicBezTo>
                  <a:pt x="383" y="548"/>
                  <a:pt x="383" y="548"/>
                  <a:pt x="383" y="548"/>
                </a:cubicBezTo>
                <a:cubicBezTo>
                  <a:pt x="369" y="569"/>
                  <a:pt x="369" y="569"/>
                  <a:pt x="369" y="569"/>
                </a:cubicBezTo>
                <a:cubicBezTo>
                  <a:pt x="409" y="711"/>
                  <a:pt x="409" y="711"/>
                  <a:pt x="409" y="711"/>
                </a:cubicBezTo>
                <a:cubicBezTo>
                  <a:pt x="355" y="752"/>
                  <a:pt x="355" y="752"/>
                  <a:pt x="355" y="752"/>
                </a:cubicBezTo>
                <a:close/>
                <a:moveTo>
                  <a:pt x="513" y="341"/>
                </a:moveTo>
                <a:cubicBezTo>
                  <a:pt x="499" y="389"/>
                  <a:pt x="480" y="425"/>
                  <a:pt x="454" y="452"/>
                </a:cubicBezTo>
                <a:cubicBezTo>
                  <a:pt x="426" y="481"/>
                  <a:pt x="392" y="498"/>
                  <a:pt x="348" y="507"/>
                </a:cubicBezTo>
                <a:cubicBezTo>
                  <a:pt x="345" y="508"/>
                  <a:pt x="345" y="508"/>
                  <a:pt x="345" y="508"/>
                </a:cubicBezTo>
                <a:cubicBezTo>
                  <a:pt x="341" y="508"/>
                  <a:pt x="341" y="508"/>
                  <a:pt x="341" y="508"/>
                </a:cubicBezTo>
                <a:cubicBezTo>
                  <a:pt x="302" y="501"/>
                  <a:pt x="268" y="484"/>
                  <a:pt x="239" y="455"/>
                </a:cubicBezTo>
                <a:cubicBezTo>
                  <a:pt x="213" y="428"/>
                  <a:pt x="192" y="391"/>
                  <a:pt x="177" y="342"/>
                </a:cubicBezTo>
                <a:cubicBezTo>
                  <a:pt x="165" y="335"/>
                  <a:pt x="155" y="324"/>
                  <a:pt x="149" y="309"/>
                </a:cubicBezTo>
                <a:cubicBezTo>
                  <a:pt x="142" y="293"/>
                  <a:pt x="139" y="271"/>
                  <a:pt x="139" y="246"/>
                </a:cubicBezTo>
                <a:cubicBezTo>
                  <a:pt x="140" y="236"/>
                  <a:pt x="140" y="236"/>
                  <a:pt x="140" y="236"/>
                </a:cubicBezTo>
                <a:cubicBezTo>
                  <a:pt x="148" y="231"/>
                  <a:pt x="148" y="231"/>
                  <a:pt x="148" y="231"/>
                </a:cubicBezTo>
                <a:cubicBezTo>
                  <a:pt x="150" y="229"/>
                  <a:pt x="153" y="227"/>
                  <a:pt x="156" y="226"/>
                </a:cubicBezTo>
                <a:cubicBezTo>
                  <a:pt x="144" y="150"/>
                  <a:pt x="147" y="85"/>
                  <a:pt x="193" y="42"/>
                </a:cubicBezTo>
                <a:cubicBezTo>
                  <a:pt x="230" y="15"/>
                  <a:pt x="294" y="34"/>
                  <a:pt x="353" y="25"/>
                </a:cubicBezTo>
                <a:cubicBezTo>
                  <a:pt x="522" y="0"/>
                  <a:pt x="521" y="85"/>
                  <a:pt x="537" y="229"/>
                </a:cubicBezTo>
                <a:cubicBezTo>
                  <a:pt x="538" y="230"/>
                  <a:pt x="539" y="230"/>
                  <a:pt x="540" y="231"/>
                </a:cubicBezTo>
                <a:cubicBezTo>
                  <a:pt x="548" y="236"/>
                  <a:pt x="548" y="236"/>
                  <a:pt x="548" y="236"/>
                </a:cubicBezTo>
                <a:cubicBezTo>
                  <a:pt x="549" y="246"/>
                  <a:pt x="549" y="246"/>
                  <a:pt x="549" y="246"/>
                </a:cubicBezTo>
                <a:cubicBezTo>
                  <a:pt x="549" y="271"/>
                  <a:pt x="546" y="292"/>
                  <a:pt x="539" y="308"/>
                </a:cubicBezTo>
                <a:cubicBezTo>
                  <a:pt x="533" y="323"/>
                  <a:pt x="525" y="334"/>
                  <a:pt x="513" y="341"/>
                </a:cubicBezTo>
                <a:close/>
                <a:moveTo>
                  <a:pt x="492" y="265"/>
                </a:moveTo>
                <a:cubicBezTo>
                  <a:pt x="490" y="256"/>
                  <a:pt x="490" y="256"/>
                  <a:pt x="490" y="256"/>
                </a:cubicBezTo>
                <a:cubicBezTo>
                  <a:pt x="484" y="257"/>
                  <a:pt x="484" y="257"/>
                  <a:pt x="484" y="257"/>
                </a:cubicBezTo>
                <a:cubicBezTo>
                  <a:pt x="481" y="240"/>
                  <a:pt x="481" y="240"/>
                  <a:pt x="481" y="240"/>
                </a:cubicBezTo>
                <a:cubicBezTo>
                  <a:pt x="479" y="227"/>
                  <a:pt x="475" y="161"/>
                  <a:pt x="470" y="150"/>
                </a:cubicBezTo>
                <a:cubicBezTo>
                  <a:pt x="456" y="156"/>
                  <a:pt x="439" y="145"/>
                  <a:pt x="425" y="136"/>
                </a:cubicBezTo>
                <a:cubicBezTo>
                  <a:pt x="417" y="160"/>
                  <a:pt x="417" y="160"/>
                  <a:pt x="417" y="160"/>
                </a:cubicBezTo>
                <a:cubicBezTo>
                  <a:pt x="405" y="158"/>
                  <a:pt x="405" y="158"/>
                  <a:pt x="405" y="158"/>
                </a:cubicBezTo>
                <a:cubicBezTo>
                  <a:pt x="407" y="144"/>
                  <a:pt x="407" y="144"/>
                  <a:pt x="407" y="144"/>
                </a:cubicBezTo>
                <a:cubicBezTo>
                  <a:pt x="394" y="164"/>
                  <a:pt x="394" y="164"/>
                  <a:pt x="394" y="164"/>
                </a:cubicBezTo>
                <a:cubicBezTo>
                  <a:pt x="383" y="162"/>
                  <a:pt x="383" y="162"/>
                  <a:pt x="383" y="162"/>
                </a:cubicBezTo>
                <a:cubicBezTo>
                  <a:pt x="394" y="132"/>
                  <a:pt x="394" y="132"/>
                  <a:pt x="394" y="132"/>
                </a:cubicBezTo>
                <a:cubicBezTo>
                  <a:pt x="334" y="173"/>
                  <a:pt x="231" y="171"/>
                  <a:pt x="218" y="153"/>
                </a:cubicBezTo>
                <a:cubicBezTo>
                  <a:pt x="216" y="155"/>
                  <a:pt x="215" y="159"/>
                  <a:pt x="214" y="162"/>
                </a:cubicBezTo>
                <a:cubicBezTo>
                  <a:pt x="211" y="173"/>
                  <a:pt x="208" y="242"/>
                  <a:pt x="206" y="253"/>
                </a:cubicBezTo>
                <a:cubicBezTo>
                  <a:pt x="205" y="257"/>
                  <a:pt x="205" y="257"/>
                  <a:pt x="205" y="257"/>
                </a:cubicBezTo>
                <a:cubicBezTo>
                  <a:pt x="204" y="257"/>
                  <a:pt x="204" y="257"/>
                  <a:pt x="204" y="257"/>
                </a:cubicBezTo>
                <a:cubicBezTo>
                  <a:pt x="204" y="260"/>
                  <a:pt x="203" y="262"/>
                  <a:pt x="203" y="263"/>
                </a:cubicBezTo>
                <a:cubicBezTo>
                  <a:pt x="198" y="260"/>
                  <a:pt x="187" y="263"/>
                  <a:pt x="178" y="264"/>
                </a:cubicBezTo>
                <a:cubicBezTo>
                  <a:pt x="179" y="276"/>
                  <a:pt x="181" y="287"/>
                  <a:pt x="184" y="295"/>
                </a:cubicBezTo>
                <a:cubicBezTo>
                  <a:pt x="188" y="303"/>
                  <a:pt x="192" y="308"/>
                  <a:pt x="198" y="310"/>
                </a:cubicBezTo>
                <a:cubicBezTo>
                  <a:pt x="208" y="313"/>
                  <a:pt x="208" y="313"/>
                  <a:pt x="208" y="313"/>
                </a:cubicBezTo>
                <a:cubicBezTo>
                  <a:pt x="211" y="323"/>
                  <a:pt x="211" y="323"/>
                  <a:pt x="211" y="323"/>
                </a:cubicBezTo>
                <a:cubicBezTo>
                  <a:pt x="224" y="371"/>
                  <a:pt x="243" y="405"/>
                  <a:pt x="266" y="429"/>
                </a:cubicBezTo>
                <a:cubicBezTo>
                  <a:pt x="288" y="451"/>
                  <a:pt x="314" y="464"/>
                  <a:pt x="344" y="470"/>
                </a:cubicBezTo>
                <a:cubicBezTo>
                  <a:pt x="378" y="462"/>
                  <a:pt x="405" y="448"/>
                  <a:pt x="426" y="426"/>
                </a:cubicBezTo>
                <a:cubicBezTo>
                  <a:pt x="449" y="402"/>
                  <a:pt x="466" y="369"/>
                  <a:pt x="478" y="323"/>
                </a:cubicBezTo>
                <a:cubicBezTo>
                  <a:pt x="481" y="313"/>
                  <a:pt x="481" y="313"/>
                  <a:pt x="481" y="313"/>
                </a:cubicBezTo>
                <a:cubicBezTo>
                  <a:pt x="490" y="310"/>
                  <a:pt x="490" y="310"/>
                  <a:pt x="490" y="310"/>
                </a:cubicBezTo>
                <a:cubicBezTo>
                  <a:pt x="496" y="308"/>
                  <a:pt x="501" y="302"/>
                  <a:pt x="504" y="294"/>
                </a:cubicBezTo>
                <a:cubicBezTo>
                  <a:pt x="507" y="286"/>
                  <a:pt x="509" y="276"/>
                  <a:pt x="510" y="264"/>
                </a:cubicBezTo>
                <a:cubicBezTo>
                  <a:pt x="505" y="264"/>
                  <a:pt x="499" y="264"/>
                  <a:pt x="492" y="265"/>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47" name="矩形 46"/>
          <p:cNvSpPr/>
          <p:nvPr/>
        </p:nvSpPr>
        <p:spPr>
          <a:xfrm>
            <a:off x="2116051" y="3125967"/>
            <a:ext cx="4911898" cy="285399"/>
          </a:xfrm>
          <a:prstGeom prst="rect">
            <a:avLst/>
          </a:prstGeom>
        </p:spPr>
        <p:txBody>
          <a:bodyPr wrap="square">
            <a:spAutoFit/>
          </a:bodyPr>
          <a:lstStyle/>
          <a:p>
            <a:pPr algn="ctr">
              <a:lnSpc>
                <a:spcPct val="130000"/>
              </a:lnSpc>
              <a:spcBef>
                <a:spcPts val="600"/>
              </a:spcBef>
            </a:pPr>
            <a:r>
              <a:rPr lang="zh-CN" altLang="en-US" sz="1050" dirty="0">
                <a:solidFill>
                  <a:schemeClr val="accent1"/>
                </a:solidFill>
              </a:rPr>
              <a:t>金属工艺学课程讨论</a:t>
            </a:r>
            <a:endParaRPr lang="en-US" altLang="zh-CN" sz="1050" dirty="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523DAF88-8E38-4FF0-87EE-34A4A471EB48}"/>
              </a:ext>
            </a:extLst>
          </p:cNvPr>
          <p:cNvSpPr/>
          <p:nvPr/>
        </p:nvSpPr>
        <p:spPr bwMode="auto">
          <a:xfrm>
            <a:off x="538716" y="762892"/>
            <a:ext cx="2125902" cy="338554"/>
          </a:xfrm>
          <a:prstGeom prst="rect">
            <a:avLst/>
          </a:prstGeom>
          <a:noFill/>
        </p:spPr>
        <p:txBody>
          <a:bodyPr wrap="none">
            <a:spAutoFit/>
          </a:bodyPr>
          <a:lstStyle/>
          <a:p>
            <a:pPr algn="r">
              <a:defRPr/>
            </a:pPr>
            <a:r>
              <a:rPr lang="zh-CN" altLang="en-US" sz="1600" kern="100" dirty="0">
                <a:solidFill>
                  <a:schemeClr val="accent1"/>
                </a:solidFill>
                <a:latin typeface="+mj-ea"/>
                <a:ea typeface="+mj-ea"/>
                <a:cs typeface="Times New Roman" panose="02020603050405020304" pitchFamily="18" charset="0"/>
              </a:rPr>
              <a:t>激光快速成型（</a:t>
            </a:r>
            <a:r>
              <a:rPr lang="en-US" altLang="zh-CN" sz="1600" kern="100" dirty="0">
                <a:solidFill>
                  <a:schemeClr val="accent1"/>
                </a:solidFill>
                <a:latin typeface="+mj-ea"/>
                <a:ea typeface="+mj-ea"/>
                <a:cs typeface="Times New Roman" panose="02020603050405020304" pitchFamily="18" charset="0"/>
              </a:rPr>
              <a:t>SLA</a:t>
            </a:r>
            <a:r>
              <a:rPr lang="zh-CN" altLang="en-US" sz="1600" kern="100" dirty="0">
                <a:solidFill>
                  <a:schemeClr val="accent1"/>
                </a:solidFill>
                <a:latin typeface="+mj-ea"/>
                <a:ea typeface="+mj-ea"/>
                <a:cs typeface="Times New Roman" panose="02020603050405020304" pitchFamily="18" charset="0"/>
              </a:rPr>
              <a:t>）</a:t>
            </a:r>
          </a:p>
        </p:txBody>
      </p:sp>
      <p:sp>
        <p:nvSpPr>
          <p:cNvPr id="4" name="文本框 3">
            <a:extLst>
              <a:ext uri="{FF2B5EF4-FFF2-40B4-BE49-F238E27FC236}">
                <a16:creationId xmlns:a16="http://schemas.microsoft.com/office/drawing/2014/main" id="{EF888E0D-2119-449E-B069-3460CBCB12B7}"/>
              </a:ext>
            </a:extLst>
          </p:cNvPr>
          <p:cNvSpPr txBox="1"/>
          <p:nvPr/>
        </p:nvSpPr>
        <p:spPr>
          <a:xfrm>
            <a:off x="420886" y="1474803"/>
            <a:ext cx="3852940" cy="2638671"/>
          </a:xfrm>
          <a:prstGeom prst="rect">
            <a:avLst/>
          </a:prstGeom>
          <a:noFill/>
        </p:spPr>
        <p:txBody>
          <a:bodyPr wrap="square" rtlCol="0">
            <a:spAutoFit/>
          </a:bodyPr>
          <a:lstStyle/>
          <a:p>
            <a:pPr>
              <a:lnSpc>
                <a:spcPct val="150000"/>
              </a:lnSpc>
            </a:pPr>
            <a:r>
              <a:rPr lang="zh-CN" altLang="en-US" sz="1600" dirty="0">
                <a:solidFill>
                  <a:srgbClr val="6D6A73"/>
                </a:solidFill>
              </a:rPr>
              <a:t>        用扫描头将激光束扫描到树脂表面，让其曝光，液体的树脂被激光照的部分就会发生固化，开始形成形状的第一层</a:t>
            </a:r>
            <a:endParaRPr lang="en-US" altLang="zh-CN" sz="1600" dirty="0">
              <a:solidFill>
                <a:srgbClr val="6D6A73"/>
              </a:solidFill>
            </a:endParaRPr>
          </a:p>
          <a:p>
            <a:pPr>
              <a:lnSpc>
                <a:spcPct val="150000"/>
              </a:lnSpc>
            </a:pPr>
            <a:r>
              <a:rPr lang="en-US" altLang="zh-CN" sz="1600" dirty="0">
                <a:solidFill>
                  <a:srgbClr val="6D6A73"/>
                </a:solidFill>
              </a:rPr>
              <a:t>         </a:t>
            </a:r>
            <a:r>
              <a:rPr lang="zh-CN" altLang="en-US" sz="1600" dirty="0">
                <a:solidFill>
                  <a:srgbClr val="6D6A73"/>
                </a:solidFill>
              </a:rPr>
              <a:t>然后再用同样的方法，在该层面上在进行新一层截面轮廓的辐照、固化。</a:t>
            </a:r>
            <a:endParaRPr lang="en-US" altLang="zh-CN" sz="1600" dirty="0">
              <a:solidFill>
                <a:srgbClr val="6D6A73"/>
              </a:solidFill>
            </a:endParaRPr>
          </a:p>
          <a:p>
            <a:pPr>
              <a:lnSpc>
                <a:spcPct val="150000"/>
              </a:lnSpc>
            </a:pPr>
            <a:r>
              <a:rPr lang="en-US" altLang="zh-CN" sz="1600" dirty="0">
                <a:solidFill>
                  <a:srgbClr val="6D6A73"/>
                </a:solidFill>
              </a:rPr>
              <a:t>         </a:t>
            </a:r>
            <a:r>
              <a:rPr lang="zh-CN" altLang="en-US" sz="1600" dirty="0">
                <a:solidFill>
                  <a:srgbClr val="6D6A73"/>
                </a:solidFill>
              </a:rPr>
              <a:t>以此类推，从而将一层层的截面轮廓逐步叠合在一起，最终形成成品。</a:t>
            </a:r>
          </a:p>
        </p:txBody>
      </p:sp>
      <p:pic>
        <p:nvPicPr>
          <p:cNvPr id="6" name="图片 5">
            <a:extLst>
              <a:ext uri="{FF2B5EF4-FFF2-40B4-BE49-F238E27FC236}">
                <a16:creationId xmlns:a16="http://schemas.microsoft.com/office/drawing/2014/main" id="{494320B7-2E4E-4632-A589-ABAD47A93880}"/>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0" b="100000" l="8845" r="93863">
                        <a14:foregroundMark x1="14801" y1="29268" x2="24729" y2="54007"/>
                        <a14:foregroundMark x1="23466" y1="8362" x2="38448" y2="12195"/>
                        <a14:foregroundMark x1="36643" y1="3484" x2="41155" y2="60627"/>
                        <a14:foregroundMark x1="41877" y1="58188" x2="47112" y2="3136"/>
                        <a14:foregroundMark x1="47292" y1="3136" x2="37365" y2="697"/>
                        <a14:foregroundMark x1="44765" y1="6969" x2="40072" y2="13240"/>
                        <a14:foregroundMark x1="15884" y1="30662" x2="20578" y2="33449"/>
                        <a14:foregroundMark x1="17870" y1="36934" x2="18592" y2="58188"/>
                        <a14:foregroundMark x1="51805" y1="49477" x2="64440" y2="51568"/>
                        <a14:foregroundMark x1="53249" y1="53310" x2="64079" y2="52962"/>
                        <a14:foregroundMark x1="85740" y1="33101" x2="92058" y2="34843"/>
                        <a14:foregroundMark x1="85560" y1="36934" x2="90975" y2="36585"/>
                        <a14:foregroundMark x1="86282" y1="34843" x2="93141" y2="32404"/>
                        <a14:foregroundMark x1="93141" y1="32404" x2="93141" y2="32404"/>
                        <a14:foregroundMark x1="86101" y1="36934" x2="92599" y2="36585"/>
                      </a14:backgroundRemoval>
                    </a14:imgEffect>
                  </a14:imgLayer>
                </a14:imgProps>
              </a:ext>
              <a:ext uri="{28A0092B-C50C-407E-A947-70E740481C1C}">
                <a14:useLocalDpi xmlns:a14="http://schemas.microsoft.com/office/drawing/2010/main" val="0"/>
              </a:ext>
            </a:extLst>
          </a:blip>
          <a:stretch>
            <a:fillRect/>
          </a:stretch>
        </p:blipFill>
        <p:spPr>
          <a:xfrm>
            <a:off x="3992348" y="1315777"/>
            <a:ext cx="5276850" cy="2733675"/>
          </a:xfrm>
          <a:prstGeom prst="rect">
            <a:avLst/>
          </a:prstGeom>
          <a:noFill/>
        </p:spPr>
      </p:pic>
    </p:spTree>
    <p:extLst>
      <p:ext uri="{BB962C8B-B14F-4D97-AF65-F5344CB8AC3E}">
        <p14:creationId xmlns:p14="http://schemas.microsoft.com/office/powerpoint/2010/main" val="1686501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61517F07-C6FE-4B09-B39F-3FBA817F99D1}"/>
              </a:ext>
            </a:extLst>
          </p:cNvPr>
          <p:cNvSpPr txBox="1"/>
          <p:nvPr/>
        </p:nvSpPr>
        <p:spPr>
          <a:xfrm>
            <a:off x="991601" y="1304944"/>
            <a:ext cx="7160797" cy="3008003"/>
          </a:xfrm>
          <a:prstGeom prst="rect">
            <a:avLst/>
          </a:prstGeom>
          <a:noFill/>
        </p:spPr>
        <p:txBody>
          <a:bodyPr wrap="square">
            <a:spAutoFit/>
          </a:bodyPr>
          <a:lstStyle/>
          <a:p>
            <a:pPr algn="ctr">
              <a:lnSpc>
                <a:spcPct val="150000"/>
              </a:lnSpc>
            </a:pPr>
            <a:r>
              <a:rPr lang="zh-CN" altLang="en-US" sz="1600" dirty="0">
                <a:solidFill>
                  <a:srgbClr val="6D6A73"/>
                </a:solidFill>
              </a:rPr>
              <a:t>由于光聚合反应是基于光的作用而不是基于热的作用，故在工作时只需功率较低的激光源。</a:t>
            </a:r>
            <a:endParaRPr lang="en-US" altLang="zh-CN" sz="1600" dirty="0">
              <a:solidFill>
                <a:srgbClr val="6D6A73"/>
              </a:solidFill>
            </a:endParaRPr>
          </a:p>
          <a:p>
            <a:pPr algn="ctr">
              <a:lnSpc>
                <a:spcPct val="150000"/>
              </a:lnSpc>
            </a:pPr>
            <a:endParaRPr lang="en-US" altLang="zh-CN" sz="1600" dirty="0">
              <a:solidFill>
                <a:srgbClr val="6D6A73"/>
              </a:solidFill>
            </a:endParaRPr>
          </a:p>
          <a:p>
            <a:pPr algn="ctr">
              <a:lnSpc>
                <a:spcPct val="150000"/>
              </a:lnSpc>
            </a:pPr>
            <a:r>
              <a:rPr lang="zh-CN" altLang="en-US" sz="1600" dirty="0">
                <a:solidFill>
                  <a:srgbClr val="6D6A73"/>
                </a:solidFill>
              </a:rPr>
              <a:t>因为没有热扩散，加上链式反应能够很好地控制，能保证聚合反应不发生在激光点之外，因而加工精度高 ，表面质量好，原材料的利用率接近</a:t>
            </a:r>
            <a:r>
              <a:rPr lang="en-US" altLang="zh-CN" sz="1600" dirty="0">
                <a:solidFill>
                  <a:srgbClr val="6D6A73"/>
                </a:solidFill>
              </a:rPr>
              <a:t>100%</a:t>
            </a:r>
            <a:r>
              <a:rPr lang="zh-CN" altLang="en-US" sz="1600" dirty="0">
                <a:solidFill>
                  <a:srgbClr val="6D6A73"/>
                </a:solidFill>
              </a:rPr>
              <a:t>，能制造形状复杂、精细的零件。</a:t>
            </a:r>
            <a:endParaRPr lang="en-US" altLang="zh-CN" sz="1600" dirty="0">
              <a:solidFill>
                <a:srgbClr val="6D6A73"/>
              </a:solidFill>
            </a:endParaRPr>
          </a:p>
          <a:p>
            <a:pPr algn="ctr">
              <a:lnSpc>
                <a:spcPct val="150000"/>
              </a:lnSpc>
            </a:pPr>
            <a:endParaRPr lang="en-US" altLang="zh-CN" sz="1600" dirty="0">
              <a:solidFill>
                <a:srgbClr val="6D6A73"/>
              </a:solidFill>
            </a:endParaRPr>
          </a:p>
          <a:p>
            <a:pPr algn="ctr">
              <a:lnSpc>
                <a:spcPct val="150000"/>
              </a:lnSpc>
            </a:pPr>
            <a:r>
              <a:rPr lang="zh-CN" altLang="en-US" sz="1600" dirty="0">
                <a:solidFill>
                  <a:srgbClr val="6D6A73"/>
                </a:solidFill>
              </a:rPr>
              <a:t>对于尺寸较大的零件，则可采用先分块成形然后粘接的方法进行制作。</a:t>
            </a:r>
          </a:p>
        </p:txBody>
      </p:sp>
      <p:sp>
        <p:nvSpPr>
          <p:cNvPr id="5" name="矩形 4">
            <a:extLst>
              <a:ext uri="{FF2B5EF4-FFF2-40B4-BE49-F238E27FC236}">
                <a16:creationId xmlns:a16="http://schemas.microsoft.com/office/drawing/2014/main" id="{74CD276B-C7D3-47B4-9E01-37B75C3E9C85}"/>
              </a:ext>
            </a:extLst>
          </p:cNvPr>
          <p:cNvSpPr/>
          <p:nvPr/>
        </p:nvSpPr>
        <p:spPr bwMode="auto">
          <a:xfrm>
            <a:off x="538716" y="762892"/>
            <a:ext cx="2125902" cy="338554"/>
          </a:xfrm>
          <a:prstGeom prst="rect">
            <a:avLst/>
          </a:prstGeom>
          <a:noFill/>
        </p:spPr>
        <p:txBody>
          <a:bodyPr wrap="none">
            <a:spAutoFit/>
          </a:bodyPr>
          <a:lstStyle/>
          <a:p>
            <a:pPr algn="r">
              <a:defRPr/>
            </a:pPr>
            <a:r>
              <a:rPr lang="zh-CN" altLang="en-US" sz="1600" kern="100" dirty="0">
                <a:solidFill>
                  <a:schemeClr val="accent1"/>
                </a:solidFill>
                <a:latin typeface="+mj-ea"/>
                <a:ea typeface="+mj-ea"/>
                <a:cs typeface="Times New Roman" panose="02020603050405020304" pitchFamily="18" charset="0"/>
              </a:rPr>
              <a:t>激光快速成型（</a:t>
            </a:r>
            <a:r>
              <a:rPr lang="en-US" altLang="zh-CN" sz="1600" kern="100" dirty="0">
                <a:solidFill>
                  <a:schemeClr val="accent1"/>
                </a:solidFill>
                <a:latin typeface="+mj-ea"/>
                <a:ea typeface="+mj-ea"/>
                <a:cs typeface="Times New Roman" panose="02020603050405020304" pitchFamily="18" charset="0"/>
              </a:rPr>
              <a:t>SLA</a:t>
            </a:r>
            <a:r>
              <a:rPr lang="zh-CN" altLang="en-US" sz="1600" kern="100" dirty="0">
                <a:solidFill>
                  <a:schemeClr val="accent1"/>
                </a:solidFill>
                <a:latin typeface="+mj-ea"/>
                <a:ea typeface="+mj-ea"/>
                <a:cs typeface="Times New Roman" panose="02020603050405020304" pitchFamily="18" charset="0"/>
              </a:rPr>
              <a:t>）</a:t>
            </a:r>
          </a:p>
        </p:txBody>
      </p:sp>
    </p:spTree>
    <p:extLst>
      <p:ext uri="{BB962C8B-B14F-4D97-AF65-F5344CB8AC3E}">
        <p14:creationId xmlns:p14="http://schemas.microsoft.com/office/powerpoint/2010/main" val="256993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5242F084-0FFB-4797-8D01-19A01A275D17}"/>
              </a:ext>
            </a:extLst>
          </p:cNvPr>
          <p:cNvSpPr/>
          <p:nvPr/>
        </p:nvSpPr>
        <p:spPr bwMode="auto">
          <a:xfrm>
            <a:off x="562760" y="762892"/>
            <a:ext cx="2101858" cy="338554"/>
          </a:xfrm>
          <a:prstGeom prst="rect">
            <a:avLst/>
          </a:prstGeom>
          <a:noFill/>
        </p:spPr>
        <p:txBody>
          <a:bodyPr wrap="none">
            <a:spAutoFit/>
          </a:bodyPr>
          <a:lstStyle/>
          <a:p>
            <a:pPr algn="r">
              <a:defRPr/>
            </a:pPr>
            <a:r>
              <a:rPr lang="zh-CN" altLang="en-US" sz="1600" kern="100" dirty="0">
                <a:solidFill>
                  <a:schemeClr val="accent1"/>
                </a:solidFill>
                <a:latin typeface="+mj-ea"/>
                <a:ea typeface="+mj-ea"/>
                <a:cs typeface="Times New Roman" panose="02020603050405020304" pitchFamily="18" charset="0"/>
              </a:rPr>
              <a:t>选域激光烧结（</a:t>
            </a:r>
            <a:r>
              <a:rPr lang="en-US" altLang="zh-CN" sz="1600" kern="100" dirty="0">
                <a:solidFill>
                  <a:schemeClr val="accent1"/>
                </a:solidFill>
                <a:latin typeface="+mj-ea"/>
                <a:ea typeface="+mj-ea"/>
                <a:cs typeface="Times New Roman" panose="02020603050405020304" pitchFamily="18" charset="0"/>
              </a:rPr>
              <a:t>SLS</a:t>
            </a:r>
            <a:r>
              <a:rPr lang="zh-CN" altLang="en-US" sz="1600" kern="100" dirty="0">
                <a:solidFill>
                  <a:schemeClr val="accent1"/>
                </a:solidFill>
                <a:latin typeface="+mj-ea"/>
                <a:ea typeface="+mj-ea"/>
                <a:cs typeface="Times New Roman" panose="02020603050405020304" pitchFamily="18" charset="0"/>
              </a:rPr>
              <a:t>）</a:t>
            </a:r>
          </a:p>
        </p:txBody>
      </p:sp>
      <p:pic>
        <p:nvPicPr>
          <p:cNvPr id="5" name="图片 4">
            <a:extLst>
              <a:ext uri="{FF2B5EF4-FFF2-40B4-BE49-F238E27FC236}">
                <a16:creationId xmlns:a16="http://schemas.microsoft.com/office/drawing/2014/main" id="{118B3504-29ED-4331-8529-E8DBFE9510A6}"/>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0" b="98696" l="23500" r="69667">
                        <a14:foregroundMark x1="38667" y1="5217" x2="36167" y2="12174"/>
                        <a14:foregroundMark x1="36500" y1="11304" x2="36500" y2="17391"/>
                        <a14:foregroundMark x1="40833" y1="6522" x2="41500" y2="6087"/>
                        <a14:foregroundMark x1="41500" y1="6087" x2="41167" y2="9565"/>
                        <a14:foregroundMark x1="41167" y1="9565" x2="45333" y2="10435"/>
                        <a14:foregroundMark x1="45667" y1="10000" x2="46333" y2="8696"/>
                        <a14:foregroundMark x1="38833" y1="55217" x2="45000" y2="54348"/>
                        <a14:foregroundMark x1="45000" y1="54348" x2="48333" y2="46087"/>
                        <a14:foregroundMark x1="50000" y1="54348" x2="56167" y2="53478"/>
                        <a14:foregroundMark x1="38167" y1="54348" x2="31167" y2="69565"/>
                        <a14:foregroundMark x1="31000" y1="70435" x2="30833" y2="80000"/>
                        <a14:foregroundMark x1="30833" y1="80000" x2="50833" y2="80435"/>
                        <a14:foregroundMark x1="51167" y1="80870" x2="55833" y2="65217"/>
                        <a14:foregroundMark x1="55833" y1="65217" x2="56000" y2="54348"/>
                        <a14:foregroundMark x1="46333" y1="14783" x2="50667" y2="14348"/>
                        <a14:foregroundMark x1="50667" y1="14348" x2="51000" y2="17391"/>
                        <a14:foregroundMark x1="51000" y1="17391" x2="63500" y2="17391"/>
                        <a14:foregroundMark x1="24333" y1="21739" x2="29167" y2="15217"/>
                        <a14:foregroundMark x1="23833" y1="14783" x2="30833" y2="19565"/>
                        <a14:foregroundMark x1="23833" y1="38261" x2="31167" y2="39565"/>
                        <a14:foregroundMark x1="23833" y1="44348" x2="30500" y2="43913"/>
                        <a14:foregroundMark x1="45833" y1="8261" x2="50833" y2="9565"/>
                        <a14:foregroundMark x1="50833" y1="9565" x2="59667" y2="4783"/>
                        <a14:foregroundMark x1="65667" y1="6522" x2="66167" y2="13478"/>
                        <a14:foregroundMark x1="59667" y1="5652" x2="65500" y2="6087"/>
                        <a14:foregroundMark x1="36333" y1="90000" x2="52500" y2="92174"/>
                        <a14:foregroundMark x1="36833" y1="95217" x2="51333" y2="92609"/>
                        <a14:foregroundMark x1="59500" y1="63043" x2="64167" y2="62174"/>
                        <a14:foregroundMark x1="55833" y1="60435" x2="63833" y2="66522"/>
                        <a14:foregroundMark x1="59333" y1="19565" x2="63333" y2="32609"/>
                        <a14:foregroundMark x1="61333" y1="33043" x2="68333" y2="33478"/>
                        <a14:foregroundMark x1="64500" y1="29565" x2="67833" y2="29130"/>
                        <a14:foregroundMark x1="47833" y1="34783" x2="56500" y2="35652"/>
                      </a14:backgroundRemoval>
                    </a14:imgEffect>
                  </a14:imgLayer>
                </a14:imgProps>
              </a:ext>
              <a:ext uri="{28A0092B-C50C-407E-A947-70E740481C1C}">
                <a14:useLocalDpi xmlns:a14="http://schemas.microsoft.com/office/drawing/2010/main" val="0"/>
              </a:ext>
            </a:extLst>
          </a:blip>
          <a:stretch>
            <a:fillRect/>
          </a:stretch>
        </p:blipFill>
        <p:spPr>
          <a:xfrm>
            <a:off x="4273826" y="1595646"/>
            <a:ext cx="5715000" cy="2190750"/>
          </a:xfrm>
          <a:prstGeom prst="rect">
            <a:avLst/>
          </a:prstGeom>
        </p:spPr>
      </p:pic>
      <p:sp>
        <p:nvSpPr>
          <p:cNvPr id="7" name="文本框 6">
            <a:extLst>
              <a:ext uri="{FF2B5EF4-FFF2-40B4-BE49-F238E27FC236}">
                <a16:creationId xmlns:a16="http://schemas.microsoft.com/office/drawing/2014/main" id="{0EDF80BB-A404-4CA5-87F4-6BB409BF2E09}"/>
              </a:ext>
            </a:extLst>
          </p:cNvPr>
          <p:cNvSpPr txBox="1"/>
          <p:nvPr/>
        </p:nvSpPr>
        <p:spPr>
          <a:xfrm>
            <a:off x="420886" y="1474803"/>
            <a:ext cx="3852940" cy="2638671"/>
          </a:xfrm>
          <a:prstGeom prst="rect">
            <a:avLst/>
          </a:prstGeom>
          <a:noFill/>
        </p:spPr>
        <p:txBody>
          <a:bodyPr wrap="square" rtlCol="0">
            <a:spAutoFit/>
          </a:bodyPr>
          <a:lstStyle/>
          <a:p>
            <a:pPr>
              <a:lnSpc>
                <a:spcPct val="150000"/>
              </a:lnSpc>
            </a:pPr>
            <a:r>
              <a:rPr lang="zh-CN" altLang="en-US" sz="1600" b="0" i="0" dirty="0">
                <a:solidFill>
                  <a:srgbClr val="6D6A73"/>
                </a:solidFill>
                <a:effectLst/>
                <a:latin typeface="-apple-system"/>
              </a:rPr>
              <a:t>         先在工作台上用辊筒铺一层粉末材料，由</a:t>
            </a:r>
            <a:r>
              <a:rPr lang="en-US" altLang="zh-CN" sz="1600" b="0" i="0" dirty="0">
                <a:solidFill>
                  <a:srgbClr val="6D6A73"/>
                </a:solidFill>
                <a:effectLst/>
                <a:latin typeface="-apple-system"/>
              </a:rPr>
              <a:t>CO2</a:t>
            </a:r>
            <a:r>
              <a:rPr lang="zh-CN" altLang="en-US" sz="1600" b="0" i="0" dirty="0">
                <a:solidFill>
                  <a:srgbClr val="6D6A73"/>
                </a:solidFill>
                <a:effectLst/>
                <a:latin typeface="-apple-system"/>
              </a:rPr>
              <a:t>激光器发出的激光束在计算机的控制下，根据几何形体各层横截面的</a:t>
            </a:r>
            <a:r>
              <a:rPr lang="en-US" altLang="zh-CN" sz="1600" b="0" i="0" dirty="0">
                <a:solidFill>
                  <a:srgbClr val="6D6A73"/>
                </a:solidFill>
                <a:effectLst/>
                <a:latin typeface="-apple-system"/>
              </a:rPr>
              <a:t>CAD</a:t>
            </a:r>
            <a:r>
              <a:rPr lang="zh-CN" altLang="en-US" sz="1600" b="0" i="0" dirty="0">
                <a:solidFill>
                  <a:srgbClr val="6D6A73"/>
                </a:solidFill>
                <a:effectLst/>
                <a:latin typeface="-apple-system"/>
              </a:rPr>
              <a:t>数据，有选择地对粉末层进行扫描。</a:t>
            </a:r>
            <a:endParaRPr lang="en-US" altLang="zh-CN" sz="1600" b="0" i="0" dirty="0">
              <a:solidFill>
                <a:srgbClr val="6D6A73"/>
              </a:solidFill>
              <a:effectLst/>
              <a:latin typeface="-apple-system"/>
            </a:endParaRPr>
          </a:p>
          <a:p>
            <a:pPr>
              <a:lnSpc>
                <a:spcPct val="150000"/>
              </a:lnSpc>
            </a:pPr>
            <a:r>
              <a:rPr lang="en-US" altLang="zh-CN" sz="1600" dirty="0">
                <a:solidFill>
                  <a:srgbClr val="6D6A73"/>
                </a:solidFill>
                <a:latin typeface="-apple-system"/>
              </a:rPr>
              <a:t>        </a:t>
            </a:r>
            <a:r>
              <a:rPr lang="zh-CN" altLang="en-US" sz="1600" b="0" i="0" dirty="0">
                <a:solidFill>
                  <a:srgbClr val="6D6A73"/>
                </a:solidFill>
                <a:effectLst/>
                <a:latin typeface="-apple-system"/>
              </a:rPr>
              <a:t>在激光照射的位置上，粉末材料被烧结在一起，未被激光照射的粉末仍呈松散状，作为成形件和下一层粉末的支撑。</a:t>
            </a:r>
            <a:endParaRPr lang="zh-CN" altLang="en-US" sz="1600" dirty="0">
              <a:solidFill>
                <a:srgbClr val="6D6A73"/>
              </a:solidFill>
            </a:endParaRPr>
          </a:p>
        </p:txBody>
      </p:sp>
    </p:spTree>
    <p:extLst>
      <p:ext uri="{BB962C8B-B14F-4D97-AF65-F5344CB8AC3E}">
        <p14:creationId xmlns:p14="http://schemas.microsoft.com/office/powerpoint/2010/main" val="381757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126E8E41-5EA5-46EF-9D21-18F7D968021F}"/>
              </a:ext>
            </a:extLst>
          </p:cNvPr>
          <p:cNvSpPr/>
          <p:nvPr/>
        </p:nvSpPr>
        <p:spPr bwMode="auto">
          <a:xfrm>
            <a:off x="562760" y="762892"/>
            <a:ext cx="2101858" cy="338554"/>
          </a:xfrm>
          <a:prstGeom prst="rect">
            <a:avLst/>
          </a:prstGeom>
          <a:noFill/>
        </p:spPr>
        <p:txBody>
          <a:bodyPr wrap="none">
            <a:spAutoFit/>
          </a:bodyPr>
          <a:lstStyle/>
          <a:p>
            <a:pPr algn="r">
              <a:defRPr/>
            </a:pPr>
            <a:r>
              <a:rPr lang="zh-CN" altLang="en-US" sz="1600" kern="100" dirty="0">
                <a:solidFill>
                  <a:schemeClr val="accent1"/>
                </a:solidFill>
                <a:latin typeface="+mj-ea"/>
                <a:ea typeface="+mj-ea"/>
                <a:cs typeface="Times New Roman" panose="02020603050405020304" pitchFamily="18" charset="0"/>
              </a:rPr>
              <a:t>选域激光烧结（</a:t>
            </a:r>
            <a:r>
              <a:rPr lang="en-US" altLang="zh-CN" sz="1600" kern="100" dirty="0">
                <a:solidFill>
                  <a:schemeClr val="accent1"/>
                </a:solidFill>
                <a:latin typeface="+mj-ea"/>
                <a:ea typeface="+mj-ea"/>
                <a:cs typeface="Times New Roman" panose="02020603050405020304" pitchFamily="18" charset="0"/>
              </a:rPr>
              <a:t>SLS</a:t>
            </a:r>
            <a:r>
              <a:rPr lang="zh-CN" altLang="en-US" sz="1600" kern="100" dirty="0">
                <a:solidFill>
                  <a:schemeClr val="accent1"/>
                </a:solidFill>
                <a:latin typeface="+mj-ea"/>
                <a:ea typeface="+mj-ea"/>
                <a:cs typeface="Times New Roman" panose="02020603050405020304" pitchFamily="18" charset="0"/>
              </a:rPr>
              <a:t>）</a:t>
            </a:r>
          </a:p>
        </p:txBody>
      </p:sp>
      <p:sp>
        <p:nvSpPr>
          <p:cNvPr id="4" name="文本框 3">
            <a:extLst>
              <a:ext uri="{FF2B5EF4-FFF2-40B4-BE49-F238E27FC236}">
                <a16:creationId xmlns:a16="http://schemas.microsoft.com/office/drawing/2014/main" id="{83720067-791B-4EF4-BB69-5C3314058B52}"/>
              </a:ext>
            </a:extLst>
          </p:cNvPr>
          <p:cNvSpPr txBox="1"/>
          <p:nvPr/>
        </p:nvSpPr>
        <p:spPr>
          <a:xfrm>
            <a:off x="562760" y="1431235"/>
            <a:ext cx="8183217" cy="2638671"/>
          </a:xfrm>
          <a:prstGeom prst="rect">
            <a:avLst/>
          </a:prstGeom>
          <a:noFill/>
        </p:spPr>
        <p:txBody>
          <a:bodyPr wrap="square" rtlCol="0">
            <a:spAutoFit/>
          </a:bodyPr>
          <a:lstStyle/>
          <a:p>
            <a:pPr algn="ctr">
              <a:lnSpc>
                <a:spcPct val="150000"/>
              </a:lnSpc>
            </a:pPr>
            <a:r>
              <a:rPr lang="zh-CN" altLang="en-US" sz="1600" dirty="0">
                <a:solidFill>
                  <a:srgbClr val="6D6A73"/>
                </a:solidFill>
                <a:latin typeface="-apple-system"/>
              </a:rPr>
              <a:t>可使用材料广泛，包含尼龙、聚苯乙烯等聚合物，铁、钛、合金等金属、陶瓷、覆膜砂等</a:t>
            </a:r>
            <a:endParaRPr lang="en-US" altLang="zh-CN" sz="1600" dirty="0">
              <a:solidFill>
                <a:srgbClr val="6D6A73"/>
              </a:solidFill>
              <a:latin typeface="-apple-system"/>
            </a:endParaRPr>
          </a:p>
          <a:p>
            <a:pPr algn="ctr">
              <a:lnSpc>
                <a:spcPct val="150000"/>
              </a:lnSpc>
            </a:pPr>
            <a:endParaRPr lang="en-US" altLang="zh-CN" sz="1600" dirty="0">
              <a:solidFill>
                <a:srgbClr val="6D6A73"/>
              </a:solidFill>
              <a:latin typeface="-apple-system"/>
            </a:endParaRPr>
          </a:p>
          <a:p>
            <a:pPr algn="ctr">
              <a:lnSpc>
                <a:spcPct val="150000"/>
              </a:lnSpc>
            </a:pPr>
            <a:r>
              <a:rPr lang="zh-CN" altLang="en-US" sz="1600" dirty="0">
                <a:solidFill>
                  <a:srgbClr val="6D6A73"/>
                </a:solidFill>
                <a:latin typeface="-apple-system"/>
              </a:rPr>
              <a:t>成型效率高，因为</a:t>
            </a:r>
            <a:r>
              <a:rPr lang="en-US" altLang="zh-CN" sz="1600" dirty="0">
                <a:solidFill>
                  <a:srgbClr val="6D6A73"/>
                </a:solidFill>
                <a:latin typeface="-apple-system"/>
              </a:rPr>
              <a:t>SLS</a:t>
            </a:r>
            <a:r>
              <a:rPr lang="zh-CN" altLang="en-US" sz="1600" dirty="0">
                <a:solidFill>
                  <a:srgbClr val="6D6A73"/>
                </a:solidFill>
                <a:latin typeface="-apple-system"/>
              </a:rPr>
              <a:t>技能并不彻底熔化粉末，而仅是将其烧结</a:t>
            </a:r>
            <a:endParaRPr lang="en-US" altLang="zh-CN" sz="1600" dirty="0">
              <a:solidFill>
                <a:srgbClr val="6D6A73"/>
              </a:solidFill>
              <a:latin typeface="-apple-system"/>
            </a:endParaRPr>
          </a:p>
          <a:p>
            <a:pPr algn="ctr">
              <a:lnSpc>
                <a:spcPct val="150000"/>
              </a:lnSpc>
            </a:pPr>
            <a:endParaRPr lang="en-US" altLang="zh-CN" sz="1600" dirty="0">
              <a:solidFill>
                <a:srgbClr val="6D6A73"/>
              </a:solidFill>
              <a:latin typeface="-apple-system"/>
            </a:endParaRPr>
          </a:p>
          <a:p>
            <a:pPr algn="ctr">
              <a:lnSpc>
                <a:spcPct val="150000"/>
              </a:lnSpc>
            </a:pPr>
            <a:r>
              <a:rPr lang="zh-CN" altLang="en-US" sz="1600" dirty="0">
                <a:solidFill>
                  <a:srgbClr val="6D6A73"/>
                </a:solidFill>
                <a:latin typeface="-apple-system"/>
              </a:rPr>
              <a:t>材料利用率高，未烧结的材料可重复使用</a:t>
            </a:r>
            <a:endParaRPr lang="en-US" altLang="zh-CN" sz="1600" dirty="0">
              <a:solidFill>
                <a:srgbClr val="6D6A73"/>
              </a:solidFill>
              <a:latin typeface="-apple-system"/>
            </a:endParaRPr>
          </a:p>
          <a:p>
            <a:pPr algn="ctr">
              <a:lnSpc>
                <a:spcPct val="150000"/>
              </a:lnSpc>
            </a:pPr>
            <a:endParaRPr lang="en-US" altLang="zh-CN" sz="1600" dirty="0">
              <a:solidFill>
                <a:srgbClr val="6D6A73"/>
              </a:solidFill>
              <a:latin typeface="-apple-system"/>
            </a:endParaRPr>
          </a:p>
          <a:p>
            <a:pPr algn="ctr">
              <a:lnSpc>
                <a:spcPct val="150000"/>
              </a:lnSpc>
            </a:pPr>
            <a:r>
              <a:rPr lang="zh-CN" altLang="en-US" sz="1600" dirty="0">
                <a:solidFill>
                  <a:srgbClr val="6D6A73"/>
                </a:solidFill>
                <a:latin typeface="-apple-system"/>
              </a:rPr>
              <a:t>无需支撑，因为未烧结的粉末可以对模型的空腔和悬臂部分起支撑作用</a:t>
            </a:r>
            <a:endParaRPr lang="en-US" altLang="zh-CN" sz="1600" dirty="0">
              <a:solidFill>
                <a:srgbClr val="6D6A73"/>
              </a:solidFill>
              <a:latin typeface="-apple-system"/>
            </a:endParaRPr>
          </a:p>
        </p:txBody>
      </p:sp>
    </p:spTree>
    <p:extLst>
      <p:ext uri="{BB962C8B-B14F-4D97-AF65-F5344CB8AC3E}">
        <p14:creationId xmlns:p14="http://schemas.microsoft.com/office/powerpoint/2010/main" val="1372069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FB78DC90-B2D1-4825-863F-332C32ACA429}"/>
              </a:ext>
            </a:extLst>
          </p:cNvPr>
          <p:cNvSpPr/>
          <p:nvPr/>
        </p:nvSpPr>
        <p:spPr bwMode="auto">
          <a:xfrm>
            <a:off x="445420" y="762892"/>
            <a:ext cx="2219198" cy="338554"/>
          </a:xfrm>
          <a:prstGeom prst="rect">
            <a:avLst/>
          </a:prstGeom>
          <a:noFill/>
        </p:spPr>
        <p:txBody>
          <a:bodyPr wrap="none">
            <a:spAutoFit/>
          </a:bodyPr>
          <a:lstStyle/>
          <a:p>
            <a:pPr algn="r">
              <a:defRPr/>
            </a:pPr>
            <a:r>
              <a:rPr lang="zh-CN" altLang="en-US" sz="1600" kern="100" dirty="0">
                <a:solidFill>
                  <a:schemeClr val="accent1"/>
                </a:solidFill>
                <a:latin typeface="+mj-ea"/>
                <a:ea typeface="+mj-ea"/>
                <a:cs typeface="Times New Roman" panose="02020603050405020304" pitchFamily="18" charset="0"/>
              </a:rPr>
              <a:t>层合实体制造（</a:t>
            </a:r>
            <a:r>
              <a:rPr lang="en-US" altLang="zh-CN" sz="1600" kern="100" dirty="0">
                <a:solidFill>
                  <a:schemeClr val="accent1"/>
                </a:solidFill>
                <a:latin typeface="+mj-ea"/>
                <a:ea typeface="+mj-ea"/>
                <a:cs typeface="Times New Roman" panose="02020603050405020304" pitchFamily="18" charset="0"/>
              </a:rPr>
              <a:t>LOM</a:t>
            </a:r>
            <a:r>
              <a:rPr lang="zh-CN" altLang="en-US" sz="1600" kern="100" dirty="0">
                <a:solidFill>
                  <a:schemeClr val="accent1"/>
                </a:solidFill>
                <a:latin typeface="+mj-ea"/>
                <a:ea typeface="+mj-ea"/>
                <a:cs typeface="Times New Roman" panose="02020603050405020304" pitchFamily="18" charset="0"/>
              </a:rPr>
              <a:t>）</a:t>
            </a:r>
          </a:p>
        </p:txBody>
      </p:sp>
      <p:sp>
        <p:nvSpPr>
          <p:cNvPr id="5" name="文本框 4">
            <a:extLst>
              <a:ext uri="{FF2B5EF4-FFF2-40B4-BE49-F238E27FC236}">
                <a16:creationId xmlns:a16="http://schemas.microsoft.com/office/drawing/2014/main" id="{04C4CCD6-61FE-430A-88ED-3FF5E9724CBC}"/>
              </a:ext>
            </a:extLst>
          </p:cNvPr>
          <p:cNvSpPr txBox="1"/>
          <p:nvPr/>
        </p:nvSpPr>
        <p:spPr>
          <a:xfrm>
            <a:off x="370511" y="1892247"/>
            <a:ext cx="3852940" cy="1530675"/>
          </a:xfrm>
          <a:prstGeom prst="rect">
            <a:avLst/>
          </a:prstGeom>
          <a:noFill/>
        </p:spPr>
        <p:txBody>
          <a:bodyPr wrap="square" rtlCol="0">
            <a:spAutoFit/>
          </a:bodyPr>
          <a:lstStyle/>
          <a:p>
            <a:pPr>
              <a:lnSpc>
                <a:spcPct val="150000"/>
              </a:lnSpc>
            </a:pPr>
            <a:r>
              <a:rPr lang="zh-CN" altLang="en-US" sz="1600" b="0" i="0" dirty="0">
                <a:solidFill>
                  <a:srgbClr val="6D6A73"/>
                </a:solidFill>
                <a:effectLst/>
                <a:latin typeface="-apple-system"/>
              </a:rPr>
              <a:t>         采用激光器，用激光束将单面涂有热熔胶的薄膜材料的箔带切割成原型件某一层的内外轮廓，再通过加热辊加热，使刚切好的一层与下面切好的层面粘接在一起。</a:t>
            </a:r>
            <a:endParaRPr lang="zh-CN" altLang="en-US" sz="1600" dirty="0">
              <a:solidFill>
                <a:srgbClr val="6D6A73"/>
              </a:solidFill>
            </a:endParaRPr>
          </a:p>
        </p:txBody>
      </p:sp>
      <p:pic>
        <p:nvPicPr>
          <p:cNvPr id="7" name="图片 6">
            <a:extLst>
              <a:ext uri="{FF2B5EF4-FFF2-40B4-BE49-F238E27FC236}">
                <a16:creationId xmlns:a16="http://schemas.microsoft.com/office/drawing/2014/main" id="{C22CB94D-78E0-45FB-9BFB-67FDA1870D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0208" y="1285462"/>
            <a:ext cx="4303281" cy="3034748"/>
          </a:xfrm>
          <a:prstGeom prst="rect">
            <a:avLst/>
          </a:prstGeom>
        </p:spPr>
      </p:pic>
    </p:spTree>
    <p:extLst>
      <p:ext uri="{BB962C8B-B14F-4D97-AF65-F5344CB8AC3E}">
        <p14:creationId xmlns:p14="http://schemas.microsoft.com/office/powerpoint/2010/main" val="21026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C4A66C43-F16A-4A63-8183-780FEE5F060C}"/>
              </a:ext>
            </a:extLst>
          </p:cNvPr>
          <p:cNvSpPr/>
          <p:nvPr/>
        </p:nvSpPr>
        <p:spPr bwMode="auto">
          <a:xfrm>
            <a:off x="445420" y="762892"/>
            <a:ext cx="2219198" cy="338554"/>
          </a:xfrm>
          <a:prstGeom prst="rect">
            <a:avLst/>
          </a:prstGeom>
          <a:noFill/>
        </p:spPr>
        <p:txBody>
          <a:bodyPr wrap="none">
            <a:spAutoFit/>
          </a:bodyPr>
          <a:lstStyle/>
          <a:p>
            <a:pPr algn="r">
              <a:defRPr/>
            </a:pPr>
            <a:r>
              <a:rPr lang="zh-CN" altLang="en-US" sz="1600" kern="100" dirty="0">
                <a:solidFill>
                  <a:schemeClr val="accent1"/>
                </a:solidFill>
                <a:latin typeface="+mj-ea"/>
                <a:ea typeface="+mj-ea"/>
                <a:cs typeface="Times New Roman" panose="02020603050405020304" pitchFamily="18" charset="0"/>
              </a:rPr>
              <a:t>层合实体制造（</a:t>
            </a:r>
            <a:r>
              <a:rPr lang="en-US" altLang="zh-CN" sz="1600" kern="100" dirty="0">
                <a:solidFill>
                  <a:schemeClr val="accent1"/>
                </a:solidFill>
                <a:latin typeface="+mj-ea"/>
                <a:ea typeface="+mj-ea"/>
                <a:cs typeface="Times New Roman" panose="02020603050405020304" pitchFamily="18" charset="0"/>
              </a:rPr>
              <a:t>LOM</a:t>
            </a:r>
            <a:r>
              <a:rPr lang="zh-CN" altLang="en-US" sz="1600" kern="100" dirty="0">
                <a:solidFill>
                  <a:schemeClr val="accent1"/>
                </a:solidFill>
                <a:latin typeface="+mj-ea"/>
                <a:ea typeface="+mj-ea"/>
                <a:cs typeface="Times New Roman" panose="02020603050405020304" pitchFamily="18" charset="0"/>
              </a:rPr>
              <a:t>）</a:t>
            </a:r>
          </a:p>
        </p:txBody>
      </p:sp>
      <p:sp>
        <p:nvSpPr>
          <p:cNvPr id="4" name="文本框 3">
            <a:extLst>
              <a:ext uri="{FF2B5EF4-FFF2-40B4-BE49-F238E27FC236}">
                <a16:creationId xmlns:a16="http://schemas.microsoft.com/office/drawing/2014/main" id="{45479FCA-9A4C-43DF-B00A-22B560E81E34}"/>
              </a:ext>
            </a:extLst>
          </p:cNvPr>
          <p:cNvSpPr txBox="1"/>
          <p:nvPr/>
        </p:nvSpPr>
        <p:spPr>
          <a:xfrm>
            <a:off x="636104" y="1689652"/>
            <a:ext cx="7659756" cy="1323439"/>
          </a:xfrm>
          <a:prstGeom prst="rect">
            <a:avLst/>
          </a:prstGeom>
          <a:noFill/>
        </p:spPr>
        <p:txBody>
          <a:bodyPr wrap="square" rtlCol="0">
            <a:spAutoFit/>
          </a:bodyPr>
          <a:lstStyle/>
          <a:p>
            <a:pPr algn="ctr"/>
            <a:r>
              <a:rPr lang="en-US" altLang="zh-CN" sz="1600" dirty="0">
                <a:solidFill>
                  <a:srgbClr val="6D6A73"/>
                </a:solidFill>
                <a:latin typeface="-apple-system"/>
              </a:rPr>
              <a:t>LOM </a:t>
            </a:r>
            <a:r>
              <a:rPr lang="zh-CN" altLang="en-US" sz="1600" dirty="0">
                <a:solidFill>
                  <a:srgbClr val="6D6A73"/>
                </a:solidFill>
                <a:latin typeface="-apple-system"/>
              </a:rPr>
              <a:t>工艺成形速度快，成形材料便宜，无相变，无热应力</a:t>
            </a:r>
            <a:r>
              <a:rPr lang="en-US" altLang="zh-CN" sz="1600" dirty="0">
                <a:solidFill>
                  <a:srgbClr val="6D6A73"/>
                </a:solidFill>
                <a:latin typeface="-apple-system"/>
              </a:rPr>
              <a:t>,</a:t>
            </a:r>
            <a:r>
              <a:rPr lang="zh-CN" altLang="en-US" sz="1600" dirty="0">
                <a:solidFill>
                  <a:srgbClr val="6D6A73"/>
                </a:solidFill>
                <a:latin typeface="-apple-system"/>
              </a:rPr>
              <a:t>形状和尺寸精度稳定</a:t>
            </a:r>
            <a:endParaRPr lang="en-US" altLang="zh-CN" sz="1600" dirty="0">
              <a:solidFill>
                <a:srgbClr val="6D6A73"/>
              </a:solidFill>
              <a:latin typeface="-apple-system"/>
            </a:endParaRPr>
          </a:p>
          <a:p>
            <a:pPr algn="ctr"/>
            <a:endParaRPr lang="en-US" altLang="zh-CN" sz="1600" dirty="0">
              <a:solidFill>
                <a:srgbClr val="6D6A73"/>
              </a:solidFill>
              <a:latin typeface="-apple-system"/>
            </a:endParaRPr>
          </a:p>
          <a:p>
            <a:pPr algn="ctr"/>
            <a:r>
              <a:rPr lang="zh-CN" altLang="en-US" sz="1600" dirty="0">
                <a:solidFill>
                  <a:srgbClr val="6D6A73"/>
                </a:solidFill>
                <a:latin typeface="-apple-system"/>
              </a:rPr>
              <a:t>但成形后废料剥离费时</a:t>
            </a:r>
            <a:endParaRPr lang="en-US" altLang="zh-CN" sz="1600" dirty="0">
              <a:solidFill>
                <a:srgbClr val="6D6A73"/>
              </a:solidFill>
              <a:latin typeface="-apple-system"/>
            </a:endParaRPr>
          </a:p>
          <a:p>
            <a:pPr algn="ctr"/>
            <a:endParaRPr lang="en-US" altLang="zh-CN" sz="1600" dirty="0">
              <a:solidFill>
                <a:srgbClr val="6D6A73"/>
              </a:solidFill>
              <a:latin typeface="-apple-system"/>
            </a:endParaRPr>
          </a:p>
          <a:p>
            <a:pPr algn="ctr"/>
            <a:r>
              <a:rPr lang="zh-CN" altLang="en-US" sz="1600" dirty="0">
                <a:solidFill>
                  <a:srgbClr val="6D6A73"/>
                </a:solidFill>
                <a:latin typeface="-apple-system"/>
              </a:rPr>
              <a:t>其适合于航空、汽车等行业中体积较大的制件</a:t>
            </a:r>
          </a:p>
        </p:txBody>
      </p:sp>
    </p:spTree>
    <p:extLst>
      <p:ext uri="{BB962C8B-B14F-4D97-AF65-F5344CB8AC3E}">
        <p14:creationId xmlns:p14="http://schemas.microsoft.com/office/powerpoint/2010/main" val="1655412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E20C235C-12EE-4ED2-91FE-DE255D7BD591}"/>
              </a:ext>
            </a:extLst>
          </p:cNvPr>
          <p:cNvSpPr/>
          <p:nvPr/>
        </p:nvSpPr>
        <p:spPr bwMode="auto">
          <a:xfrm>
            <a:off x="442535" y="762892"/>
            <a:ext cx="2222083" cy="338554"/>
          </a:xfrm>
          <a:prstGeom prst="rect">
            <a:avLst/>
          </a:prstGeom>
          <a:noFill/>
        </p:spPr>
        <p:txBody>
          <a:bodyPr wrap="none">
            <a:spAutoFit/>
          </a:bodyPr>
          <a:lstStyle/>
          <a:p>
            <a:pPr algn="r">
              <a:defRPr/>
            </a:pPr>
            <a:r>
              <a:rPr lang="zh-CN" altLang="en-US" sz="1600" kern="100" dirty="0">
                <a:solidFill>
                  <a:schemeClr val="accent1"/>
                </a:solidFill>
                <a:latin typeface="+mj-ea"/>
                <a:ea typeface="+mj-ea"/>
                <a:cs typeface="Times New Roman" panose="02020603050405020304" pitchFamily="18" charset="0"/>
              </a:rPr>
              <a:t>熔融沉积制模（</a:t>
            </a:r>
            <a:r>
              <a:rPr lang="en-US" altLang="zh-CN" sz="1600" kern="100" dirty="0">
                <a:solidFill>
                  <a:schemeClr val="accent1"/>
                </a:solidFill>
                <a:latin typeface="+mj-ea"/>
                <a:ea typeface="+mj-ea"/>
                <a:cs typeface="Times New Roman" panose="02020603050405020304" pitchFamily="18" charset="0"/>
              </a:rPr>
              <a:t>FDM</a:t>
            </a:r>
            <a:r>
              <a:rPr lang="zh-CN" altLang="en-US" sz="1600" kern="100" dirty="0">
                <a:solidFill>
                  <a:schemeClr val="accent1"/>
                </a:solidFill>
                <a:latin typeface="+mj-ea"/>
                <a:ea typeface="+mj-ea"/>
                <a:cs typeface="Times New Roman" panose="02020603050405020304" pitchFamily="18" charset="0"/>
              </a:rPr>
              <a:t>）</a:t>
            </a:r>
          </a:p>
        </p:txBody>
      </p:sp>
      <p:sp>
        <p:nvSpPr>
          <p:cNvPr id="5" name="文本框 4">
            <a:extLst>
              <a:ext uri="{FF2B5EF4-FFF2-40B4-BE49-F238E27FC236}">
                <a16:creationId xmlns:a16="http://schemas.microsoft.com/office/drawing/2014/main" id="{3965058A-1536-4176-93D7-0E9143EE8055}"/>
              </a:ext>
            </a:extLst>
          </p:cNvPr>
          <p:cNvSpPr txBox="1"/>
          <p:nvPr/>
        </p:nvSpPr>
        <p:spPr>
          <a:xfrm>
            <a:off x="420886" y="1474803"/>
            <a:ext cx="4151114" cy="3008772"/>
          </a:xfrm>
          <a:prstGeom prst="rect">
            <a:avLst/>
          </a:prstGeom>
          <a:noFill/>
        </p:spPr>
        <p:txBody>
          <a:bodyPr wrap="square" rtlCol="0">
            <a:spAutoFit/>
          </a:bodyPr>
          <a:lstStyle/>
          <a:p>
            <a:pPr>
              <a:lnSpc>
                <a:spcPct val="150000"/>
              </a:lnSpc>
            </a:pPr>
            <a:r>
              <a:rPr lang="zh-CN" altLang="en-US" sz="1600" dirty="0">
                <a:solidFill>
                  <a:srgbClr val="6D6A73"/>
                </a:solidFill>
                <a:latin typeface="-apple-system"/>
              </a:rPr>
              <a:t>        </a:t>
            </a:r>
            <a:r>
              <a:rPr lang="zh-CN" altLang="en-US" sz="1600" b="0" i="0" dirty="0">
                <a:solidFill>
                  <a:srgbClr val="6D6A73"/>
                </a:solidFill>
                <a:effectLst/>
                <a:latin typeface="-apple-system"/>
              </a:rPr>
              <a:t>将丝状热熔性材料加热融化，通过带有一个微细喷嘴的喷头挤喷出来。</a:t>
            </a:r>
            <a:endParaRPr lang="en-US" altLang="zh-CN" sz="1600" b="0" i="0" dirty="0">
              <a:solidFill>
                <a:srgbClr val="6D6A73"/>
              </a:solidFill>
              <a:effectLst/>
              <a:latin typeface="-apple-system"/>
            </a:endParaRPr>
          </a:p>
          <a:p>
            <a:pPr>
              <a:lnSpc>
                <a:spcPct val="150000"/>
              </a:lnSpc>
            </a:pPr>
            <a:r>
              <a:rPr lang="en-US" altLang="zh-CN" sz="1600" dirty="0">
                <a:solidFill>
                  <a:srgbClr val="6D6A73"/>
                </a:solidFill>
                <a:latin typeface="-apple-system"/>
              </a:rPr>
              <a:t>         </a:t>
            </a:r>
            <a:r>
              <a:rPr lang="zh-CN" altLang="en-US" sz="1600" b="0" i="0" dirty="0">
                <a:solidFill>
                  <a:srgbClr val="6D6A73"/>
                </a:solidFill>
                <a:effectLst/>
                <a:latin typeface="-apple-system"/>
              </a:rPr>
              <a:t>热熔材料融化后从喷嘴喷出，沉积在制作面板或者前一层已固化的材料上，温度低于固化温度后开始固化。</a:t>
            </a:r>
            <a:endParaRPr lang="en-US" altLang="zh-CN" sz="1600" b="0" i="0" dirty="0">
              <a:solidFill>
                <a:srgbClr val="6D6A73"/>
              </a:solidFill>
              <a:effectLst/>
              <a:latin typeface="-apple-system"/>
            </a:endParaRPr>
          </a:p>
          <a:p>
            <a:pPr>
              <a:lnSpc>
                <a:spcPct val="150000"/>
              </a:lnSpc>
            </a:pPr>
            <a:r>
              <a:rPr lang="en-US" altLang="zh-CN" sz="1600" dirty="0">
                <a:solidFill>
                  <a:srgbClr val="6D6A73"/>
                </a:solidFill>
                <a:latin typeface="-apple-system"/>
              </a:rPr>
              <a:t>        </a:t>
            </a:r>
            <a:r>
              <a:rPr lang="zh-CN" altLang="en-US" sz="1600" b="0" i="0" dirty="0">
                <a:solidFill>
                  <a:srgbClr val="6D6A73"/>
                </a:solidFill>
                <a:effectLst/>
                <a:latin typeface="-apple-system"/>
              </a:rPr>
              <a:t>通过材料的层层堆积形成最终成品。</a:t>
            </a:r>
            <a:endParaRPr lang="en-US" altLang="zh-CN" sz="1600" b="0" i="0" dirty="0">
              <a:solidFill>
                <a:srgbClr val="6D6A73"/>
              </a:solidFill>
              <a:effectLst/>
              <a:latin typeface="-apple-system"/>
            </a:endParaRPr>
          </a:p>
          <a:p>
            <a:pPr>
              <a:lnSpc>
                <a:spcPct val="150000"/>
              </a:lnSpc>
            </a:pPr>
            <a:r>
              <a:rPr lang="zh-CN" altLang="en-US" sz="1600" dirty="0">
                <a:solidFill>
                  <a:srgbClr val="6D6A73"/>
                </a:solidFill>
                <a:latin typeface="-apple-system"/>
              </a:rPr>
              <a:t>材料：热塑性材料，蜡、</a:t>
            </a:r>
            <a:r>
              <a:rPr lang="en-US" altLang="zh-CN" sz="1600" dirty="0">
                <a:solidFill>
                  <a:srgbClr val="6D6A73"/>
                </a:solidFill>
                <a:latin typeface="-apple-system"/>
              </a:rPr>
              <a:t>ABS</a:t>
            </a:r>
            <a:r>
              <a:rPr lang="zh-CN" altLang="en-US" sz="1600" dirty="0">
                <a:solidFill>
                  <a:srgbClr val="6D6A73"/>
                </a:solidFill>
                <a:latin typeface="-apple-system"/>
              </a:rPr>
              <a:t>、</a:t>
            </a:r>
            <a:r>
              <a:rPr lang="en-US" altLang="zh-CN" sz="1600" dirty="0">
                <a:solidFill>
                  <a:srgbClr val="6D6A73"/>
                </a:solidFill>
                <a:latin typeface="-apple-system"/>
              </a:rPr>
              <a:t>PC</a:t>
            </a:r>
            <a:r>
              <a:rPr lang="zh-CN" altLang="en-US" sz="1600" dirty="0">
                <a:solidFill>
                  <a:srgbClr val="6D6A73"/>
                </a:solidFill>
                <a:latin typeface="-apple-system"/>
              </a:rPr>
              <a:t>、尼龙等。</a:t>
            </a:r>
            <a:endParaRPr lang="en-US" altLang="zh-CN" sz="1600" b="0" i="0" dirty="0">
              <a:solidFill>
                <a:srgbClr val="6D6A73"/>
              </a:solidFill>
              <a:effectLst/>
              <a:latin typeface="-apple-system"/>
            </a:endParaRPr>
          </a:p>
          <a:p>
            <a:pPr>
              <a:lnSpc>
                <a:spcPct val="150000"/>
              </a:lnSpc>
            </a:pPr>
            <a:endParaRPr lang="zh-CN" altLang="en-US" sz="1600" dirty="0">
              <a:solidFill>
                <a:srgbClr val="6D6A73"/>
              </a:solidFill>
            </a:endParaRPr>
          </a:p>
        </p:txBody>
      </p:sp>
      <p:pic>
        <p:nvPicPr>
          <p:cNvPr id="7" name="图片 6">
            <a:extLst>
              <a:ext uri="{FF2B5EF4-FFF2-40B4-BE49-F238E27FC236}">
                <a16:creationId xmlns:a16="http://schemas.microsoft.com/office/drawing/2014/main" id="{DDE2FFB8-0B87-4456-A950-8ED0C3085498}"/>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5668" b="81990" l="7124" r="80232">
                        <a14:foregroundMark x1="7569" y1="5793" x2="47729" y2="9572"/>
                        <a14:foregroundMark x1="33660" y1="10453" x2="8370" y2="9320"/>
                        <a14:foregroundMark x1="31523" y1="10327" x2="47373" y2="10327"/>
                        <a14:foregroundMark x1="24132" y1="7557" x2="47551" y2="6927"/>
                        <a14:foregroundMark x1="18700" y1="41310" x2="29475" y2="40932"/>
                        <a14:foregroundMark x1="21817" y1="42695" x2="27427" y2="42821"/>
                        <a14:foregroundMark x1="26625" y1="51008" x2="29207" y2="50126"/>
                        <a14:foregroundMark x1="22084" y1="59824" x2="29207" y2="59446"/>
                        <a14:foregroundMark x1="20659" y1="69899" x2="29386" y2="69773"/>
                        <a14:foregroundMark x1="20837" y1="71537" x2="28940" y2="70907"/>
                        <a14:foregroundMark x1="24488" y1="61587" x2="29386" y2="61209"/>
                        <a14:foregroundMark x1="55922" y1="37657" x2="65895" y2="37657"/>
                        <a14:foregroundMark x1="67676" y1="36776" x2="73998" y2="36776"/>
                        <a14:foregroundMark x1="67142" y1="45844" x2="73019" y2="45844"/>
                        <a14:foregroundMark x1="66874" y1="47103" x2="58059" y2="48111"/>
                        <a14:foregroundMark x1="55387" y1="56927" x2="66162" y2="55542"/>
                        <a14:foregroundMark x1="67943" y1="55164" x2="78272" y2="54912"/>
                        <a14:foregroundMark x1="67231" y1="64484" x2="71149" y2="64484"/>
                        <a14:foregroundMark x1="60196" y1="68766" x2="66874" y2="66121"/>
                        <a14:foregroundMark x1="34194" y1="75063" x2="65183" y2="74433"/>
                        <a14:foregroundMark x1="34907" y1="72292" x2="36955" y2="72292"/>
                        <a14:foregroundMark x1="36955" y1="72292" x2="53517" y2="72292"/>
                        <a14:foregroundMark x1="37044" y1="74433" x2="51113" y2="73678"/>
                        <a14:foregroundMark x1="30899" y1="42695" x2="41318" y2="49874"/>
                        <a14:foregroundMark x1="30454" y1="51385" x2="40249" y2="62972"/>
                        <a14:foregroundMark x1="30632" y1="61335" x2="37222" y2="71159"/>
                        <a14:foregroundMark x1="29742" y1="70907" x2="35975" y2="73678"/>
                        <a14:foregroundMark x1="66607" y1="47985" x2="56100" y2="47985"/>
                        <a14:foregroundMark x1="66874" y1="39295" x2="56100" y2="37028"/>
                        <a14:foregroundMark x1="34728" y1="7179" x2="19145" y2="6801"/>
                        <a14:foregroundMark x1="10062" y1="8186" x2="7124" y2="9572"/>
                        <a14:foregroundMark x1="9884" y1="8186" x2="7480" y2="7431"/>
                        <a14:foregroundMark x1="44613" y1="7809" x2="47818" y2="6549"/>
                        <a14:foregroundMark x1="45236" y1="9698" x2="48353" y2="8186"/>
                      </a14:backgroundRemoval>
                    </a14:imgEffect>
                  </a14:imgLayer>
                </a14:imgProps>
              </a:ext>
              <a:ext uri="{28A0092B-C50C-407E-A947-70E740481C1C}">
                <a14:useLocalDpi xmlns:a14="http://schemas.microsoft.com/office/drawing/2010/main" val="0"/>
              </a:ext>
            </a:extLst>
          </a:blip>
          <a:srcRect l="4404" r="17024" b="8774"/>
          <a:stretch/>
        </p:blipFill>
        <p:spPr>
          <a:xfrm>
            <a:off x="4424822" y="913119"/>
            <a:ext cx="4276643" cy="3510720"/>
          </a:xfrm>
          <a:prstGeom prst="rect">
            <a:avLst/>
          </a:prstGeom>
        </p:spPr>
      </p:pic>
    </p:spTree>
    <p:extLst>
      <p:ext uri="{BB962C8B-B14F-4D97-AF65-F5344CB8AC3E}">
        <p14:creationId xmlns:p14="http://schemas.microsoft.com/office/powerpoint/2010/main" val="281073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F72232A4-D0FA-4B1C-9081-AF1B4ABF2346}"/>
              </a:ext>
            </a:extLst>
          </p:cNvPr>
          <p:cNvSpPr/>
          <p:nvPr/>
        </p:nvSpPr>
        <p:spPr bwMode="auto">
          <a:xfrm>
            <a:off x="442535" y="762892"/>
            <a:ext cx="2222083" cy="338554"/>
          </a:xfrm>
          <a:prstGeom prst="rect">
            <a:avLst/>
          </a:prstGeom>
          <a:noFill/>
        </p:spPr>
        <p:txBody>
          <a:bodyPr wrap="none">
            <a:spAutoFit/>
          </a:bodyPr>
          <a:lstStyle/>
          <a:p>
            <a:pPr algn="r">
              <a:defRPr/>
            </a:pPr>
            <a:r>
              <a:rPr lang="zh-CN" altLang="en-US" sz="1600" kern="100" dirty="0">
                <a:solidFill>
                  <a:schemeClr val="accent1"/>
                </a:solidFill>
                <a:latin typeface="+mj-ea"/>
                <a:ea typeface="+mj-ea"/>
                <a:cs typeface="Times New Roman" panose="02020603050405020304" pitchFamily="18" charset="0"/>
              </a:rPr>
              <a:t>熔融沉积制模（</a:t>
            </a:r>
            <a:r>
              <a:rPr lang="en-US" altLang="zh-CN" sz="1600" kern="100" dirty="0">
                <a:solidFill>
                  <a:schemeClr val="accent1"/>
                </a:solidFill>
                <a:latin typeface="+mj-ea"/>
                <a:ea typeface="+mj-ea"/>
                <a:cs typeface="Times New Roman" panose="02020603050405020304" pitchFamily="18" charset="0"/>
              </a:rPr>
              <a:t>FDM</a:t>
            </a:r>
            <a:r>
              <a:rPr lang="zh-CN" altLang="en-US" sz="1600" kern="100" dirty="0">
                <a:solidFill>
                  <a:schemeClr val="accent1"/>
                </a:solidFill>
                <a:latin typeface="+mj-ea"/>
                <a:ea typeface="+mj-ea"/>
                <a:cs typeface="Times New Roman" panose="02020603050405020304" pitchFamily="18" charset="0"/>
              </a:rPr>
              <a:t>）</a:t>
            </a:r>
          </a:p>
        </p:txBody>
      </p:sp>
      <p:sp>
        <p:nvSpPr>
          <p:cNvPr id="4" name="文本框 3">
            <a:extLst>
              <a:ext uri="{FF2B5EF4-FFF2-40B4-BE49-F238E27FC236}">
                <a16:creationId xmlns:a16="http://schemas.microsoft.com/office/drawing/2014/main" id="{F9AE773E-6E27-4CCE-ABFD-AB0DA1054A86}"/>
              </a:ext>
            </a:extLst>
          </p:cNvPr>
          <p:cNvSpPr txBox="1"/>
          <p:nvPr/>
        </p:nvSpPr>
        <p:spPr>
          <a:xfrm>
            <a:off x="702365" y="1437080"/>
            <a:ext cx="7739270" cy="2269339"/>
          </a:xfrm>
          <a:prstGeom prst="rect">
            <a:avLst/>
          </a:prstGeom>
          <a:noFill/>
        </p:spPr>
        <p:txBody>
          <a:bodyPr wrap="square" rtlCol="0">
            <a:spAutoFit/>
          </a:bodyPr>
          <a:lstStyle/>
          <a:p>
            <a:pPr algn="ctr">
              <a:lnSpc>
                <a:spcPct val="150000"/>
              </a:lnSpc>
            </a:pPr>
            <a:r>
              <a:rPr lang="en-US" altLang="zh-CN" sz="1600" dirty="0">
                <a:solidFill>
                  <a:srgbClr val="6D6A73"/>
                </a:solidFill>
                <a:latin typeface="-apple-system"/>
              </a:rPr>
              <a:t>FDM</a:t>
            </a:r>
            <a:r>
              <a:rPr lang="zh-CN" altLang="en-US" sz="1600" dirty="0">
                <a:solidFill>
                  <a:srgbClr val="6D6A73"/>
                </a:solidFill>
                <a:latin typeface="-apple-system"/>
              </a:rPr>
              <a:t>的优点是材料利用率高</a:t>
            </a:r>
            <a:r>
              <a:rPr lang="en-US" altLang="zh-CN" sz="1600" dirty="0">
                <a:solidFill>
                  <a:srgbClr val="6D6A73"/>
                </a:solidFill>
                <a:latin typeface="-apple-system"/>
              </a:rPr>
              <a:t>;</a:t>
            </a:r>
            <a:r>
              <a:rPr lang="zh-CN" altLang="en-US" sz="1600" dirty="0">
                <a:solidFill>
                  <a:srgbClr val="6D6A73"/>
                </a:solidFill>
                <a:latin typeface="-apple-system"/>
              </a:rPr>
              <a:t>材料成本低</a:t>
            </a:r>
            <a:r>
              <a:rPr lang="en-US" altLang="zh-CN" sz="1600" dirty="0">
                <a:solidFill>
                  <a:srgbClr val="6D6A73"/>
                </a:solidFill>
                <a:latin typeface="-apple-system"/>
              </a:rPr>
              <a:t>;</a:t>
            </a:r>
            <a:r>
              <a:rPr lang="zh-CN" altLang="en-US" sz="1600" dirty="0">
                <a:solidFill>
                  <a:srgbClr val="6D6A73"/>
                </a:solidFill>
                <a:latin typeface="-apple-system"/>
              </a:rPr>
              <a:t>可选材料种类多</a:t>
            </a:r>
            <a:r>
              <a:rPr lang="en-US" altLang="zh-CN" sz="1600" dirty="0">
                <a:solidFill>
                  <a:srgbClr val="6D6A73"/>
                </a:solidFill>
                <a:latin typeface="-apple-system"/>
              </a:rPr>
              <a:t>;</a:t>
            </a:r>
            <a:r>
              <a:rPr lang="zh-CN" altLang="en-US" sz="1600" dirty="0">
                <a:solidFill>
                  <a:srgbClr val="6D6A73"/>
                </a:solidFill>
                <a:latin typeface="-apple-system"/>
              </a:rPr>
              <a:t>工艺简洁。</a:t>
            </a:r>
            <a:endParaRPr lang="en-US" altLang="zh-CN" sz="1600" dirty="0">
              <a:solidFill>
                <a:srgbClr val="6D6A73"/>
              </a:solidFill>
              <a:latin typeface="-apple-system"/>
            </a:endParaRPr>
          </a:p>
          <a:p>
            <a:pPr algn="ctr">
              <a:lnSpc>
                <a:spcPct val="150000"/>
              </a:lnSpc>
            </a:pPr>
            <a:endParaRPr lang="en-US" altLang="zh-CN" sz="1600" dirty="0">
              <a:solidFill>
                <a:srgbClr val="6D6A73"/>
              </a:solidFill>
              <a:latin typeface="-apple-system"/>
            </a:endParaRPr>
          </a:p>
          <a:p>
            <a:pPr algn="ctr">
              <a:lnSpc>
                <a:spcPct val="150000"/>
              </a:lnSpc>
            </a:pPr>
            <a:r>
              <a:rPr lang="zh-CN" altLang="en-US" sz="1600" dirty="0">
                <a:solidFill>
                  <a:srgbClr val="6D6A73"/>
                </a:solidFill>
                <a:latin typeface="-apple-system"/>
              </a:rPr>
              <a:t>缺点是精度低</a:t>
            </a:r>
            <a:r>
              <a:rPr lang="en-US" altLang="zh-CN" sz="1600" dirty="0">
                <a:solidFill>
                  <a:srgbClr val="6D6A73"/>
                </a:solidFill>
                <a:latin typeface="-apple-system"/>
              </a:rPr>
              <a:t>;</a:t>
            </a:r>
            <a:r>
              <a:rPr lang="zh-CN" altLang="en-US" sz="1600" dirty="0">
                <a:solidFill>
                  <a:srgbClr val="6D6A73"/>
                </a:solidFill>
                <a:latin typeface="-apple-system"/>
              </a:rPr>
              <a:t>复杂构件不易制造，悬臂件需加支撑</a:t>
            </a:r>
            <a:r>
              <a:rPr lang="en-US" altLang="zh-CN" sz="1600" dirty="0">
                <a:solidFill>
                  <a:srgbClr val="6D6A73"/>
                </a:solidFill>
                <a:latin typeface="-apple-system"/>
              </a:rPr>
              <a:t>;</a:t>
            </a:r>
            <a:r>
              <a:rPr lang="zh-CN" altLang="en-US" sz="1600" dirty="0">
                <a:solidFill>
                  <a:srgbClr val="6D6A73"/>
                </a:solidFill>
                <a:latin typeface="-apple-system"/>
              </a:rPr>
              <a:t>表面质量差。</a:t>
            </a:r>
            <a:endParaRPr lang="en-US" altLang="zh-CN" sz="1600" dirty="0">
              <a:solidFill>
                <a:srgbClr val="6D6A73"/>
              </a:solidFill>
              <a:latin typeface="-apple-system"/>
            </a:endParaRPr>
          </a:p>
          <a:p>
            <a:pPr algn="ctr">
              <a:lnSpc>
                <a:spcPct val="150000"/>
              </a:lnSpc>
            </a:pPr>
            <a:endParaRPr lang="en-US" altLang="zh-CN" sz="1600" dirty="0">
              <a:solidFill>
                <a:srgbClr val="6D6A73"/>
              </a:solidFill>
              <a:latin typeface="-apple-system"/>
            </a:endParaRPr>
          </a:p>
          <a:p>
            <a:pPr algn="ctr">
              <a:lnSpc>
                <a:spcPct val="150000"/>
              </a:lnSpc>
            </a:pPr>
            <a:r>
              <a:rPr lang="zh-CN" altLang="en-US" sz="1600" dirty="0">
                <a:solidFill>
                  <a:srgbClr val="6D6A73"/>
                </a:solidFill>
                <a:latin typeface="-apple-system"/>
              </a:rPr>
              <a:t>该工艺适合于产品的概念建模及形状和功能测试，中等复杂程度的中小原型，不适合制造大型零件。</a:t>
            </a:r>
          </a:p>
        </p:txBody>
      </p:sp>
    </p:spTree>
    <p:extLst>
      <p:ext uri="{BB962C8B-B14F-4D97-AF65-F5344CB8AC3E}">
        <p14:creationId xmlns:p14="http://schemas.microsoft.com/office/powerpoint/2010/main" val="3427935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73629219-838C-4609-AB28-95B09FE73393}"/>
              </a:ext>
            </a:extLst>
          </p:cNvPr>
          <p:cNvSpPr/>
          <p:nvPr/>
        </p:nvSpPr>
        <p:spPr>
          <a:xfrm>
            <a:off x="4138064" y="1178953"/>
            <a:ext cx="4878885" cy="35478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p:cNvGrpSpPr/>
          <p:nvPr/>
        </p:nvGrpSpPr>
        <p:grpSpPr>
          <a:xfrm>
            <a:off x="3094672" y="402919"/>
            <a:ext cx="2954655" cy="584776"/>
            <a:chOff x="446927" y="227004"/>
            <a:chExt cx="2954655" cy="584776"/>
          </a:xfrm>
        </p:grpSpPr>
        <p:sp>
          <p:nvSpPr>
            <p:cNvPr id="13" name="矩形 12"/>
            <p:cNvSpPr/>
            <p:nvPr/>
          </p:nvSpPr>
          <p:spPr bwMode="auto">
            <a:xfrm>
              <a:off x="446927" y="227004"/>
              <a:ext cx="2954655" cy="369332"/>
            </a:xfrm>
            <a:prstGeom prst="rect">
              <a:avLst/>
            </a:prstGeom>
            <a:noFill/>
          </p:spPr>
          <p:txBody>
            <a:bodyPr wrap="none">
              <a:spAutoFit/>
            </a:bodyPr>
            <a:lstStyle/>
            <a:p>
              <a:pPr algn="ctr">
                <a:defRPr/>
              </a:pPr>
              <a:r>
                <a:rPr lang="zh-CN" altLang="en-US" sz="1800" kern="100" dirty="0">
                  <a:solidFill>
                    <a:schemeClr val="accent1"/>
                  </a:solidFill>
                  <a:latin typeface="+mj-ea"/>
                  <a:ea typeface="+mj-ea"/>
                  <a:cs typeface="Times New Roman" panose="02020603050405020304" pitchFamily="18" charset="0"/>
                </a:rPr>
                <a:t>第</a:t>
              </a:r>
              <a:r>
                <a:rPr lang="zh-CN" altLang="en-US" kern="100" dirty="0">
                  <a:solidFill>
                    <a:schemeClr val="accent1"/>
                  </a:solidFill>
                  <a:latin typeface="+mj-ea"/>
                  <a:ea typeface="+mj-ea"/>
                  <a:cs typeface="Times New Roman" panose="02020603050405020304" pitchFamily="18" charset="0"/>
                </a:rPr>
                <a:t>二</a:t>
              </a:r>
              <a:r>
                <a:rPr lang="zh-CN" altLang="en-US" sz="1800" kern="100" dirty="0">
                  <a:solidFill>
                    <a:schemeClr val="accent1"/>
                  </a:solidFill>
                  <a:latin typeface="+mj-ea"/>
                  <a:ea typeface="+mj-ea"/>
                  <a:cs typeface="Times New Roman" panose="02020603050405020304" pitchFamily="18" charset="0"/>
                </a:rPr>
                <a:t>部分</a:t>
              </a:r>
              <a:r>
                <a:rPr lang="zh-CN" altLang="en-US" kern="100" dirty="0">
                  <a:solidFill>
                    <a:schemeClr val="accent1"/>
                  </a:solidFill>
                  <a:latin typeface="+mj-ea"/>
                  <a:ea typeface="+mj-ea"/>
                  <a:cs typeface="Times New Roman" panose="02020603050405020304" pitchFamily="18" charset="0"/>
                </a:rPr>
                <a:t>：打印原理及过程</a:t>
              </a:r>
            </a:p>
          </p:txBody>
        </p:sp>
        <p:sp>
          <p:nvSpPr>
            <p:cNvPr id="14" name="矩形 13"/>
            <p:cNvSpPr/>
            <p:nvPr/>
          </p:nvSpPr>
          <p:spPr>
            <a:xfrm>
              <a:off x="1243619" y="596336"/>
              <a:ext cx="1361270" cy="215444"/>
            </a:xfrm>
            <a:prstGeom prst="rect">
              <a:avLst/>
            </a:prstGeom>
          </p:spPr>
          <p:txBody>
            <a:bodyPr wrap="none">
              <a:spAutoFit/>
            </a:bodyPr>
            <a:lstStyle/>
            <a:p>
              <a:pPr lvl="0" algn="ctr" fontAlgn="base">
                <a:spcBef>
                  <a:spcPct val="0"/>
                </a:spcBef>
                <a:spcAft>
                  <a:spcPct val="0"/>
                </a:spcAft>
                <a:defRPr/>
              </a:pPr>
              <a:r>
                <a:rPr lang="en-US" altLang="zh-CN" sz="800" dirty="0">
                  <a:solidFill>
                    <a:schemeClr val="accent1"/>
                  </a:solidFill>
                  <a:latin typeface="+mj-lt"/>
                  <a:ea typeface="方正兰亭黑_GBK"/>
                </a:rPr>
                <a:t>Methods And Processes</a:t>
              </a:r>
            </a:p>
          </p:txBody>
        </p:sp>
      </p:grpSp>
      <p:cxnSp>
        <p:nvCxnSpPr>
          <p:cNvPr id="16" name="直接连接符 15"/>
          <p:cNvCxnSpPr/>
          <p:nvPr/>
        </p:nvCxnSpPr>
        <p:spPr>
          <a:xfrm>
            <a:off x="4419599" y="1062605"/>
            <a:ext cx="3048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 name="椭圆 28"/>
          <p:cNvSpPr/>
          <p:nvPr/>
        </p:nvSpPr>
        <p:spPr>
          <a:xfrm>
            <a:off x="149377" y="1616550"/>
            <a:ext cx="441157" cy="4411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p:nvPr/>
        </p:nvSpPr>
        <p:spPr>
          <a:xfrm>
            <a:off x="149377" y="2558510"/>
            <a:ext cx="441157" cy="441157"/>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149377" y="3500470"/>
            <a:ext cx="441157" cy="44115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2" name="Group 124"/>
          <p:cNvGrpSpPr/>
          <p:nvPr/>
        </p:nvGrpSpPr>
        <p:grpSpPr>
          <a:xfrm>
            <a:off x="265584" y="3622030"/>
            <a:ext cx="208743" cy="175614"/>
            <a:chOff x="5368132" y="2625725"/>
            <a:chExt cx="465138" cy="391319"/>
          </a:xfrm>
          <a:solidFill>
            <a:schemeClr val="bg1"/>
          </a:solidFill>
        </p:grpSpPr>
        <p:sp>
          <p:nvSpPr>
            <p:cNvPr id="34" name="AutoShape 120"/>
            <p:cNvSpPr/>
            <p:nvPr/>
          </p:nvSpPr>
          <p:spPr bwMode="auto">
            <a:xfrm>
              <a:off x="5484813" y="2727325"/>
              <a:ext cx="231775" cy="231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35" name="AutoShape 121"/>
            <p:cNvSpPr/>
            <p:nvPr/>
          </p:nvSpPr>
          <p:spPr bwMode="auto">
            <a:xfrm>
              <a:off x="5542757" y="2785269"/>
              <a:ext cx="65088" cy="65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36" name="AutoShape 122"/>
            <p:cNvSpPr/>
            <p:nvPr/>
          </p:nvSpPr>
          <p:spPr bwMode="auto">
            <a:xfrm>
              <a:off x="5368132" y="2625725"/>
              <a:ext cx="465138" cy="391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37" name="组合 36"/>
          <p:cNvGrpSpPr/>
          <p:nvPr/>
        </p:nvGrpSpPr>
        <p:grpSpPr>
          <a:xfrm>
            <a:off x="265762" y="2674895"/>
            <a:ext cx="208386" cy="208386"/>
            <a:chOff x="3191434" y="2145028"/>
            <a:chExt cx="359165" cy="359165"/>
          </a:xfrm>
          <a:solidFill>
            <a:schemeClr val="bg1"/>
          </a:solidFill>
        </p:grpSpPr>
        <p:sp>
          <p:nvSpPr>
            <p:cNvPr id="39" name="AutoShape 123"/>
            <p:cNvSpPr/>
            <p:nvPr/>
          </p:nvSpPr>
          <p:spPr bwMode="auto">
            <a:xfrm>
              <a:off x="319143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0" name="AutoShape 124"/>
            <p:cNvSpPr/>
            <p:nvPr/>
          </p:nvSpPr>
          <p:spPr bwMode="auto">
            <a:xfrm>
              <a:off x="3292736" y="2245717"/>
              <a:ext cx="157173" cy="1571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1" name="AutoShape 125"/>
            <p:cNvSpPr/>
            <p:nvPr/>
          </p:nvSpPr>
          <p:spPr bwMode="auto">
            <a:xfrm>
              <a:off x="3325891" y="2279484"/>
              <a:ext cx="90253" cy="90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42" name="组合 41"/>
          <p:cNvGrpSpPr/>
          <p:nvPr/>
        </p:nvGrpSpPr>
        <p:grpSpPr>
          <a:xfrm flipH="1">
            <a:off x="265762" y="1732935"/>
            <a:ext cx="208386" cy="208386"/>
            <a:chOff x="2473104" y="2145028"/>
            <a:chExt cx="359165" cy="359165"/>
          </a:xfrm>
          <a:solidFill>
            <a:schemeClr val="bg1"/>
          </a:solidFill>
        </p:grpSpPr>
        <p:sp>
          <p:nvSpPr>
            <p:cNvPr id="43"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4"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45" name="矩形 44"/>
          <p:cNvSpPr/>
          <p:nvPr/>
        </p:nvSpPr>
        <p:spPr bwMode="auto">
          <a:xfrm>
            <a:off x="706741" y="1602767"/>
            <a:ext cx="1005403" cy="338554"/>
          </a:xfrm>
          <a:prstGeom prst="rect">
            <a:avLst/>
          </a:prstGeom>
          <a:noFill/>
        </p:spPr>
        <p:txBody>
          <a:bodyPr wrap="none">
            <a:spAutoFit/>
          </a:bodyPr>
          <a:lstStyle/>
          <a:p>
            <a:pPr>
              <a:defRPr/>
            </a:pPr>
            <a:r>
              <a:rPr lang="zh-CN" altLang="en-US" sz="1600" kern="100" dirty="0">
                <a:solidFill>
                  <a:schemeClr val="accent1"/>
                </a:solidFill>
                <a:latin typeface="+mj-ea"/>
                <a:ea typeface="+mj-ea"/>
                <a:cs typeface="Times New Roman" panose="02020603050405020304" pitchFamily="18" charset="0"/>
              </a:rPr>
              <a:t>三维设计</a:t>
            </a:r>
          </a:p>
        </p:txBody>
      </p:sp>
      <p:sp>
        <p:nvSpPr>
          <p:cNvPr id="46" name="矩形 45"/>
          <p:cNvSpPr/>
          <p:nvPr/>
        </p:nvSpPr>
        <p:spPr>
          <a:xfrm>
            <a:off x="706563" y="1868063"/>
            <a:ext cx="3202828" cy="551498"/>
          </a:xfrm>
          <a:prstGeom prst="rect">
            <a:avLst/>
          </a:prstGeom>
        </p:spPr>
        <p:txBody>
          <a:bodyPr wrap="square">
            <a:spAutoFit/>
          </a:bodyPr>
          <a:lstStyle/>
          <a:p>
            <a:pPr>
              <a:lnSpc>
                <a:spcPct val="150000"/>
              </a:lnSpc>
            </a:pPr>
            <a:r>
              <a:rPr lang="zh-CN" altLang="en-US" sz="1050" dirty="0">
                <a:solidFill>
                  <a:schemeClr val="bg1">
                    <a:lumMod val="50000"/>
                  </a:schemeClr>
                </a:solidFill>
              </a:rPr>
              <a:t>先通过计算机建模软件建模，再将建成的三维模型分成逐层的切片，从而指导打印机逐层打印。</a:t>
            </a:r>
            <a:endParaRPr lang="en-US" altLang="zh-CN" sz="1050" dirty="0">
              <a:solidFill>
                <a:schemeClr val="bg1">
                  <a:lumMod val="50000"/>
                </a:schemeClr>
              </a:solidFill>
            </a:endParaRPr>
          </a:p>
        </p:txBody>
      </p:sp>
      <p:sp>
        <p:nvSpPr>
          <p:cNvPr id="47" name="矩形 46"/>
          <p:cNvSpPr/>
          <p:nvPr/>
        </p:nvSpPr>
        <p:spPr bwMode="auto">
          <a:xfrm>
            <a:off x="706741" y="2576920"/>
            <a:ext cx="1005403" cy="338554"/>
          </a:xfrm>
          <a:prstGeom prst="rect">
            <a:avLst/>
          </a:prstGeom>
          <a:noFill/>
        </p:spPr>
        <p:txBody>
          <a:bodyPr wrap="none">
            <a:spAutoFit/>
          </a:bodyPr>
          <a:lstStyle/>
          <a:p>
            <a:pPr>
              <a:defRPr/>
            </a:pPr>
            <a:r>
              <a:rPr lang="zh-CN" altLang="en-US" sz="1600" kern="100" dirty="0">
                <a:solidFill>
                  <a:schemeClr val="accent1"/>
                </a:solidFill>
                <a:latin typeface="+mj-ea"/>
                <a:ea typeface="+mj-ea"/>
                <a:cs typeface="Times New Roman" panose="02020603050405020304" pitchFamily="18" charset="0"/>
              </a:rPr>
              <a:t>切片处理</a:t>
            </a:r>
          </a:p>
        </p:txBody>
      </p:sp>
      <p:sp>
        <p:nvSpPr>
          <p:cNvPr id="48" name="矩形 47"/>
          <p:cNvSpPr/>
          <p:nvPr/>
        </p:nvSpPr>
        <p:spPr>
          <a:xfrm>
            <a:off x="706563" y="2842216"/>
            <a:ext cx="3269089" cy="793872"/>
          </a:xfrm>
          <a:prstGeom prst="rect">
            <a:avLst/>
          </a:prstGeom>
        </p:spPr>
        <p:txBody>
          <a:bodyPr wrap="square">
            <a:spAutoFit/>
          </a:bodyPr>
          <a:lstStyle/>
          <a:p>
            <a:pPr>
              <a:lnSpc>
                <a:spcPct val="150000"/>
              </a:lnSpc>
            </a:pPr>
            <a:r>
              <a:rPr lang="zh-CN" altLang="en-US" sz="1050" dirty="0">
                <a:solidFill>
                  <a:schemeClr val="bg1">
                    <a:lumMod val="50000"/>
                  </a:schemeClr>
                </a:solidFill>
              </a:rPr>
              <a:t>打印机通过读取文件中的横截面信息，用材料将这些截面逐层地打印出来，再将各层截面粘合起来从而制造出一个实体。</a:t>
            </a:r>
            <a:endParaRPr lang="en-US" altLang="zh-CN" sz="1050" dirty="0">
              <a:solidFill>
                <a:schemeClr val="bg1">
                  <a:lumMod val="50000"/>
                </a:schemeClr>
              </a:solidFill>
            </a:endParaRPr>
          </a:p>
        </p:txBody>
      </p:sp>
      <p:sp>
        <p:nvSpPr>
          <p:cNvPr id="49" name="矩形 48"/>
          <p:cNvSpPr/>
          <p:nvPr/>
        </p:nvSpPr>
        <p:spPr bwMode="auto">
          <a:xfrm>
            <a:off x="706741" y="3551896"/>
            <a:ext cx="1005403" cy="338554"/>
          </a:xfrm>
          <a:prstGeom prst="rect">
            <a:avLst/>
          </a:prstGeom>
          <a:noFill/>
        </p:spPr>
        <p:txBody>
          <a:bodyPr wrap="none">
            <a:spAutoFit/>
          </a:bodyPr>
          <a:lstStyle/>
          <a:p>
            <a:pPr>
              <a:defRPr/>
            </a:pPr>
            <a:r>
              <a:rPr lang="zh-CN" altLang="en-US" sz="1600" kern="100" dirty="0">
                <a:solidFill>
                  <a:schemeClr val="accent1"/>
                </a:solidFill>
                <a:latin typeface="+mj-ea"/>
                <a:ea typeface="+mj-ea"/>
                <a:cs typeface="Times New Roman" panose="02020603050405020304" pitchFamily="18" charset="0"/>
              </a:rPr>
              <a:t>完成打印</a:t>
            </a:r>
          </a:p>
        </p:txBody>
      </p:sp>
      <p:sp>
        <p:nvSpPr>
          <p:cNvPr id="50" name="矩形 49"/>
          <p:cNvSpPr/>
          <p:nvPr/>
        </p:nvSpPr>
        <p:spPr>
          <a:xfrm>
            <a:off x="706563" y="3817192"/>
            <a:ext cx="3315472" cy="793872"/>
          </a:xfrm>
          <a:prstGeom prst="rect">
            <a:avLst/>
          </a:prstGeom>
        </p:spPr>
        <p:txBody>
          <a:bodyPr wrap="square">
            <a:spAutoFit/>
          </a:bodyPr>
          <a:lstStyle/>
          <a:p>
            <a:pPr>
              <a:lnSpc>
                <a:spcPct val="150000"/>
              </a:lnSpc>
            </a:pPr>
            <a:r>
              <a:rPr lang="zh-CN" altLang="en-US" sz="1050" dirty="0">
                <a:solidFill>
                  <a:schemeClr val="bg1">
                    <a:lumMod val="50000"/>
                  </a:schemeClr>
                </a:solidFill>
              </a:rPr>
              <a:t>要获得更高分辨率的物品可以通过如下方法：先用当前的三维打印机打出稍大一点的物体，再稍微经过表面打磨即可得到表面光滑的“高分辨率”物品。</a:t>
            </a:r>
            <a:endParaRPr lang="en-US" altLang="zh-CN" sz="1050" dirty="0">
              <a:solidFill>
                <a:schemeClr val="bg1">
                  <a:lumMod val="50000"/>
                </a:schemeClr>
              </a:solidFill>
            </a:endParaRPr>
          </a:p>
        </p:txBody>
      </p:sp>
      <p:pic>
        <p:nvPicPr>
          <p:cNvPr id="5" name="图片 4">
            <a:extLst>
              <a:ext uri="{FF2B5EF4-FFF2-40B4-BE49-F238E27FC236}">
                <a16:creationId xmlns:a16="http://schemas.microsoft.com/office/drawing/2014/main" id="{5DAA9C66-CA46-4B5C-8902-25FFF09993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8063" y="1931852"/>
            <a:ext cx="4887613" cy="203269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 y="0"/>
            <a:ext cx="9144000" cy="5143500"/>
            <a:chOff x="-2888624" y="0"/>
            <a:chExt cx="11501603" cy="5143500"/>
          </a:xfrm>
        </p:grpSpPr>
        <p:sp>
          <p:nvSpPr>
            <p:cNvPr id="48" name="矩形 47"/>
            <p:cNvSpPr/>
            <p:nvPr/>
          </p:nvSpPr>
          <p:spPr>
            <a:xfrm>
              <a:off x="2857242" y="0"/>
              <a:ext cx="2882803"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矩形 48"/>
            <p:cNvSpPr/>
            <p:nvPr/>
          </p:nvSpPr>
          <p:spPr>
            <a:xfrm>
              <a:off x="5730176" y="0"/>
              <a:ext cx="2882803"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5691" y="0"/>
              <a:ext cx="288280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a:off x="-2888624" y="0"/>
              <a:ext cx="288280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1"/>
          <p:cNvSpPr/>
          <p:nvPr/>
        </p:nvSpPr>
        <p:spPr>
          <a:xfrm>
            <a:off x="0" y="655782"/>
            <a:ext cx="9144000" cy="36945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37" name="Freeform 5"/>
          <p:cNvSpPr>
            <a:spLocks noEditPoints="1"/>
          </p:cNvSpPr>
          <p:nvPr/>
        </p:nvSpPr>
        <p:spPr bwMode="auto">
          <a:xfrm>
            <a:off x="2436882" y="1096813"/>
            <a:ext cx="4270236" cy="3136542"/>
          </a:xfrm>
          <a:custGeom>
            <a:avLst/>
            <a:gdLst>
              <a:gd name="T0" fmla="*/ 690 w 702"/>
              <a:gd name="T1" fmla="*/ 144 h 517"/>
              <a:gd name="T2" fmla="*/ 358 w 702"/>
              <a:gd name="T3" fmla="*/ 1 h 517"/>
              <a:gd name="T4" fmla="*/ 351 w 702"/>
              <a:gd name="T5" fmla="*/ 0 h 517"/>
              <a:gd name="T6" fmla="*/ 345 w 702"/>
              <a:gd name="T7" fmla="*/ 1 h 517"/>
              <a:gd name="T8" fmla="*/ 12 w 702"/>
              <a:gd name="T9" fmla="*/ 144 h 517"/>
              <a:gd name="T10" fmla="*/ 0 w 702"/>
              <a:gd name="T11" fmla="*/ 164 h 517"/>
              <a:gd name="T12" fmla="*/ 12 w 702"/>
              <a:gd name="T13" fmla="*/ 183 h 517"/>
              <a:gd name="T14" fmla="*/ 345 w 702"/>
              <a:gd name="T15" fmla="*/ 326 h 517"/>
              <a:gd name="T16" fmla="*/ 358 w 702"/>
              <a:gd name="T17" fmla="*/ 326 h 517"/>
              <a:gd name="T18" fmla="*/ 616 w 702"/>
              <a:gd name="T19" fmla="*/ 215 h 517"/>
              <a:gd name="T20" fmla="*/ 616 w 702"/>
              <a:gd name="T21" fmla="*/ 329 h 517"/>
              <a:gd name="T22" fmla="*/ 593 w 702"/>
              <a:gd name="T23" fmla="*/ 370 h 517"/>
              <a:gd name="T24" fmla="*/ 616 w 702"/>
              <a:gd name="T25" fmla="*/ 412 h 517"/>
              <a:gd name="T26" fmla="*/ 616 w 702"/>
              <a:gd name="T27" fmla="*/ 452 h 517"/>
              <a:gd name="T28" fmla="*/ 650 w 702"/>
              <a:gd name="T29" fmla="*/ 452 h 517"/>
              <a:gd name="T30" fmla="*/ 650 w 702"/>
              <a:gd name="T31" fmla="*/ 412 h 517"/>
              <a:gd name="T32" fmla="*/ 674 w 702"/>
              <a:gd name="T33" fmla="*/ 370 h 517"/>
              <a:gd name="T34" fmla="*/ 650 w 702"/>
              <a:gd name="T35" fmla="*/ 329 h 517"/>
              <a:gd name="T36" fmla="*/ 650 w 702"/>
              <a:gd name="T37" fmla="*/ 200 h 517"/>
              <a:gd name="T38" fmla="*/ 690 w 702"/>
              <a:gd name="T39" fmla="*/ 183 h 517"/>
              <a:gd name="T40" fmla="*/ 702 w 702"/>
              <a:gd name="T41" fmla="*/ 164 h 517"/>
              <a:gd name="T42" fmla="*/ 690 w 702"/>
              <a:gd name="T43" fmla="*/ 144 h 517"/>
              <a:gd name="T44" fmla="*/ 351 w 702"/>
              <a:gd name="T45" fmla="*/ 355 h 517"/>
              <a:gd name="T46" fmla="*/ 336 w 702"/>
              <a:gd name="T47" fmla="*/ 352 h 517"/>
              <a:gd name="T48" fmla="*/ 129 w 702"/>
              <a:gd name="T49" fmla="*/ 262 h 517"/>
              <a:gd name="T50" fmla="*/ 129 w 702"/>
              <a:gd name="T51" fmla="*/ 386 h 517"/>
              <a:gd name="T52" fmla="*/ 327 w 702"/>
              <a:gd name="T53" fmla="*/ 517 h 517"/>
              <a:gd name="T54" fmla="*/ 375 w 702"/>
              <a:gd name="T55" fmla="*/ 517 h 517"/>
              <a:gd name="T56" fmla="*/ 574 w 702"/>
              <a:gd name="T57" fmla="*/ 386 h 517"/>
              <a:gd name="T58" fmla="*/ 574 w 702"/>
              <a:gd name="T59" fmla="*/ 262 h 517"/>
              <a:gd name="T60" fmla="*/ 366 w 702"/>
              <a:gd name="T61" fmla="*/ 352 h 517"/>
              <a:gd name="T62" fmla="*/ 351 w 702"/>
              <a:gd name="T63" fmla="*/ 355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02" h="517">
                <a:moveTo>
                  <a:pt x="690" y="144"/>
                </a:moveTo>
                <a:cubicBezTo>
                  <a:pt x="358" y="1"/>
                  <a:pt x="358" y="1"/>
                  <a:pt x="358" y="1"/>
                </a:cubicBezTo>
                <a:cubicBezTo>
                  <a:pt x="356" y="0"/>
                  <a:pt x="353" y="0"/>
                  <a:pt x="351" y="0"/>
                </a:cubicBezTo>
                <a:cubicBezTo>
                  <a:pt x="349" y="0"/>
                  <a:pt x="347" y="0"/>
                  <a:pt x="345" y="1"/>
                </a:cubicBezTo>
                <a:cubicBezTo>
                  <a:pt x="12" y="144"/>
                  <a:pt x="12" y="144"/>
                  <a:pt x="12" y="144"/>
                </a:cubicBezTo>
                <a:cubicBezTo>
                  <a:pt x="5" y="147"/>
                  <a:pt x="0" y="155"/>
                  <a:pt x="0" y="164"/>
                </a:cubicBezTo>
                <a:cubicBezTo>
                  <a:pt x="0" y="172"/>
                  <a:pt x="5" y="180"/>
                  <a:pt x="12" y="183"/>
                </a:cubicBezTo>
                <a:cubicBezTo>
                  <a:pt x="345" y="326"/>
                  <a:pt x="345" y="326"/>
                  <a:pt x="345" y="326"/>
                </a:cubicBezTo>
                <a:cubicBezTo>
                  <a:pt x="349" y="328"/>
                  <a:pt x="354" y="328"/>
                  <a:pt x="358" y="326"/>
                </a:cubicBezTo>
                <a:cubicBezTo>
                  <a:pt x="616" y="215"/>
                  <a:pt x="616" y="215"/>
                  <a:pt x="616" y="215"/>
                </a:cubicBezTo>
                <a:cubicBezTo>
                  <a:pt x="616" y="329"/>
                  <a:pt x="616" y="329"/>
                  <a:pt x="616" y="329"/>
                </a:cubicBezTo>
                <a:cubicBezTo>
                  <a:pt x="602" y="336"/>
                  <a:pt x="593" y="352"/>
                  <a:pt x="593" y="370"/>
                </a:cubicBezTo>
                <a:cubicBezTo>
                  <a:pt x="593" y="389"/>
                  <a:pt x="602" y="405"/>
                  <a:pt x="616" y="412"/>
                </a:cubicBezTo>
                <a:cubicBezTo>
                  <a:pt x="616" y="452"/>
                  <a:pt x="616" y="452"/>
                  <a:pt x="616" y="452"/>
                </a:cubicBezTo>
                <a:cubicBezTo>
                  <a:pt x="650" y="452"/>
                  <a:pt x="650" y="452"/>
                  <a:pt x="650" y="452"/>
                </a:cubicBezTo>
                <a:cubicBezTo>
                  <a:pt x="650" y="412"/>
                  <a:pt x="650" y="412"/>
                  <a:pt x="650" y="412"/>
                </a:cubicBezTo>
                <a:cubicBezTo>
                  <a:pt x="664" y="405"/>
                  <a:pt x="674" y="389"/>
                  <a:pt x="674" y="370"/>
                </a:cubicBezTo>
                <a:cubicBezTo>
                  <a:pt x="674" y="352"/>
                  <a:pt x="664" y="336"/>
                  <a:pt x="650" y="329"/>
                </a:cubicBezTo>
                <a:cubicBezTo>
                  <a:pt x="650" y="200"/>
                  <a:pt x="650" y="200"/>
                  <a:pt x="650" y="200"/>
                </a:cubicBezTo>
                <a:cubicBezTo>
                  <a:pt x="690" y="183"/>
                  <a:pt x="690" y="183"/>
                  <a:pt x="690" y="183"/>
                </a:cubicBezTo>
                <a:cubicBezTo>
                  <a:pt x="697" y="180"/>
                  <a:pt x="702" y="172"/>
                  <a:pt x="702" y="164"/>
                </a:cubicBezTo>
                <a:cubicBezTo>
                  <a:pt x="702" y="155"/>
                  <a:pt x="697" y="147"/>
                  <a:pt x="690" y="144"/>
                </a:cubicBezTo>
                <a:close/>
                <a:moveTo>
                  <a:pt x="351" y="355"/>
                </a:moveTo>
                <a:cubicBezTo>
                  <a:pt x="346" y="355"/>
                  <a:pt x="341" y="354"/>
                  <a:pt x="336" y="352"/>
                </a:cubicBezTo>
                <a:cubicBezTo>
                  <a:pt x="129" y="262"/>
                  <a:pt x="129" y="262"/>
                  <a:pt x="129" y="262"/>
                </a:cubicBezTo>
                <a:cubicBezTo>
                  <a:pt x="129" y="386"/>
                  <a:pt x="129" y="386"/>
                  <a:pt x="129" y="386"/>
                </a:cubicBezTo>
                <a:cubicBezTo>
                  <a:pt x="129" y="487"/>
                  <a:pt x="280" y="517"/>
                  <a:pt x="327" y="517"/>
                </a:cubicBezTo>
                <a:cubicBezTo>
                  <a:pt x="375" y="517"/>
                  <a:pt x="375" y="517"/>
                  <a:pt x="375" y="517"/>
                </a:cubicBezTo>
                <a:cubicBezTo>
                  <a:pt x="410" y="517"/>
                  <a:pt x="574" y="487"/>
                  <a:pt x="574" y="386"/>
                </a:cubicBezTo>
                <a:cubicBezTo>
                  <a:pt x="574" y="262"/>
                  <a:pt x="574" y="262"/>
                  <a:pt x="574" y="262"/>
                </a:cubicBezTo>
                <a:cubicBezTo>
                  <a:pt x="366" y="352"/>
                  <a:pt x="366" y="352"/>
                  <a:pt x="366" y="352"/>
                </a:cubicBezTo>
                <a:cubicBezTo>
                  <a:pt x="361" y="354"/>
                  <a:pt x="356" y="355"/>
                  <a:pt x="351" y="355"/>
                </a:cubicBezTo>
                <a:close/>
              </a:path>
            </a:pathLst>
          </a:custGeom>
          <a:solidFill>
            <a:schemeClr val="accent1">
              <a:lumMod val="50000"/>
              <a:alpha val="5000"/>
            </a:schemeClr>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39" name="矩形 38"/>
          <p:cNvSpPr/>
          <p:nvPr/>
        </p:nvSpPr>
        <p:spPr bwMode="auto">
          <a:xfrm>
            <a:off x="2192098" y="1608652"/>
            <a:ext cx="4767652" cy="769441"/>
          </a:xfrm>
          <a:prstGeom prst="rect">
            <a:avLst/>
          </a:prstGeom>
        </p:spPr>
        <p:txBody>
          <a:bodyPr wrap="none">
            <a:spAutoFit/>
          </a:bodyPr>
          <a:lstStyle/>
          <a:p>
            <a:pPr algn="ctr">
              <a:defRPr/>
            </a:pPr>
            <a:r>
              <a:rPr lang="en-US" altLang="zh-CN" sz="4400" kern="100" dirty="0">
                <a:solidFill>
                  <a:schemeClr val="accent1"/>
                </a:solidFill>
                <a:latin typeface="+mj-ea"/>
                <a:ea typeface="+mj-ea"/>
                <a:cs typeface="Times New Roman" panose="02020603050405020304" pitchFamily="18" charset="0"/>
              </a:rPr>
              <a:t>3D</a:t>
            </a:r>
            <a:r>
              <a:rPr lang="zh-CN" altLang="en-US" sz="4400" kern="100" dirty="0">
                <a:solidFill>
                  <a:schemeClr val="accent1"/>
                </a:solidFill>
                <a:latin typeface="+mj-ea"/>
                <a:ea typeface="+mj-ea"/>
                <a:cs typeface="Times New Roman" panose="02020603050405020304" pitchFamily="18" charset="0"/>
              </a:rPr>
              <a:t>打印优势与限制</a:t>
            </a:r>
          </a:p>
        </p:txBody>
      </p:sp>
      <p:sp>
        <p:nvSpPr>
          <p:cNvPr id="40" name="矩形 39"/>
          <p:cNvSpPr/>
          <p:nvPr/>
        </p:nvSpPr>
        <p:spPr>
          <a:xfrm>
            <a:off x="2136237" y="2404120"/>
            <a:ext cx="4879375" cy="307777"/>
          </a:xfrm>
          <a:prstGeom prst="rect">
            <a:avLst/>
          </a:prstGeom>
        </p:spPr>
        <p:txBody>
          <a:bodyPr wrap="square">
            <a:spAutoFit/>
          </a:bodyPr>
          <a:lstStyle/>
          <a:p>
            <a:pPr algn="ctr"/>
            <a:r>
              <a:rPr lang="en-US" altLang="zh-CN" sz="1400" dirty="0">
                <a:solidFill>
                  <a:schemeClr val="accent1"/>
                </a:solidFill>
                <a:latin typeface="+mj-lt"/>
              </a:rPr>
              <a:t>Advantages and Disadvantages</a:t>
            </a:r>
          </a:p>
        </p:txBody>
      </p:sp>
      <p:sp>
        <p:nvSpPr>
          <p:cNvPr id="13" name="矩形: 圆角 12"/>
          <p:cNvSpPr/>
          <p:nvPr/>
        </p:nvSpPr>
        <p:spPr>
          <a:xfrm>
            <a:off x="3972381" y="3431933"/>
            <a:ext cx="1191389" cy="2564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latin typeface="+mj-ea"/>
                <a:ea typeface="+mj-ea"/>
              </a:rPr>
              <a:t>第三单元</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 y="0"/>
            <a:ext cx="9144000" cy="5143500"/>
            <a:chOff x="-2888624" y="0"/>
            <a:chExt cx="11501603" cy="5143500"/>
          </a:xfrm>
        </p:grpSpPr>
        <p:sp>
          <p:nvSpPr>
            <p:cNvPr id="48" name="矩形 47"/>
            <p:cNvSpPr/>
            <p:nvPr/>
          </p:nvSpPr>
          <p:spPr>
            <a:xfrm>
              <a:off x="2857242" y="0"/>
              <a:ext cx="2882803"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矩形 48"/>
            <p:cNvSpPr/>
            <p:nvPr/>
          </p:nvSpPr>
          <p:spPr>
            <a:xfrm>
              <a:off x="5730176" y="0"/>
              <a:ext cx="2882803"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5691" y="0"/>
              <a:ext cx="288280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a:off x="-2888624" y="0"/>
              <a:ext cx="288280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1"/>
          <p:cNvSpPr/>
          <p:nvPr/>
        </p:nvSpPr>
        <p:spPr>
          <a:xfrm>
            <a:off x="0" y="655782"/>
            <a:ext cx="9144000" cy="36945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grpSp>
        <p:nvGrpSpPr>
          <p:cNvPr id="6" name="组合 5"/>
          <p:cNvGrpSpPr/>
          <p:nvPr/>
        </p:nvGrpSpPr>
        <p:grpSpPr>
          <a:xfrm>
            <a:off x="514714" y="2002975"/>
            <a:ext cx="2271140" cy="593387"/>
            <a:chOff x="476655" y="1079770"/>
            <a:chExt cx="2271140" cy="593387"/>
          </a:xfrm>
        </p:grpSpPr>
        <p:sp>
          <p:nvSpPr>
            <p:cNvPr id="5" name="椭圆 4"/>
            <p:cNvSpPr/>
            <p:nvPr/>
          </p:nvSpPr>
          <p:spPr>
            <a:xfrm>
              <a:off x="476655" y="1079770"/>
              <a:ext cx="593387" cy="59338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6"/>
            <p:cNvSpPr txBox="1">
              <a:spLocks noChangeArrowheads="1"/>
            </p:cNvSpPr>
            <p:nvPr/>
          </p:nvSpPr>
          <p:spPr bwMode="auto">
            <a:xfrm>
              <a:off x="1059513" y="1088021"/>
              <a:ext cx="13388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800" dirty="0">
                  <a:solidFill>
                    <a:schemeClr val="bg1">
                      <a:lumMod val="50000"/>
                    </a:schemeClr>
                  </a:solidFill>
                  <a:latin typeface="+mj-ea"/>
                  <a:ea typeface="+mj-ea"/>
                </a:rPr>
                <a:t>背景与意义</a:t>
              </a:r>
            </a:p>
          </p:txBody>
        </p:sp>
        <p:sp>
          <p:nvSpPr>
            <p:cNvPr id="24" name="矩形 23"/>
            <p:cNvSpPr/>
            <p:nvPr/>
          </p:nvSpPr>
          <p:spPr>
            <a:xfrm>
              <a:off x="1059512" y="1457353"/>
              <a:ext cx="1688283" cy="215444"/>
            </a:xfrm>
            <a:prstGeom prst="rect">
              <a:avLst/>
            </a:prstGeom>
          </p:spPr>
          <p:txBody>
            <a:bodyPr wrap="none">
              <a:spAutoFit/>
            </a:bodyPr>
            <a:lstStyle/>
            <a:p>
              <a:pPr lvl="0" fontAlgn="base">
                <a:spcBef>
                  <a:spcPct val="0"/>
                </a:spcBef>
                <a:spcAft>
                  <a:spcPct val="0"/>
                </a:spcAft>
                <a:defRPr/>
              </a:pPr>
              <a:r>
                <a:rPr lang="en-US" altLang="zh-CN" sz="800" dirty="0">
                  <a:solidFill>
                    <a:schemeClr val="bg1">
                      <a:lumMod val="50000"/>
                    </a:schemeClr>
                  </a:solidFill>
                  <a:latin typeface="+mj-lt"/>
                  <a:ea typeface="方正兰亭黑_GBK"/>
                </a:rPr>
                <a:t>Background And Significance </a:t>
              </a:r>
            </a:p>
          </p:txBody>
        </p:sp>
        <p:sp>
          <p:nvSpPr>
            <p:cNvPr id="31" name="文本框 6"/>
            <p:cNvSpPr txBox="1">
              <a:spLocks noChangeArrowheads="1"/>
            </p:cNvSpPr>
            <p:nvPr/>
          </p:nvSpPr>
          <p:spPr bwMode="auto">
            <a:xfrm>
              <a:off x="506170" y="1088021"/>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algn="ctr" fontAlgn="base">
                <a:spcBef>
                  <a:spcPct val="0"/>
                </a:spcBef>
                <a:spcAft>
                  <a:spcPct val="0"/>
                </a:spcAft>
                <a:defRPr/>
              </a:pPr>
              <a:r>
                <a:rPr lang="zh-CN" altLang="en-US" sz="2800" dirty="0">
                  <a:solidFill>
                    <a:schemeClr val="bg1"/>
                  </a:solidFill>
                  <a:latin typeface="+mj-ea"/>
                  <a:ea typeface="+mj-ea"/>
                </a:rPr>
                <a:t>壹</a:t>
              </a:r>
            </a:p>
          </p:txBody>
        </p:sp>
      </p:grpSp>
      <p:grpSp>
        <p:nvGrpSpPr>
          <p:cNvPr id="33" name="组合 32"/>
          <p:cNvGrpSpPr/>
          <p:nvPr/>
        </p:nvGrpSpPr>
        <p:grpSpPr>
          <a:xfrm>
            <a:off x="4967374" y="2027761"/>
            <a:ext cx="1944127" cy="593387"/>
            <a:chOff x="476655" y="1079770"/>
            <a:chExt cx="1944127" cy="593387"/>
          </a:xfrm>
        </p:grpSpPr>
        <p:sp>
          <p:nvSpPr>
            <p:cNvPr id="34" name="椭圆 33"/>
            <p:cNvSpPr/>
            <p:nvPr/>
          </p:nvSpPr>
          <p:spPr>
            <a:xfrm>
              <a:off x="476655" y="1079770"/>
              <a:ext cx="593387" cy="59338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文本框 6"/>
            <p:cNvSpPr txBox="1">
              <a:spLocks noChangeArrowheads="1"/>
            </p:cNvSpPr>
            <p:nvPr/>
          </p:nvSpPr>
          <p:spPr bwMode="auto">
            <a:xfrm>
              <a:off x="1059513" y="1088021"/>
              <a:ext cx="13388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800" dirty="0">
                  <a:solidFill>
                    <a:schemeClr val="bg1">
                      <a:lumMod val="50000"/>
                    </a:schemeClr>
                  </a:solidFill>
                  <a:latin typeface="+mj-ea"/>
                  <a:ea typeface="+mj-ea"/>
                </a:rPr>
                <a:t>原理及过程</a:t>
              </a:r>
            </a:p>
          </p:txBody>
        </p:sp>
        <p:sp>
          <p:nvSpPr>
            <p:cNvPr id="36" name="矩形 35"/>
            <p:cNvSpPr/>
            <p:nvPr/>
          </p:nvSpPr>
          <p:spPr>
            <a:xfrm>
              <a:off x="1059512" y="1457353"/>
              <a:ext cx="1361270" cy="215444"/>
            </a:xfrm>
            <a:prstGeom prst="rect">
              <a:avLst/>
            </a:prstGeom>
          </p:spPr>
          <p:txBody>
            <a:bodyPr wrap="none">
              <a:spAutoFit/>
            </a:bodyPr>
            <a:lstStyle/>
            <a:p>
              <a:pPr lvl="0" fontAlgn="base">
                <a:spcBef>
                  <a:spcPct val="0"/>
                </a:spcBef>
                <a:spcAft>
                  <a:spcPct val="0"/>
                </a:spcAft>
                <a:defRPr/>
              </a:pPr>
              <a:r>
                <a:rPr lang="en-US" altLang="zh-CN" sz="800" dirty="0">
                  <a:solidFill>
                    <a:schemeClr val="bg1">
                      <a:lumMod val="50000"/>
                    </a:schemeClr>
                  </a:solidFill>
                  <a:latin typeface="+mj-lt"/>
                  <a:ea typeface="方正兰亭黑_GBK"/>
                </a:rPr>
                <a:t>Methods And Processes</a:t>
              </a:r>
            </a:p>
          </p:txBody>
        </p:sp>
        <p:sp>
          <p:nvSpPr>
            <p:cNvPr id="51" name="文本框 6"/>
            <p:cNvSpPr txBox="1">
              <a:spLocks noChangeArrowheads="1"/>
            </p:cNvSpPr>
            <p:nvPr/>
          </p:nvSpPr>
          <p:spPr bwMode="auto">
            <a:xfrm>
              <a:off x="506170" y="1088021"/>
              <a:ext cx="5437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algn="ctr" fontAlgn="base">
                <a:spcBef>
                  <a:spcPct val="0"/>
                </a:spcBef>
                <a:spcAft>
                  <a:spcPct val="0"/>
                </a:spcAft>
                <a:defRPr/>
              </a:pPr>
              <a:r>
                <a:rPr lang="zh-CN" altLang="en-US" sz="2800">
                  <a:solidFill>
                    <a:schemeClr val="bg1"/>
                  </a:solidFill>
                  <a:latin typeface="+mj-ea"/>
                  <a:ea typeface="+mj-ea"/>
                </a:rPr>
                <a:t>贰</a:t>
              </a:r>
            </a:p>
          </p:txBody>
        </p:sp>
      </p:grpSp>
      <p:grpSp>
        <p:nvGrpSpPr>
          <p:cNvPr id="53" name="组合 52"/>
          <p:cNvGrpSpPr/>
          <p:nvPr/>
        </p:nvGrpSpPr>
        <p:grpSpPr>
          <a:xfrm>
            <a:off x="478964" y="3280331"/>
            <a:ext cx="2423425" cy="593387"/>
            <a:chOff x="476655" y="1079770"/>
            <a:chExt cx="2423425" cy="593387"/>
          </a:xfrm>
        </p:grpSpPr>
        <p:sp>
          <p:nvSpPr>
            <p:cNvPr id="54" name="椭圆 53"/>
            <p:cNvSpPr/>
            <p:nvPr/>
          </p:nvSpPr>
          <p:spPr>
            <a:xfrm>
              <a:off x="476655" y="1079770"/>
              <a:ext cx="593387" cy="59338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文本框 6"/>
            <p:cNvSpPr txBox="1">
              <a:spLocks noChangeArrowheads="1"/>
            </p:cNvSpPr>
            <p:nvPr/>
          </p:nvSpPr>
          <p:spPr bwMode="auto">
            <a:xfrm>
              <a:off x="1059513" y="1088021"/>
              <a:ext cx="18004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800" dirty="0">
                  <a:solidFill>
                    <a:schemeClr val="bg1">
                      <a:lumMod val="50000"/>
                    </a:schemeClr>
                  </a:solidFill>
                  <a:latin typeface="+mj-ea"/>
                  <a:ea typeface="+mj-ea"/>
                </a:rPr>
                <a:t>优势与限制因素</a:t>
              </a:r>
            </a:p>
          </p:txBody>
        </p:sp>
        <p:sp>
          <p:nvSpPr>
            <p:cNvPr id="56" name="矩形 55"/>
            <p:cNvSpPr/>
            <p:nvPr/>
          </p:nvSpPr>
          <p:spPr>
            <a:xfrm>
              <a:off x="1059512" y="1457353"/>
              <a:ext cx="1840568" cy="215444"/>
            </a:xfrm>
            <a:prstGeom prst="rect">
              <a:avLst/>
            </a:prstGeom>
          </p:spPr>
          <p:txBody>
            <a:bodyPr wrap="none">
              <a:spAutoFit/>
            </a:bodyPr>
            <a:lstStyle/>
            <a:p>
              <a:pPr lvl="0" fontAlgn="base">
                <a:spcBef>
                  <a:spcPct val="0"/>
                </a:spcBef>
                <a:spcAft>
                  <a:spcPct val="0"/>
                </a:spcAft>
                <a:defRPr/>
              </a:pPr>
              <a:r>
                <a:rPr lang="en-US" altLang="zh-CN" sz="800" dirty="0">
                  <a:solidFill>
                    <a:schemeClr val="bg1">
                      <a:lumMod val="50000"/>
                    </a:schemeClr>
                  </a:solidFill>
                  <a:latin typeface="+mj-lt"/>
                  <a:ea typeface="方正兰亭黑_GBK"/>
                </a:rPr>
                <a:t>Demonstration and application </a:t>
              </a:r>
            </a:p>
          </p:txBody>
        </p:sp>
        <p:sp>
          <p:nvSpPr>
            <p:cNvPr id="57" name="文本框 6"/>
            <p:cNvSpPr txBox="1">
              <a:spLocks noChangeArrowheads="1"/>
            </p:cNvSpPr>
            <p:nvPr/>
          </p:nvSpPr>
          <p:spPr bwMode="auto">
            <a:xfrm>
              <a:off x="506170" y="1088021"/>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algn="ctr" fontAlgn="base">
                <a:spcBef>
                  <a:spcPct val="0"/>
                </a:spcBef>
                <a:spcAft>
                  <a:spcPct val="0"/>
                </a:spcAft>
                <a:defRPr/>
              </a:pPr>
              <a:r>
                <a:rPr lang="zh-CN" altLang="en-US" sz="2800">
                  <a:solidFill>
                    <a:schemeClr val="bg1"/>
                  </a:solidFill>
                  <a:latin typeface="+mj-ea"/>
                  <a:ea typeface="+mj-ea"/>
                </a:rPr>
                <a:t>叁</a:t>
              </a:r>
            </a:p>
          </p:txBody>
        </p:sp>
      </p:grpSp>
      <p:grpSp>
        <p:nvGrpSpPr>
          <p:cNvPr id="58" name="组合 57"/>
          <p:cNvGrpSpPr/>
          <p:nvPr/>
        </p:nvGrpSpPr>
        <p:grpSpPr>
          <a:xfrm>
            <a:off x="4931624" y="3305117"/>
            <a:ext cx="2613257" cy="601278"/>
            <a:chOff x="476655" y="1079770"/>
            <a:chExt cx="2613257" cy="601278"/>
          </a:xfrm>
        </p:grpSpPr>
        <p:sp>
          <p:nvSpPr>
            <p:cNvPr id="59" name="椭圆 58"/>
            <p:cNvSpPr/>
            <p:nvPr/>
          </p:nvSpPr>
          <p:spPr>
            <a:xfrm>
              <a:off x="476655" y="1079770"/>
              <a:ext cx="593387" cy="59338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6"/>
            <p:cNvSpPr txBox="1">
              <a:spLocks noChangeArrowheads="1"/>
            </p:cNvSpPr>
            <p:nvPr/>
          </p:nvSpPr>
          <p:spPr bwMode="auto">
            <a:xfrm>
              <a:off x="1059513" y="1088021"/>
              <a:ext cx="11079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800" dirty="0">
                  <a:solidFill>
                    <a:schemeClr val="bg1">
                      <a:lumMod val="50000"/>
                    </a:schemeClr>
                  </a:solidFill>
                  <a:latin typeface="+mj-ea"/>
                  <a:ea typeface="+mj-ea"/>
                </a:rPr>
                <a:t>发展方向</a:t>
              </a:r>
            </a:p>
          </p:txBody>
        </p:sp>
        <p:sp>
          <p:nvSpPr>
            <p:cNvPr id="61" name="矩形 60"/>
            <p:cNvSpPr/>
            <p:nvPr/>
          </p:nvSpPr>
          <p:spPr>
            <a:xfrm>
              <a:off x="1079425" y="1465604"/>
              <a:ext cx="2010487" cy="215444"/>
            </a:xfrm>
            <a:prstGeom prst="rect">
              <a:avLst/>
            </a:prstGeom>
          </p:spPr>
          <p:txBody>
            <a:bodyPr wrap="none">
              <a:spAutoFit/>
            </a:bodyPr>
            <a:lstStyle/>
            <a:p>
              <a:pPr algn="ctr" fontAlgn="base">
                <a:spcBef>
                  <a:spcPct val="0"/>
                </a:spcBef>
                <a:spcAft>
                  <a:spcPct val="0"/>
                </a:spcAft>
                <a:defRPr/>
              </a:pPr>
              <a:r>
                <a:rPr lang="en-US" altLang="zh-CN" sz="800" dirty="0">
                  <a:solidFill>
                    <a:schemeClr val="accent1"/>
                  </a:solidFill>
                  <a:latin typeface="+mj-lt"/>
                </a:rPr>
                <a:t>Development direction of 3D Printing</a:t>
              </a:r>
            </a:p>
          </p:txBody>
        </p:sp>
        <p:sp>
          <p:nvSpPr>
            <p:cNvPr id="62" name="文本框 6"/>
            <p:cNvSpPr txBox="1">
              <a:spLocks noChangeArrowheads="1"/>
            </p:cNvSpPr>
            <p:nvPr/>
          </p:nvSpPr>
          <p:spPr bwMode="auto">
            <a:xfrm>
              <a:off x="506170" y="1088021"/>
              <a:ext cx="5437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algn="ctr" fontAlgn="base">
                <a:spcBef>
                  <a:spcPct val="0"/>
                </a:spcBef>
                <a:spcAft>
                  <a:spcPct val="0"/>
                </a:spcAft>
                <a:defRPr/>
              </a:pPr>
              <a:r>
                <a:rPr lang="zh-CN" altLang="en-US" sz="2800">
                  <a:solidFill>
                    <a:schemeClr val="bg1"/>
                  </a:solidFill>
                  <a:latin typeface="+mj-ea"/>
                  <a:ea typeface="+mj-ea"/>
                </a:rPr>
                <a:t>肆</a:t>
              </a:r>
            </a:p>
          </p:txBody>
        </p:sp>
      </p:grpSp>
      <p:sp>
        <p:nvSpPr>
          <p:cNvPr id="63" name="矩形 62"/>
          <p:cNvSpPr/>
          <p:nvPr/>
        </p:nvSpPr>
        <p:spPr bwMode="auto">
          <a:xfrm>
            <a:off x="395628" y="691129"/>
            <a:ext cx="1313180" cy="769441"/>
          </a:xfrm>
          <a:prstGeom prst="rect">
            <a:avLst/>
          </a:prstGeom>
        </p:spPr>
        <p:txBody>
          <a:bodyPr wrap="none">
            <a:spAutoFit/>
          </a:bodyPr>
          <a:lstStyle/>
          <a:p>
            <a:pPr algn="ctr">
              <a:defRPr/>
            </a:pPr>
            <a:r>
              <a:rPr lang="zh-CN" altLang="en-US" sz="4400" kern="100" dirty="0">
                <a:solidFill>
                  <a:schemeClr val="accent1"/>
                </a:solidFill>
                <a:latin typeface="+mj-ea"/>
                <a:ea typeface="+mj-ea"/>
                <a:cs typeface="Times New Roman" panose="02020603050405020304" pitchFamily="18" charset="0"/>
              </a:rPr>
              <a:t>目录</a:t>
            </a:r>
          </a:p>
        </p:txBody>
      </p:sp>
      <p:cxnSp>
        <p:nvCxnSpPr>
          <p:cNvPr id="8" name="直接连接符 7"/>
          <p:cNvCxnSpPr/>
          <p:nvPr/>
        </p:nvCxnSpPr>
        <p:spPr>
          <a:xfrm>
            <a:off x="1744989" y="927991"/>
            <a:ext cx="0" cy="38988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5" name="矩形 64"/>
          <p:cNvSpPr/>
          <p:nvPr/>
        </p:nvSpPr>
        <p:spPr bwMode="auto">
          <a:xfrm>
            <a:off x="1747610" y="892102"/>
            <a:ext cx="1782859" cy="461665"/>
          </a:xfrm>
          <a:prstGeom prst="rect">
            <a:avLst/>
          </a:prstGeom>
        </p:spPr>
        <p:txBody>
          <a:bodyPr wrap="none">
            <a:spAutoFit/>
          </a:bodyPr>
          <a:lstStyle/>
          <a:p>
            <a:pPr algn="ctr">
              <a:defRPr/>
            </a:pPr>
            <a:r>
              <a:rPr lang="en-US" altLang="zh-CN" sz="2400" kern="100">
                <a:solidFill>
                  <a:schemeClr val="accent1"/>
                </a:solidFill>
                <a:latin typeface="+mj-ea"/>
                <a:ea typeface="+mj-ea"/>
                <a:cs typeface="Times New Roman" panose="02020603050405020304" pitchFamily="18" charset="0"/>
              </a:rPr>
              <a:t>CONTENTS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964831" y="402919"/>
            <a:ext cx="3214341" cy="584776"/>
            <a:chOff x="317086" y="227004"/>
            <a:chExt cx="3214341" cy="584776"/>
          </a:xfrm>
        </p:grpSpPr>
        <p:sp>
          <p:nvSpPr>
            <p:cNvPr id="13" name="矩形 12"/>
            <p:cNvSpPr/>
            <p:nvPr/>
          </p:nvSpPr>
          <p:spPr bwMode="auto">
            <a:xfrm>
              <a:off x="317086" y="227004"/>
              <a:ext cx="3214341" cy="369332"/>
            </a:xfrm>
            <a:prstGeom prst="rect">
              <a:avLst/>
            </a:prstGeom>
            <a:noFill/>
          </p:spPr>
          <p:txBody>
            <a:bodyPr wrap="none">
              <a:spAutoFit/>
            </a:bodyPr>
            <a:lstStyle/>
            <a:p>
              <a:pPr algn="ctr">
                <a:defRPr/>
              </a:pPr>
              <a:r>
                <a:rPr lang="zh-CN" altLang="en-US" sz="1800" kern="100" dirty="0">
                  <a:solidFill>
                    <a:schemeClr val="accent1"/>
                  </a:solidFill>
                  <a:latin typeface="+mj-ea"/>
                  <a:ea typeface="+mj-ea"/>
                  <a:cs typeface="Times New Roman" panose="02020603050405020304" pitchFamily="18" charset="0"/>
                </a:rPr>
                <a:t>第三部分</a:t>
              </a:r>
              <a:r>
                <a:rPr lang="zh-CN" altLang="en-US" kern="100" dirty="0">
                  <a:solidFill>
                    <a:schemeClr val="accent1"/>
                  </a:solidFill>
                  <a:latin typeface="+mj-ea"/>
                  <a:ea typeface="+mj-ea"/>
                  <a:cs typeface="Times New Roman" panose="02020603050405020304" pitchFamily="18" charset="0"/>
                </a:rPr>
                <a:t>：</a:t>
              </a:r>
              <a:r>
                <a:rPr lang="en-US" altLang="zh-CN" kern="100" dirty="0">
                  <a:solidFill>
                    <a:schemeClr val="accent1"/>
                  </a:solidFill>
                  <a:latin typeface="+mj-ea"/>
                  <a:ea typeface="+mj-ea"/>
                  <a:cs typeface="Times New Roman" panose="02020603050405020304" pitchFamily="18" charset="0"/>
                </a:rPr>
                <a:t>3D</a:t>
              </a:r>
              <a:r>
                <a:rPr lang="zh-CN" altLang="en-US" kern="100" dirty="0">
                  <a:solidFill>
                    <a:schemeClr val="accent1"/>
                  </a:solidFill>
                  <a:latin typeface="+mj-ea"/>
                  <a:ea typeface="+mj-ea"/>
                  <a:cs typeface="Times New Roman" panose="02020603050405020304" pitchFamily="18" charset="0"/>
                </a:rPr>
                <a:t>打印优势与限制</a:t>
              </a:r>
            </a:p>
          </p:txBody>
        </p:sp>
        <p:sp>
          <p:nvSpPr>
            <p:cNvPr id="14" name="矩形 13"/>
            <p:cNvSpPr/>
            <p:nvPr/>
          </p:nvSpPr>
          <p:spPr>
            <a:xfrm>
              <a:off x="1020806" y="596336"/>
              <a:ext cx="1806906" cy="215444"/>
            </a:xfrm>
            <a:prstGeom prst="rect">
              <a:avLst/>
            </a:prstGeom>
          </p:spPr>
          <p:txBody>
            <a:bodyPr wrap="none">
              <a:spAutoFit/>
            </a:bodyPr>
            <a:lstStyle/>
            <a:p>
              <a:pPr lvl="0" algn="ctr" fontAlgn="base">
                <a:spcBef>
                  <a:spcPct val="0"/>
                </a:spcBef>
                <a:spcAft>
                  <a:spcPct val="0"/>
                </a:spcAft>
                <a:defRPr/>
              </a:pPr>
              <a:r>
                <a:rPr lang="en-US" altLang="zh-CN" sz="800" dirty="0">
                  <a:solidFill>
                    <a:schemeClr val="accent1"/>
                  </a:solidFill>
                  <a:latin typeface="+mj-lt"/>
                  <a:ea typeface="方正兰亭黑_GBK"/>
                </a:rPr>
                <a:t>Advantages and Disadvantages</a:t>
              </a:r>
            </a:p>
          </p:txBody>
        </p:sp>
      </p:grpSp>
      <p:cxnSp>
        <p:nvCxnSpPr>
          <p:cNvPr id="16" name="直接连接符 15"/>
          <p:cNvCxnSpPr/>
          <p:nvPr/>
        </p:nvCxnSpPr>
        <p:spPr>
          <a:xfrm>
            <a:off x="4419599" y="1062605"/>
            <a:ext cx="3048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 name="Line 19"/>
          <p:cNvSpPr>
            <a:spLocks noChangeShapeType="1"/>
          </p:cNvSpPr>
          <p:nvPr/>
        </p:nvSpPr>
        <p:spPr bwMode="auto">
          <a:xfrm>
            <a:off x="3703774" y="3509219"/>
            <a:ext cx="0" cy="227467"/>
          </a:xfrm>
          <a:prstGeom prst="line">
            <a:avLst/>
          </a:prstGeom>
          <a:noFill/>
          <a:ln w="6350">
            <a:solidFill>
              <a:schemeClr val="tx1">
                <a:lumMod val="65000"/>
                <a:lumOff val="35000"/>
              </a:schemeClr>
            </a:solidFill>
            <a:prstDash val="solid"/>
            <a:round/>
            <a:tailEnd type="oval" w="sm" len="sm"/>
          </a:ln>
          <a:extLst>
            <a:ext uri="{909E8E84-426E-40DD-AFC4-6F175D3DCCD1}">
              <a14:hiddenFill xmlns:a14="http://schemas.microsoft.com/office/drawing/2010/main">
                <a:noFill/>
              </a14:hiddenFill>
            </a:ext>
          </a:extLst>
        </p:spPr>
        <p:txBody>
          <a:bodyPr/>
          <a:lstStyle/>
          <a:p>
            <a:endParaRPr lang="zh-CN" altLang="en-US" sz="3200"/>
          </a:p>
        </p:txBody>
      </p:sp>
      <p:sp>
        <p:nvSpPr>
          <p:cNvPr id="30" name="Line 27"/>
          <p:cNvSpPr>
            <a:spLocks noChangeShapeType="1"/>
          </p:cNvSpPr>
          <p:nvPr/>
        </p:nvSpPr>
        <p:spPr bwMode="auto">
          <a:xfrm>
            <a:off x="7092932" y="3509219"/>
            <a:ext cx="0" cy="227467"/>
          </a:xfrm>
          <a:prstGeom prst="line">
            <a:avLst/>
          </a:prstGeom>
          <a:noFill/>
          <a:ln w="6350">
            <a:solidFill>
              <a:schemeClr val="tx1">
                <a:lumMod val="65000"/>
                <a:lumOff val="35000"/>
              </a:schemeClr>
            </a:solidFill>
            <a:prstDash val="solid"/>
            <a:round/>
            <a:tailEnd type="oval" w="sm" len="sm"/>
          </a:ln>
          <a:extLst>
            <a:ext uri="{909E8E84-426E-40DD-AFC4-6F175D3DCCD1}">
              <a14:hiddenFill xmlns:a14="http://schemas.microsoft.com/office/drawing/2010/main">
                <a:noFill/>
              </a14:hiddenFill>
            </a:ext>
          </a:extLst>
        </p:spPr>
        <p:txBody>
          <a:bodyPr/>
          <a:lstStyle/>
          <a:p>
            <a:endParaRPr lang="zh-CN" altLang="en-US" sz="3200"/>
          </a:p>
        </p:txBody>
      </p:sp>
      <p:sp>
        <p:nvSpPr>
          <p:cNvPr id="31" name="Oval 12"/>
          <p:cNvSpPr>
            <a:spLocks noChangeArrowheads="1"/>
          </p:cNvSpPr>
          <p:nvPr/>
        </p:nvSpPr>
        <p:spPr bwMode="auto">
          <a:xfrm>
            <a:off x="1513127" y="2513268"/>
            <a:ext cx="993696" cy="995561"/>
          </a:xfrm>
          <a:prstGeom prst="ellipse">
            <a:avLst/>
          </a:prstGeom>
          <a:solidFill>
            <a:schemeClr val="accent1"/>
          </a:solidFill>
          <a:ln w="20701">
            <a:noFill/>
            <a:round/>
          </a:ln>
        </p:spPr>
        <p:txBody>
          <a:bodyPr/>
          <a:lstStyle/>
          <a:p>
            <a:endParaRPr lang="zh-CN" altLang="en-US" sz="3200"/>
          </a:p>
        </p:txBody>
      </p:sp>
      <p:sp>
        <p:nvSpPr>
          <p:cNvPr id="32" name="Freeform 14"/>
          <p:cNvSpPr/>
          <p:nvPr/>
        </p:nvSpPr>
        <p:spPr bwMode="auto">
          <a:xfrm>
            <a:off x="1114400" y="3010659"/>
            <a:ext cx="1789588" cy="898966"/>
          </a:xfrm>
          <a:custGeom>
            <a:avLst/>
            <a:gdLst>
              <a:gd name="T0" fmla="*/ 342 w 683"/>
              <a:gd name="T1" fmla="*/ 305 h 342"/>
              <a:gd name="T2" fmla="*/ 37 w 683"/>
              <a:gd name="T3" fmla="*/ 0 h 342"/>
              <a:gd name="T4" fmla="*/ 0 w 683"/>
              <a:gd name="T5" fmla="*/ 0 h 342"/>
              <a:gd name="T6" fmla="*/ 342 w 683"/>
              <a:gd name="T7" fmla="*/ 342 h 342"/>
              <a:gd name="T8" fmla="*/ 683 w 683"/>
              <a:gd name="T9" fmla="*/ 0 h 342"/>
              <a:gd name="T10" fmla="*/ 646 w 683"/>
              <a:gd name="T11" fmla="*/ 0 h 342"/>
              <a:gd name="T12" fmla="*/ 342 w 683"/>
              <a:gd name="T13" fmla="*/ 305 h 342"/>
            </a:gdLst>
            <a:ahLst/>
            <a:cxnLst>
              <a:cxn ang="0">
                <a:pos x="T0" y="T1"/>
              </a:cxn>
              <a:cxn ang="0">
                <a:pos x="T2" y="T3"/>
              </a:cxn>
              <a:cxn ang="0">
                <a:pos x="T4" y="T5"/>
              </a:cxn>
              <a:cxn ang="0">
                <a:pos x="T6" y="T7"/>
              </a:cxn>
              <a:cxn ang="0">
                <a:pos x="T8" y="T9"/>
              </a:cxn>
              <a:cxn ang="0">
                <a:pos x="T10" y="T11"/>
              </a:cxn>
              <a:cxn ang="0">
                <a:pos x="T12" y="T13"/>
              </a:cxn>
            </a:cxnLst>
            <a:rect l="0" t="0" r="r" b="b"/>
            <a:pathLst>
              <a:path w="683" h="342">
                <a:moveTo>
                  <a:pt x="342" y="305"/>
                </a:moveTo>
                <a:cubicBezTo>
                  <a:pt x="173" y="305"/>
                  <a:pt x="37" y="169"/>
                  <a:pt x="37" y="0"/>
                </a:cubicBezTo>
                <a:cubicBezTo>
                  <a:pt x="0" y="0"/>
                  <a:pt x="0" y="0"/>
                  <a:pt x="0" y="0"/>
                </a:cubicBezTo>
                <a:cubicBezTo>
                  <a:pt x="0" y="189"/>
                  <a:pt x="153" y="342"/>
                  <a:pt x="342" y="342"/>
                </a:cubicBezTo>
                <a:cubicBezTo>
                  <a:pt x="530" y="342"/>
                  <a:pt x="683" y="189"/>
                  <a:pt x="683" y="0"/>
                </a:cubicBezTo>
                <a:cubicBezTo>
                  <a:pt x="646" y="0"/>
                  <a:pt x="646" y="0"/>
                  <a:pt x="646" y="0"/>
                </a:cubicBezTo>
                <a:cubicBezTo>
                  <a:pt x="646" y="169"/>
                  <a:pt x="510" y="305"/>
                  <a:pt x="342" y="305"/>
                </a:cubicBezTo>
                <a:close/>
              </a:path>
            </a:pathLst>
          </a:custGeom>
          <a:solidFill>
            <a:schemeClr val="bg1">
              <a:lumMod val="75000"/>
              <a:alpha val="20000"/>
            </a:schemeClr>
          </a:solidFill>
          <a:ln>
            <a:noFill/>
          </a:ln>
        </p:spPr>
        <p:txBody>
          <a:bodyPr/>
          <a:lstStyle/>
          <a:p>
            <a:endParaRPr lang="zh-CN" altLang="en-US" sz="3200"/>
          </a:p>
        </p:txBody>
      </p:sp>
      <p:sp>
        <p:nvSpPr>
          <p:cNvPr id="34" name="Line 15"/>
          <p:cNvSpPr>
            <a:spLocks noChangeShapeType="1"/>
          </p:cNvSpPr>
          <p:nvPr/>
        </p:nvSpPr>
        <p:spPr bwMode="auto">
          <a:xfrm flipV="1">
            <a:off x="2011529" y="2284632"/>
            <a:ext cx="0" cy="229026"/>
          </a:xfrm>
          <a:prstGeom prst="line">
            <a:avLst/>
          </a:prstGeom>
          <a:noFill/>
          <a:ln w="6350">
            <a:solidFill>
              <a:schemeClr val="tx1">
                <a:lumMod val="65000"/>
                <a:lumOff val="35000"/>
              </a:schemeClr>
            </a:solidFill>
            <a:prstDash val="solid"/>
            <a:round/>
            <a:tailEnd type="oval" w="sm" len="sm"/>
          </a:ln>
          <a:extLst>
            <a:ext uri="{909E8E84-426E-40DD-AFC4-6F175D3DCCD1}">
              <a14:hiddenFill xmlns:a14="http://schemas.microsoft.com/office/drawing/2010/main">
                <a:noFill/>
              </a14:hiddenFill>
            </a:ext>
          </a:extLst>
        </p:spPr>
        <p:txBody>
          <a:bodyPr/>
          <a:lstStyle/>
          <a:p>
            <a:endParaRPr lang="zh-CN" altLang="en-US" sz="3200"/>
          </a:p>
        </p:txBody>
      </p:sp>
      <p:sp>
        <p:nvSpPr>
          <p:cNvPr id="35" name="Oval 16"/>
          <p:cNvSpPr>
            <a:spLocks noChangeArrowheads="1"/>
          </p:cNvSpPr>
          <p:nvPr/>
        </p:nvSpPr>
        <p:spPr bwMode="auto">
          <a:xfrm>
            <a:off x="3207705" y="2513268"/>
            <a:ext cx="993696" cy="995561"/>
          </a:xfrm>
          <a:prstGeom prst="ellipse">
            <a:avLst/>
          </a:prstGeom>
          <a:solidFill>
            <a:srgbClr val="A59D9A"/>
          </a:solidFill>
          <a:ln w="20701">
            <a:noFill/>
            <a:round/>
          </a:ln>
        </p:spPr>
        <p:txBody>
          <a:bodyPr/>
          <a:lstStyle/>
          <a:p>
            <a:endParaRPr lang="zh-CN" altLang="en-US" sz="3200"/>
          </a:p>
        </p:txBody>
      </p:sp>
      <p:sp>
        <p:nvSpPr>
          <p:cNvPr id="36" name="Freeform 18"/>
          <p:cNvSpPr/>
          <p:nvPr/>
        </p:nvSpPr>
        <p:spPr bwMode="auto">
          <a:xfrm>
            <a:off x="2807422" y="2113251"/>
            <a:ext cx="1792703" cy="897407"/>
          </a:xfrm>
          <a:custGeom>
            <a:avLst/>
            <a:gdLst>
              <a:gd name="T0" fmla="*/ 342 w 684"/>
              <a:gd name="T1" fmla="*/ 37 h 341"/>
              <a:gd name="T2" fmla="*/ 647 w 684"/>
              <a:gd name="T3" fmla="*/ 341 h 341"/>
              <a:gd name="T4" fmla="*/ 684 w 684"/>
              <a:gd name="T5" fmla="*/ 341 h 341"/>
              <a:gd name="T6" fmla="*/ 342 w 684"/>
              <a:gd name="T7" fmla="*/ 0 h 341"/>
              <a:gd name="T8" fmla="*/ 0 w 684"/>
              <a:gd name="T9" fmla="*/ 341 h 341"/>
              <a:gd name="T10" fmla="*/ 37 w 684"/>
              <a:gd name="T11" fmla="*/ 341 h 341"/>
              <a:gd name="T12" fmla="*/ 342 w 684"/>
              <a:gd name="T13" fmla="*/ 37 h 341"/>
            </a:gdLst>
            <a:ahLst/>
            <a:cxnLst>
              <a:cxn ang="0">
                <a:pos x="T0" y="T1"/>
              </a:cxn>
              <a:cxn ang="0">
                <a:pos x="T2" y="T3"/>
              </a:cxn>
              <a:cxn ang="0">
                <a:pos x="T4" y="T5"/>
              </a:cxn>
              <a:cxn ang="0">
                <a:pos x="T6" y="T7"/>
              </a:cxn>
              <a:cxn ang="0">
                <a:pos x="T8" y="T9"/>
              </a:cxn>
              <a:cxn ang="0">
                <a:pos x="T10" y="T11"/>
              </a:cxn>
              <a:cxn ang="0">
                <a:pos x="T12" y="T13"/>
              </a:cxn>
            </a:cxnLst>
            <a:rect l="0" t="0" r="r" b="b"/>
            <a:pathLst>
              <a:path w="684" h="341">
                <a:moveTo>
                  <a:pt x="342" y="37"/>
                </a:moveTo>
                <a:cubicBezTo>
                  <a:pt x="511" y="37"/>
                  <a:pt x="647" y="173"/>
                  <a:pt x="647" y="341"/>
                </a:cubicBezTo>
                <a:cubicBezTo>
                  <a:pt x="684" y="341"/>
                  <a:pt x="684" y="341"/>
                  <a:pt x="684" y="341"/>
                </a:cubicBezTo>
                <a:cubicBezTo>
                  <a:pt x="684" y="153"/>
                  <a:pt x="531" y="0"/>
                  <a:pt x="342" y="0"/>
                </a:cubicBezTo>
                <a:cubicBezTo>
                  <a:pt x="153" y="0"/>
                  <a:pt x="0" y="153"/>
                  <a:pt x="0" y="341"/>
                </a:cubicBezTo>
                <a:cubicBezTo>
                  <a:pt x="37" y="341"/>
                  <a:pt x="37" y="341"/>
                  <a:pt x="37" y="341"/>
                </a:cubicBezTo>
                <a:cubicBezTo>
                  <a:pt x="37" y="173"/>
                  <a:pt x="174" y="37"/>
                  <a:pt x="342" y="37"/>
                </a:cubicBezTo>
                <a:close/>
              </a:path>
            </a:pathLst>
          </a:custGeom>
          <a:solidFill>
            <a:schemeClr val="bg1">
              <a:lumMod val="75000"/>
              <a:alpha val="20000"/>
            </a:schemeClr>
          </a:solidFill>
          <a:ln>
            <a:noFill/>
          </a:ln>
        </p:spPr>
        <p:txBody>
          <a:bodyPr/>
          <a:lstStyle/>
          <a:p>
            <a:endParaRPr lang="zh-CN" altLang="en-US" sz="3200"/>
          </a:p>
        </p:txBody>
      </p:sp>
      <p:sp>
        <p:nvSpPr>
          <p:cNvPr id="37" name="Oval 20"/>
          <p:cNvSpPr>
            <a:spLocks noChangeArrowheads="1"/>
          </p:cNvSpPr>
          <p:nvPr/>
        </p:nvSpPr>
        <p:spPr bwMode="auto">
          <a:xfrm>
            <a:off x="4900726" y="2513268"/>
            <a:ext cx="995253" cy="995561"/>
          </a:xfrm>
          <a:prstGeom prst="ellipse">
            <a:avLst/>
          </a:prstGeom>
          <a:solidFill>
            <a:srgbClr val="6D6A73"/>
          </a:solidFill>
          <a:ln w="20701">
            <a:noFill/>
            <a:round/>
          </a:ln>
        </p:spPr>
        <p:txBody>
          <a:bodyPr/>
          <a:lstStyle/>
          <a:p>
            <a:endParaRPr lang="zh-CN" altLang="en-US" sz="3200"/>
          </a:p>
        </p:txBody>
      </p:sp>
      <p:sp>
        <p:nvSpPr>
          <p:cNvPr id="39" name="Freeform 22"/>
          <p:cNvSpPr/>
          <p:nvPr/>
        </p:nvSpPr>
        <p:spPr bwMode="auto">
          <a:xfrm>
            <a:off x="4502001" y="3010659"/>
            <a:ext cx="1792703" cy="898966"/>
          </a:xfrm>
          <a:custGeom>
            <a:avLst/>
            <a:gdLst>
              <a:gd name="T0" fmla="*/ 342 w 684"/>
              <a:gd name="T1" fmla="*/ 305 h 342"/>
              <a:gd name="T2" fmla="*/ 37 w 684"/>
              <a:gd name="T3" fmla="*/ 0 h 342"/>
              <a:gd name="T4" fmla="*/ 0 w 684"/>
              <a:gd name="T5" fmla="*/ 0 h 342"/>
              <a:gd name="T6" fmla="*/ 342 w 684"/>
              <a:gd name="T7" fmla="*/ 342 h 342"/>
              <a:gd name="T8" fmla="*/ 684 w 684"/>
              <a:gd name="T9" fmla="*/ 0 h 342"/>
              <a:gd name="T10" fmla="*/ 647 w 684"/>
              <a:gd name="T11" fmla="*/ 0 h 342"/>
              <a:gd name="T12" fmla="*/ 342 w 684"/>
              <a:gd name="T13" fmla="*/ 305 h 342"/>
            </a:gdLst>
            <a:ahLst/>
            <a:cxnLst>
              <a:cxn ang="0">
                <a:pos x="T0" y="T1"/>
              </a:cxn>
              <a:cxn ang="0">
                <a:pos x="T2" y="T3"/>
              </a:cxn>
              <a:cxn ang="0">
                <a:pos x="T4" y="T5"/>
              </a:cxn>
              <a:cxn ang="0">
                <a:pos x="T6" y="T7"/>
              </a:cxn>
              <a:cxn ang="0">
                <a:pos x="T8" y="T9"/>
              </a:cxn>
              <a:cxn ang="0">
                <a:pos x="T10" y="T11"/>
              </a:cxn>
              <a:cxn ang="0">
                <a:pos x="T12" y="T13"/>
              </a:cxn>
            </a:cxnLst>
            <a:rect l="0" t="0" r="r" b="b"/>
            <a:pathLst>
              <a:path w="684" h="342">
                <a:moveTo>
                  <a:pt x="342" y="305"/>
                </a:moveTo>
                <a:cubicBezTo>
                  <a:pt x="174" y="305"/>
                  <a:pt x="37" y="169"/>
                  <a:pt x="37" y="0"/>
                </a:cubicBezTo>
                <a:cubicBezTo>
                  <a:pt x="0" y="0"/>
                  <a:pt x="0" y="0"/>
                  <a:pt x="0" y="0"/>
                </a:cubicBezTo>
                <a:cubicBezTo>
                  <a:pt x="0" y="189"/>
                  <a:pt x="153" y="342"/>
                  <a:pt x="342" y="342"/>
                </a:cubicBezTo>
                <a:cubicBezTo>
                  <a:pt x="531" y="342"/>
                  <a:pt x="684" y="189"/>
                  <a:pt x="684" y="0"/>
                </a:cubicBezTo>
                <a:cubicBezTo>
                  <a:pt x="647" y="0"/>
                  <a:pt x="647" y="0"/>
                  <a:pt x="647" y="0"/>
                </a:cubicBezTo>
                <a:cubicBezTo>
                  <a:pt x="647" y="169"/>
                  <a:pt x="510" y="305"/>
                  <a:pt x="342" y="305"/>
                </a:cubicBezTo>
                <a:close/>
              </a:path>
            </a:pathLst>
          </a:custGeom>
          <a:solidFill>
            <a:schemeClr val="bg1">
              <a:lumMod val="75000"/>
              <a:alpha val="20000"/>
            </a:schemeClr>
          </a:solidFill>
          <a:ln>
            <a:noFill/>
          </a:ln>
        </p:spPr>
        <p:txBody>
          <a:bodyPr/>
          <a:lstStyle/>
          <a:p>
            <a:endParaRPr lang="zh-CN" altLang="en-US" sz="3200"/>
          </a:p>
        </p:txBody>
      </p:sp>
      <p:sp>
        <p:nvSpPr>
          <p:cNvPr id="40" name="Line 23"/>
          <p:cNvSpPr>
            <a:spLocks noChangeShapeType="1"/>
          </p:cNvSpPr>
          <p:nvPr/>
        </p:nvSpPr>
        <p:spPr bwMode="auto">
          <a:xfrm flipV="1">
            <a:off x="5399131" y="2284632"/>
            <a:ext cx="0" cy="229026"/>
          </a:xfrm>
          <a:prstGeom prst="line">
            <a:avLst/>
          </a:prstGeom>
          <a:noFill/>
          <a:ln w="6350">
            <a:solidFill>
              <a:schemeClr val="tx1">
                <a:lumMod val="65000"/>
                <a:lumOff val="35000"/>
              </a:schemeClr>
            </a:solidFill>
            <a:prstDash val="solid"/>
            <a:round/>
            <a:tailEnd type="oval" w="sm" len="sm"/>
          </a:ln>
          <a:extLst>
            <a:ext uri="{909E8E84-426E-40DD-AFC4-6F175D3DCCD1}">
              <a14:hiddenFill xmlns:a14="http://schemas.microsoft.com/office/drawing/2010/main">
                <a:noFill/>
              </a14:hiddenFill>
            </a:ext>
          </a:extLst>
        </p:spPr>
        <p:txBody>
          <a:bodyPr/>
          <a:lstStyle/>
          <a:p>
            <a:endParaRPr lang="zh-CN" altLang="en-US" sz="3200"/>
          </a:p>
        </p:txBody>
      </p:sp>
      <p:sp>
        <p:nvSpPr>
          <p:cNvPr id="41" name="Oval 24"/>
          <p:cNvSpPr>
            <a:spLocks noChangeArrowheads="1"/>
          </p:cNvSpPr>
          <p:nvPr/>
        </p:nvSpPr>
        <p:spPr bwMode="auto">
          <a:xfrm>
            <a:off x="6596862" y="2513268"/>
            <a:ext cx="992139" cy="995561"/>
          </a:xfrm>
          <a:prstGeom prst="ellipse">
            <a:avLst/>
          </a:prstGeom>
          <a:solidFill>
            <a:srgbClr val="A59D9A"/>
          </a:solidFill>
          <a:ln w="20638">
            <a:noFill/>
            <a:round/>
          </a:ln>
        </p:spPr>
        <p:txBody>
          <a:bodyPr/>
          <a:lstStyle/>
          <a:p>
            <a:endParaRPr lang="zh-CN" altLang="en-US" sz="3200"/>
          </a:p>
        </p:txBody>
      </p:sp>
      <p:sp>
        <p:nvSpPr>
          <p:cNvPr id="42" name="Freeform 26"/>
          <p:cNvSpPr/>
          <p:nvPr/>
        </p:nvSpPr>
        <p:spPr bwMode="auto">
          <a:xfrm>
            <a:off x="6198137" y="2113251"/>
            <a:ext cx="1789588" cy="897407"/>
          </a:xfrm>
          <a:custGeom>
            <a:avLst/>
            <a:gdLst>
              <a:gd name="T0" fmla="*/ 341 w 683"/>
              <a:gd name="T1" fmla="*/ 37 h 341"/>
              <a:gd name="T2" fmla="*/ 646 w 683"/>
              <a:gd name="T3" fmla="*/ 341 h 341"/>
              <a:gd name="T4" fmla="*/ 683 w 683"/>
              <a:gd name="T5" fmla="*/ 341 h 341"/>
              <a:gd name="T6" fmla="*/ 341 w 683"/>
              <a:gd name="T7" fmla="*/ 0 h 341"/>
              <a:gd name="T8" fmla="*/ 0 w 683"/>
              <a:gd name="T9" fmla="*/ 341 h 341"/>
              <a:gd name="T10" fmla="*/ 37 w 683"/>
              <a:gd name="T11" fmla="*/ 341 h 341"/>
              <a:gd name="T12" fmla="*/ 341 w 683"/>
              <a:gd name="T13" fmla="*/ 37 h 341"/>
            </a:gdLst>
            <a:ahLst/>
            <a:cxnLst>
              <a:cxn ang="0">
                <a:pos x="T0" y="T1"/>
              </a:cxn>
              <a:cxn ang="0">
                <a:pos x="T2" y="T3"/>
              </a:cxn>
              <a:cxn ang="0">
                <a:pos x="T4" y="T5"/>
              </a:cxn>
              <a:cxn ang="0">
                <a:pos x="T6" y="T7"/>
              </a:cxn>
              <a:cxn ang="0">
                <a:pos x="T8" y="T9"/>
              </a:cxn>
              <a:cxn ang="0">
                <a:pos x="T10" y="T11"/>
              </a:cxn>
              <a:cxn ang="0">
                <a:pos x="T12" y="T13"/>
              </a:cxn>
            </a:cxnLst>
            <a:rect l="0" t="0" r="r" b="b"/>
            <a:pathLst>
              <a:path w="683" h="341">
                <a:moveTo>
                  <a:pt x="341" y="37"/>
                </a:moveTo>
                <a:cubicBezTo>
                  <a:pt x="510" y="37"/>
                  <a:pt x="646" y="173"/>
                  <a:pt x="646" y="341"/>
                </a:cubicBezTo>
                <a:cubicBezTo>
                  <a:pt x="683" y="341"/>
                  <a:pt x="683" y="341"/>
                  <a:pt x="683" y="341"/>
                </a:cubicBezTo>
                <a:cubicBezTo>
                  <a:pt x="683" y="153"/>
                  <a:pt x="530" y="0"/>
                  <a:pt x="341" y="0"/>
                </a:cubicBezTo>
                <a:cubicBezTo>
                  <a:pt x="153" y="0"/>
                  <a:pt x="0" y="153"/>
                  <a:pt x="0" y="341"/>
                </a:cubicBezTo>
                <a:cubicBezTo>
                  <a:pt x="37" y="341"/>
                  <a:pt x="37" y="341"/>
                  <a:pt x="37" y="341"/>
                </a:cubicBezTo>
                <a:cubicBezTo>
                  <a:pt x="37" y="173"/>
                  <a:pt x="173" y="37"/>
                  <a:pt x="341" y="37"/>
                </a:cubicBezTo>
                <a:close/>
              </a:path>
            </a:pathLst>
          </a:custGeom>
          <a:solidFill>
            <a:schemeClr val="bg1">
              <a:lumMod val="75000"/>
              <a:alpha val="20000"/>
            </a:schemeClr>
          </a:solidFill>
          <a:ln>
            <a:noFill/>
          </a:ln>
        </p:spPr>
        <p:txBody>
          <a:bodyPr/>
          <a:lstStyle/>
          <a:p>
            <a:endParaRPr lang="zh-CN" altLang="en-US" sz="3200"/>
          </a:p>
        </p:txBody>
      </p:sp>
      <p:sp>
        <p:nvSpPr>
          <p:cNvPr id="43" name="AutoShape 59"/>
          <p:cNvSpPr/>
          <p:nvPr/>
        </p:nvSpPr>
        <p:spPr bwMode="auto">
          <a:xfrm>
            <a:off x="6904465" y="2827433"/>
            <a:ext cx="368857" cy="367233"/>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p:spPr>
        <p:txBody>
          <a:bodyPr lIns="25400" tIns="25400" rIns="25400" bIns="25400" anchor="ctr"/>
          <a:lstStyle/>
          <a:p>
            <a:pPr algn="ctr" defTabSz="304800"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Gill Sans" charset="0"/>
              <a:sym typeface="Gill Sans" charset="0"/>
            </a:endParaRPr>
          </a:p>
        </p:txBody>
      </p:sp>
      <p:grpSp>
        <p:nvGrpSpPr>
          <p:cNvPr id="44" name="Group 124"/>
          <p:cNvGrpSpPr/>
          <p:nvPr/>
        </p:nvGrpSpPr>
        <p:grpSpPr>
          <a:xfrm>
            <a:off x="5215002" y="2856141"/>
            <a:ext cx="368260" cy="309815"/>
            <a:chOff x="5368132" y="2625725"/>
            <a:chExt cx="465138" cy="391319"/>
          </a:xfrm>
          <a:solidFill>
            <a:schemeClr val="bg1"/>
          </a:solidFill>
        </p:grpSpPr>
        <p:sp>
          <p:nvSpPr>
            <p:cNvPr id="45" name="AutoShape 120"/>
            <p:cNvSpPr/>
            <p:nvPr/>
          </p:nvSpPr>
          <p:spPr bwMode="auto">
            <a:xfrm>
              <a:off x="5484813" y="2727325"/>
              <a:ext cx="231775" cy="231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grpFill/>
            <a:ln>
              <a:noFill/>
            </a:ln>
            <a:effectLst/>
          </p:spPr>
          <p:txBody>
            <a:bodyPr lIns="25400" tIns="25400" rIns="25400" bIns="25400" anchor="ctr"/>
            <a:lstStyle/>
            <a:p>
              <a:pPr algn="ctr" defTabSz="304800"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Gill Sans" charset="0"/>
                <a:sym typeface="Gill Sans" charset="0"/>
              </a:endParaRPr>
            </a:p>
          </p:txBody>
        </p:sp>
        <p:sp>
          <p:nvSpPr>
            <p:cNvPr id="46" name="AutoShape 121"/>
            <p:cNvSpPr/>
            <p:nvPr/>
          </p:nvSpPr>
          <p:spPr bwMode="auto">
            <a:xfrm>
              <a:off x="5542757" y="2785269"/>
              <a:ext cx="65088" cy="65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grpFill/>
            <a:ln>
              <a:noFill/>
            </a:ln>
            <a:effectLst/>
          </p:spPr>
          <p:txBody>
            <a:bodyPr lIns="25400" tIns="25400" rIns="25400" bIns="25400" anchor="ctr"/>
            <a:lstStyle/>
            <a:p>
              <a:pPr algn="ctr" defTabSz="304800"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Gill Sans" charset="0"/>
                <a:sym typeface="Gill Sans" charset="0"/>
              </a:endParaRPr>
            </a:p>
          </p:txBody>
        </p:sp>
        <p:sp>
          <p:nvSpPr>
            <p:cNvPr id="47" name="AutoShape 122"/>
            <p:cNvSpPr/>
            <p:nvPr/>
          </p:nvSpPr>
          <p:spPr bwMode="auto">
            <a:xfrm>
              <a:off x="5368132" y="2625725"/>
              <a:ext cx="465138" cy="391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grpFill/>
            <a:ln>
              <a:noFill/>
            </a:ln>
            <a:effectLst/>
          </p:spPr>
          <p:txBody>
            <a:bodyPr lIns="25400" tIns="25400" rIns="25400" bIns="25400" anchor="ctr"/>
            <a:lstStyle/>
            <a:p>
              <a:pPr algn="ctr" defTabSz="304800"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Gill Sans" charset="0"/>
                <a:sym typeface="Gill Sans" charset="0"/>
              </a:endParaRPr>
            </a:p>
          </p:txBody>
        </p:sp>
      </p:grpSp>
      <p:grpSp>
        <p:nvGrpSpPr>
          <p:cNvPr id="48" name="组合 47"/>
          <p:cNvGrpSpPr/>
          <p:nvPr/>
        </p:nvGrpSpPr>
        <p:grpSpPr>
          <a:xfrm>
            <a:off x="3516063" y="2827233"/>
            <a:ext cx="367632" cy="367632"/>
            <a:chOff x="3191434" y="2145028"/>
            <a:chExt cx="359165" cy="359165"/>
          </a:xfrm>
          <a:solidFill>
            <a:schemeClr val="bg1"/>
          </a:solidFill>
        </p:grpSpPr>
        <p:sp>
          <p:nvSpPr>
            <p:cNvPr id="49" name="AutoShape 123"/>
            <p:cNvSpPr/>
            <p:nvPr/>
          </p:nvSpPr>
          <p:spPr bwMode="auto">
            <a:xfrm>
              <a:off x="319143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25400" tIns="25400" rIns="25400" bIns="25400" anchor="ctr"/>
            <a:lstStyle/>
            <a:p>
              <a:pPr algn="ctr" defTabSz="304800"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Gill Sans" charset="0"/>
                <a:sym typeface="Gill Sans" charset="0"/>
              </a:endParaRPr>
            </a:p>
          </p:txBody>
        </p:sp>
        <p:sp>
          <p:nvSpPr>
            <p:cNvPr id="50" name="AutoShape 124"/>
            <p:cNvSpPr/>
            <p:nvPr/>
          </p:nvSpPr>
          <p:spPr bwMode="auto">
            <a:xfrm>
              <a:off x="3292736" y="2245717"/>
              <a:ext cx="157173" cy="1571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25400" tIns="25400" rIns="25400" bIns="25400" anchor="ctr"/>
            <a:lstStyle/>
            <a:p>
              <a:pPr algn="ctr" defTabSz="304800"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Gill Sans" charset="0"/>
                <a:sym typeface="Gill Sans" charset="0"/>
              </a:endParaRPr>
            </a:p>
          </p:txBody>
        </p:sp>
        <p:sp>
          <p:nvSpPr>
            <p:cNvPr id="72" name="AutoShape 125"/>
            <p:cNvSpPr/>
            <p:nvPr/>
          </p:nvSpPr>
          <p:spPr bwMode="auto">
            <a:xfrm>
              <a:off x="3325891" y="2279484"/>
              <a:ext cx="90253" cy="90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25400" tIns="25400" rIns="25400" bIns="25400" anchor="ctr"/>
            <a:lstStyle/>
            <a:p>
              <a:pPr algn="ctr" defTabSz="304800"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Gill Sans" charset="0"/>
                <a:sym typeface="Gill Sans" charset="0"/>
              </a:endParaRPr>
            </a:p>
          </p:txBody>
        </p:sp>
      </p:grpSp>
      <p:grpSp>
        <p:nvGrpSpPr>
          <p:cNvPr id="73" name="组合 72"/>
          <p:cNvGrpSpPr/>
          <p:nvPr/>
        </p:nvGrpSpPr>
        <p:grpSpPr>
          <a:xfrm flipH="1">
            <a:off x="1829435" y="2827233"/>
            <a:ext cx="367632" cy="367632"/>
            <a:chOff x="2473104" y="2145028"/>
            <a:chExt cx="359165" cy="359165"/>
          </a:xfrm>
          <a:solidFill>
            <a:schemeClr val="bg1"/>
          </a:solidFill>
        </p:grpSpPr>
        <p:sp>
          <p:nvSpPr>
            <p:cNvPr id="74"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25400" tIns="25400" rIns="25400" bIns="25400" anchor="ctr"/>
            <a:lstStyle/>
            <a:p>
              <a:pPr algn="ctr" defTabSz="304800"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Gill Sans" charset="0"/>
                <a:sym typeface="Gill Sans" charset="0"/>
              </a:endParaRPr>
            </a:p>
          </p:txBody>
        </p:sp>
        <p:sp>
          <p:nvSpPr>
            <p:cNvPr id="75"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25400" tIns="25400" rIns="25400" bIns="25400" anchor="ctr"/>
            <a:lstStyle/>
            <a:p>
              <a:pPr algn="ctr" defTabSz="304800" fontAlgn="base" hangingPunct="0">
                <a:spcBef>
                  <a:spcPct val="0"/>
                </a:spcBef>
                <a:spcAft>
                  <a:spcPct val="0"/>
                </a:spcAft>
                <a:defRPr/>
              </a:pPr>
              <a:endParaRPr lang="en-US" sz="2000" kern="0">
                <a:solidFill>
                  <a:srgbClr val="FFFFFF"/>
                </a:solidFill>
                <a:effectLst>
                  <a:outerShdw blurRad="38100" dist="38100" dir="2700000" algn="tl">
                    <a:srgbClr val="000000"/>
                  </a:outerShdw>
                </a:effectLst>
                <a:latin typeface="Gill Sans" charset="0"/>
                <a:sym typeface="Gill Sans" charset="0"/>
              </a:endParaRPr>
            </a:p>
          </p:txBody>
        </p:sp>
      </p:grpSp>
      <p:sp>
        <p:nvSpPr>
          <p:cNvPr id="76" name="矩形 75"/>
          <p:cNvSpPr/>
          <p:nvPr/>
        </p:nvSpPr>
        <p:spPr>
          <a:xfrm>
            <a:off x="894285" y="1421895"/>
            <a:ext cx="2231116" cy="794385"/>
          </a:xfrm>
          <a:prstGeom prst="rect">
            <a:avLst/>
          </a:prstGeom>
        </p:spPr>
        <p:txBody>
          <a:bodyPr wrap="square">
            <a:spAutoFit/>
          </a:bodyPr>
          <a:lstStyle/>
          <a:p>
            <a:pPr algn="ctr" defTabSz="914400">
              <a:lnSpc>
                <a:spcPct val="150000"/>
              </a:lnSpc>
              <a:defRPr/>
            </a:pPr>
            <a:r>
              <a:rPr lang="zh-CN" altLang="en-US" sz="1050" kern="0" dirty="0">
                <a:solidFill>
                  <a:schemeClr val="accent1"/>
                </a:solidFill>
                <a:cs typeface="Arial" panose="020B0604020202020204" pitchFamily="34" charset="0"/>
              </a:rPr>
              <a:t>无需机械加工或任何模具</a:t>
            </a:r>
            <a:r>
              <a:rPr lang="en-US" altLang="zh-CN" sz="1050" kern="0" dirty="0">
                <a:solidFill>
                  <a:schemeClr val="accent1"/>
                </a:solidFill>
                <a:cs typeface="Arial" panose="020B0604020202020204" pitchFamily="34" charset="0"/>
              </a:rPr>
              <a:t>,</a:t>
            </a:r>
          </a:p>
          <a:p>
            <a:pPr algn="ctr" defTabSz="914400">
              <a:lnSpc>
                <a:spcPct val="150000"/>
              </a:lnSpc>
              <a:defRPr/>
            </a:pPr>
            <a:r>
              <a:rPr lang="zh-CN" altLang="en-US" sz="1050" kern="0" dirty="0">
                <a:solidFill>
                  <a:schemeClr val="accent1"/>
                </a:solidFill>
                <a:cs typeface="Arial" panose="020B0604020202020204" pitchFamily="34" charset="0"/>
              </a:rPr>
              <a:t>就能直接从计算机图形数据中生成任何形状的零件。</a:t>
            </a:r>
            <a:endParaRPr lang="en-US" altLang="zh-CN" sz="1050" kern="0" dirty="0">
              <a:solidFill>
                <a:schemeClr val="accent1"/>
              </a:solidFill>
              <a:cs typeface="Arial" panose="020B0604020202020204" pitchFamily="34" charset="0"/>
            </a:endParaRPr>
          </a:p>
        </p:txBody>
      </p:sp>
      <p:sp>
        <p:nvSpPr>
          <p:cNvPr id="77" name="文本框 76"/>
          <p:cNvSpPr txBox="1"/>
          <p:nvPr/>
        </p:nvSpPr>
        <p:spPr>
          <a:xfrm>
            <a:off x="1163817" y="1175855"/>
            <a:ext cx="1692052" cy="366895"/>
          </a:xfrm>
          <a:prstGeom prst="rect">
            <a:avLst/>
          </a:prstGeom>
          <a:noFill/>
        </p:spPr>
        <p:txBody>
          <a:bodyPr wrap="square" rtlCol="0">
            <a:spAutoFit/>
            <a:scene3d>
              <a:camera prst="orthographicFront"/>
              <a:lightRig rig="threePt" dir="t"/>
            </a:scene3d>
            <a:sp3d contourW="12700"/>
          </a:bodyPr>
          <a:lstStyle>
            <a:defPPr>
              <a:defRPr lang="en-US"/>
            </a:defPPr>
            <a:lvl1pPr algn="ctr">
              <a:lnSpc>
                <a:spcPct val="120000"/>
              </a:lnSpc>
              <a:defRPr sz="1100">
                <a:solidFill>
                  <a:schemeClr val="bg1">
                    <a:lumMod val="65000"/>
                  </a:schemeClr>
                </a:solidFill>
                <a:latin typeface="Century Gothic" panose="020B0502020202020204" pitchFamily="34" charset="0"/>
              </a:defRPr>
            </a:lvl1pPr>
          </a:lstStyle>
          <a:p>
            <a:r>
              <a:rPr lang="zh-CN" altLang="en-US" sz="1600" dirty="0">
                <a:solidFill>
                  <a:schemeClr val="accent1"/>
                </a:solidFill>
                <a:latin typeface="+mj-ea"/>
                <a:ea typeface="+mj-ea"/>
              </a:rPr>
              <a:t>提高生产效率</a:t>
            </a:r>
          </a:p>
        </p:txBody>
      </p:sp>
      <p:sp>
        <p:nvSpPr>
          <p:cNvPr id="78" name="矩形 77"/>
          <p:cNvSpPr/>
          <p:nvPr/>
        </p:nvSpPr>
        <p:spPr>
          <a:xfrm>
            <a:off x="1961405" y="4123923"/>
            <a:ext cx="3284659" cy="1036246"/>
          </a:xfrm>
          <a:prstGeom prst="rect">
            <a:avLst/>
          </a:prstGeom>
        </p:spPr>
        <p:txBody>
          <a:bodyPr wrap="square">
            <a:spAutoFit/>
          </a:bodyPr>
          <a:lstStyle/>
          <a:p>
            <a:pPr algn="ctr" defTabSz="914400">
              <a:lnSpc>
                <a:spcPct val="150000"/>
              </a:lnSpc>
              <a:defRPr/>
            </a:pPr>
            <a:r>
              <a:rPr lang="zh-CN" altLang="en-US" sz="1050" kern="0" dirty="0">
                <a:solidFill>
                  <a:schemeClr val="accent1"/>
                </a:solidFill>
                <a:cs typeface="Arial" panose="020B0604020202020204" pitchFamily="34" charset="0"/>
              </a:rPr>
              <a:t>目前供</a:t>
            </a:r>
            <a:r>
              <a:rPr lang="en-US" altLang="zh-CN" sz="1050" kern="0" dirty="0">
                <a:solidFill>
                  <a:schemeClr val="accent1"/>
                </a:solidFill>
                <a:cs typeface="Arial" panose="020B0604020202020204" pitchFamily="34" charset="0"/>
              </a:rPr>
              <a:t>3D</a:t>
            </a:r>
            <a:r>
              <a:rPr lang="zh-CN" altLang="en-US" sz="1050" kern="0" dirty="0">
                <a:solidFill>
                  <a:schemeClr val="accent1"/>
                </a:solidFill>
                <a:cs typeface="Arial" panose="020B0604020202020204" pitchFamily="34" charset="0"/>
              </a:rPr>
              <a:t>打印机使用的材料非常有限，无外乎石膏、无机粉料、光敏树脂、塑料等。能够应用于</a:t>
            </a:r>
            <a:r>
              <a:rPr lang="en-US" altLang="zh-CN" sz="1050" kern="0" dirty="0">
                <a:solidFill>
                  <a:schemeClr val="accent1"/>
                </a:solidFill>
                <a:cs typeface="Arial" panose="020B0604020202020204" pitchFamily="34" charset="0"/>
              </a:rPr>
              <a:t>3D</a:t>
            </a:r>
            <a:r>
              <a:rPr lang="zh-CN" altLang="en-US" sz="1050" kern="0" dirty="0">
                <a:solidFill>
                  <a:schemeClr val="accent1"/>
                </a:solidFill>
                <a:cs typeface="Arial" panose="020B0604020202020204" pitchFamily="34" charset="0"/>
              </a:rPr>
              <a:t>打印的材料还非常单一，以塑料为主，并且打印机对单一材料也非常挑剔。</a:t>
            </a:r>
            <a:endParaRPr lang="en-US" altLang="zh-CN" sz="1050" kern="0" dirty="0">
              <a:solidFill>
                <a:schemeClr val="accent1"/>
              </a:solidFill>
              <a:cs typeface="Arial" panose="020B0604020202020204" pitchFamily="34" charset="0"/>
            </a:endParaRPr>
          </a:p>
        </p:txBody>
      </p:sp>
      <p:sp>
        <p:nvSpPr>
          <p:cNvPr id="79" name="文本框 78"/>
          <p:cNvSpPr txBox="1"/>
          <p:nvPr/>
        </p:nvSpPr>
        <p:spPr>
          <a:xfrm>
            <a:off x="2857939" y="3833565"/>
            <a:ext cx="1692052" cy="366895"/>
          </a:xfrm>
          <a:prstGeom prst="rect">
            <a:avLst/>
          </a:prstGeom>
          <a:noFill/>
        </p:spPr>
        <p:txBody>
          <a:bodyPr wrap="square" rtlCol="0">
            <a:spAutoFit/>
            <a:scene3d>
              <a:camera prst="orthographicFront"/>
              <a:lightRig rig="threePt" dir="t"/>
            </a:scene3d>
            <a:sp3d contourW="12700"/>
          </a:bodyPr>
          <a:lstStyle>
            <a:defPPr>
              <a:defRPr lang="en-US"/>
            </a:defPPr>
            <a:lvl1pPr algn="ctr">
              <a:lnSpc>
                <a:spcPct val="120000"/>
              </a:lnSpc>
              <a:defRPr sz="1100">
                <a:solidFill>
                  <a:schemeClr val="bg1">
                    <a:lumMod val="65000"/>
                  </a:schemeClr>
                </a:solidFill>
                <a:latin typeface="Century Gothic" panose="020B0502020202020204" pitchFamily="34" charset="0"/>
              </a:defRPr>
            </a:lvl1pPr>
          </a:lstStyle>
          <a:p>
            <a:r>
              <a:rPr lang="zh-CN" altLang="en-US" sz="1600" dirty="0">
                <a:solidFill>
                  <a:schemeClr val="accent1"/>
                </a:solidFill>
                <a:latin typeface="+mj-ea"/>
                <a:ea typeface="+mj-ea"/>
              </a:rPr>
              <a:t>材料的限制</a:t>
            </a:r>
          </a:p>
        </p:txBody>
      </p:sp>
      <p:sp>
        <p:nvSpPr>
          <p:cNvPr id="80" name="矩形 79"/>
          <p:cNvSpPr/>
          <p:nvPr/>
        </p:nvSpPr>
        <p:spPr>
          <a:xfrm>
            <a:off x="4201401" y="1463058"/>
            <a:ext cx="2498028" cy="793872"/>
          </a:xfrm>
          <a:prstGeom prst="rect">
            <a:avLst/>
          </a:prstGeom>
        </p:spPr>
        <p:txBody>
          <a:bodyPr wrap="square">
            <a:spAutoFit/>
          </a:bodyPr>
          <a:lstStyle/>
          <a:p>
            <a:pPr algn="ctr" defTabSz="914400">
              <a:lnSpc>
                <a:spcPct val="150000"/>
              </a:lnSpc>
              <a:defRPr/>
            </a:pPr>
            <a:r>
              <a:rPr lang="zh-CN" altLang="en-US" sz="1050" kern="0" dirty="0">
                <a:solidFill>
                  <a:schemeClr val="accent1"/>
                </a:solidFill>
                <a:cs typeface="Arial" panose="020B0604020202020204" pitchFamily="34" charset="0"/>
              </a:rPr>
              <a:t>能做到较高的精度和很高的复杂程度，可以制造出采用传统方法制造不出来的、非常复杂的制件</a:t>
            </a:r>
            <a:endParaRPr lang="en-US" altLang="zh-CN" sz="1050" kern="0" dirty="0">
              <a:solidFill>
                <a:schemeClr val="accent1"/>
              </a:solidFill>
              <a:cs typeface="Arial" panose="020B0604020202020204" pitchFamily="34" charset="0"/>
            </a:endParaRPr>
          </a:p>
        </p:txBody>
      </p:sp>
      <p:sp>
        <p:nvSpPr>
          <p:cNvPr id="81" name="文本框 80"/>
          <p:cNvSpPr txBox="1"/>
          <p:nvPr/>
        </p:nvSpPr>
        <p:spPr>
          <a:xfrm>
            <a:off x="4549991" y="1206092"/>
            <a:ext cx="1692052" cy="366895"/>
          </a:xfrm>
          <a:prstGeom prst="rect">
            <a:avLst/>
          </a:prstGeom>
          <a:noFill/>
        </p:spPr>
        <p:txBody>
          <a:bodyPr wrap="square" rtlCol="0">
            <a:spAutoFit/>
            <a:scene3d>
              <a:camera prst="orthographicFront"/>
              <a:lightRig rig="threePt" dir="t"/>
            </a:scene3d>
            <a:sp3d contourW="12700"/>
          </a:bodyPr>
          <a:lstStyle>
            <a:defPPr>
              <a:defRPr lang="en-US"/>
            </a:defPPr>
            <a:lvl1pPr algn="ctr">
              <a:lnSpc>
                <a:spcPct val="120000"/>
              </a:lnSpc>
              <a:defRPr sz="1600">
                <a:solidFill>
                  <a:schemeClr val="accent1"/>
                </a:solidFill>
                <a:latin typeface="+mj-lt"/>
                <a:ea typeface="微软雅黑" panose="020B0503020204020204" pitchFamily="34" charset="-122"/>
              </a:defRPr>
            </a:lvl1pPr>
          </a:lstStyle>
          <a:p>
            <a:r>
              <a:rPr lang="zh-CN" altLang="en-US" dirty="0">
                <a:latin typeface="+mj-ea"/>
                <a:ea typeface="+mj-ea"/>
              </a:rPr>
              <a:t>简化生产过程</a:t>
            </a:r>
          </a:p>
        </p:txBody>
      </p:sp>
      <p:sp>
        <p:nvSpPr>
          <p:cNvPr id="82" name="矩形 81"/>
          <p:cNvSpPr/>
          <p:nvPr/>
        </p:nvSpPr>
        <p:spPr>
          <a:xfrm>
            <a:off x="5844209" y="4079605"/>
            <a:ext cx="2710069" cy="793872"/>
          </a:xfrm>
          <a:prstGeom prst="rect">
            <a:avLst/>
          </a:prstGeom>
        </p:spPr>
        <p:txBody>
          <a:bodyPr wrap="square">
            <a:spAutoFit/>
          </a:bodyPr>
          <a:lstStyle/>
          <a:p>
            <a:pPr algn="ctr" defTabSz="914400">
              <a:lnSpc>
                <a:spcPct val="150000"/>
              </a:lnSpc>
              <a:defRPr/>
            </a:pPr>
            <a:r>
              <a:rPr lang="en-US" altLang="zh-CN" sz="1050" kern="0" dirty="0">
                <a:solidFill>
                  <a:schemeClr val="accent1"/>
                </a:solidFill>
                <a:cs typeface="Arial" panose="020B0604020202020204" pitchFamily="34" charset="0"/>
              </a:rPr>
              <a:t>3D</a:t>
            </a:r>
            <a:r>
              <a:rPr lang="zh-CN" altLang="en-US" sz="1050" kern="0" dirty="0">
                <a:solidFill>
                  <a:schemeClr val="accent1"/>
                </a:solidFill>
                <a:cs typeface="Arial" panose="020B0604020202020204" pitchFamily="34" charset="0"/>
              </a:rPr>
              <a:t>打印技术需要的花费高昂。第一台</a:t>
            </a:r>
            <a:r>
              <a:rPr lang="en-US" altLang="zh-CN" sz="1050" kern="0" dirty="0">
                <a:solidFill>
                  <a:schemeClr val="accent1"/>
                </a:solidFill>
                <a:cs typeface="Arial" panose="020B0604020202020204" pitchFamily="34" charset="0"/>
              </a:rPr>
              <a:t>3D</a:t>
            </a:r>
            <a:r>
              <a:rPr lang="zh-CN" altLang="en-US" sz="1050" kern="0" dirty="0">
                <a:solidFill>
                  <a:schemeClr val="accent1"/>
                </a:solidFill>
                <a:cs typeface="Arial" panose="020B0604020202020204" pitchFamily="34" charset="0"/>
              </a:rPr>
              <a:t>打印机的售价为</a:t>
            </a:r>
            <a:r>
              <a:rPr lang="en-US" altLang="zh-CN" sz="1050" kern="0" dirty="0">
                <a:solidFill>
                  <a:schemeClr val="accent1"/>
                </a:solidFill>
                <a:cs typeface="Arial" panose="020B0604020202020204" pitchFamily="34" charset="0"/>
              </a:rPr>
              <a:t>1</a:t>
            </a:r>
            <a:r>
              <a:rPr lang="zh-CN" altLang="en-US" sz="1050" kern="0" dirty="0">
                <a:solidFill>
                  <a:schemeClr val="accent1"/>
                </a:solidFill>
                <a:cs typeface="Arial" panose="020B0604020202020204" pitchFamily="34" charset="0"/>
              </a:rPr>
              <a:t>万</a:t>
            </a:r>
            <a:r>
              <a:rPr lang="en-US" altLang="zh-CN" sz="1050" kern="0" dirty="0">
                <a:solidFill>
                  <a:schemeClr val="accent1"/>
                </a:solidFill>
                <a:cs typeface="Arial" panose="020B0604020202020204" pitchFamily="34" charset="0"/>
              </a:rPr>
              <a:t>5</a:t>
            </a:r>
            <a:r>
              <a:rPr lang="zh-CN" altLang="en-US" sz="1050" kern="0" dirty="0">
                <a:solidFill>
                  <a:schemeClr val="accent1"/>
                </a:solidFill>
                <a:cs typeface="Arial" panose="020B0604020202020204" pitchFamily="34" charset="0"/>
              </a:rPr>
              <a:t>。如果想要普及到大众，就需要降价，但又会与成本形成冲突。</a:t>
            </a:r>
            <a:endParaRPr lang="en-US" altLang="zh-CN" sz="1050" kern="0" dirty="0">
              <a:solidFill>
                <a:schemeClr val="accent1"/>
              </a:solidFill>
              <a:cs typeface="Arial" panose="020B0604020202020204" pitchFamily="34" charset="0"/>
            </a:endParaRPr>
          </a:p>
        </p:txBody>
      </p:sp>
      <p:sp>
        <p:nvSpPr>
          <p:cNvPr id="83" name="文本框 82"/>
          <p:cNvSpPr txBox="1"/>
          <p:nvPr/>
        </p:nvSpPr>
        <p:spPr>
          <a:xfrm>
            <a:off x="6246904" y="3833565"/>
            <a:ext cx="1692052" cy="366895"/>
          </a:xfrm>
          <a:prstGeom prst="rect">
            <a:avLst/>
          </a:prstGeom>
          <a:noFill/>
        </p:spPr>
        <p:txBody>
          <a:bodyPr wrap="square" rtlCol="0">
            <a:spAutoFit/>
            <a:scene3d>
              <a:camera prst="orthographicFront"/>
              <a:lightRig rig="threePt" dir="t"/>
            </a:scene3d>
            <a:sp3d contourW="12700"/>
          </a:bodyPr>
          <a:lstStyle>
            <a:defPPr>
              <a:defRPr lang="en-US"/>
            </a:defPPr>
            <a:lvl1pPr algn="ctr">
              <a:lnSpc>
                <a:spcPct val="120000"/>
              </a:lnSpc>
              <a:defRPr sz="1600">
                <a:solidFill>
                  <a:schemeClr val="accent1"/>
                </a:solidFill>
                <a:latin typeface="+mj-lt"/>
                <a:ea typeface="微软雅黑" panose="020B0503020204020204" pitchFamily="34" charset="-122"/>
              </a:defRPr>
            </a:lvl1pPr>
          </a:lstStyle>
          <a:p>
            <a:r>
              <a:rPr lang="zh-CN" altLang="en-US" dirty="0">
                <a:latin typeface="+mj-ea"/>
                <a:ea typeface="+mj-ea"/>
              </a:rPr>
              <a:t>花费的承担</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 y="0"/>
            <a:ext cx="9144000" cy="5143500"/>
            <a:chOff x="-2888624" y="0"/>
            <a:chExt cx="11501603" cy="5143500"/>
          </a:xfrm>
        </p:grpSpPr>
        <p:sp>
          <p:nvSpPr>
            <p:cNvPr id="48" name="矩形 47"/>
            <p:cNvSpPr/>
            <p:nvPr/>
          </p:nvSpPr>
          <p:spPr>
            <a:xfrm>
              <a:off x="2857242" y="0"/>
              <a:ext cx="2882803"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矩形 48"/>
            <p:cNvSpPr/>
            <p:nvPr/>
          </p:nvSpPr>
          <p:spPr>
            <a:xfrm>
              <a:off x="5730176" y="0"/>
              <a:ext cx="2882803"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5691" y="0"/>
              <a:ext cx="288280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a:off x="-2888624" y="0"/>
              <a:ext cx="288280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1"/>
          <p:cNvSpPr/>
          <p:nvPr/>
        </p:nvSpPr>
        <p:spPr>
          <a:xfrm>
            <a:off x="0" y="655782"/>
            <a:ext cx="9144000" cy="36945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37" name="Freeform 5"/>
          <p:cNvSpPr>
            <a:spLocks noEditPoints="1"/>
          </p:cNvSpPr>
          <p:nvPr/>
        </p:nvSpPr>
        <p:spPr bwMode="auto">
          <a:xfrm>
            <a:off x="2436882" y="1096813"/>
            <a:ext cx="4270236" cy="3136542"/>
          </a:xfrm>
          <a:custGeom>
            <a:avLst/>
            <a:gdLst>
              <a:gd name="T0" fmla="*/ 690 w 702"/>
              <a:gd name="T1" fmla="*/ 144 h 517"/>
              <a:gd name="T2" fmla="*/ 358 w 702"/>
              <a:gd name="T3" fmla="*/ 1 h 517"/>
              <a:gd name="T4" fmla="*/ 351 w 702"/>
              <a:gd name="T5" fmla="*/ 0 h 517"/>
              <a:gd name="T6" fmla="*/ 345 w 702"/>
              <a:gd name="T7" fmla="*/ 1 h 517"/>
              <a:gd name="T8" fmla="*/ 12 w 702"/>
              <a:gd name="T9" fmla="*/ 144 h 517"/>
              <a:gd name="T10" fmla="*/ 0 w 702"/>
              <a:gd name="T11" fmla="*/ 164 h 517"/>
              <a:gd name="T12" fmla="*/ 12 w 702"/>
              <a:gd name="T13" fmla="*/ 183 h 517"/>
              <a:gd name="T14" fmla="*/ 345 w 702"/>
              <a:gd name="T15" fmla="*/ 326 h 517"/>
              <a:gd name="T16" fmla="*/ 358 w 702"/>
              <a:gd name="T17" fmla="*/ 326 h 517"/>
              <a:gd name="T18" fmla="*/ 616 w 702"/>
              <a:gd name="T19" fmla="*/ 215 h 517"/>
              <a:gd name="T20" fmla="*/ 616 w 702"/>
              <a:gd name="T21" fmla="*/ 329 h 517"/>
              <a:gd name="T22" fmla="*/ 593 w 702"/>
              <a:gd name="T23" fmla="*/ 370 h 517"/>
              <a:gd name="T24" fmla="*/ 616 w 702"/>
              <a:gd name="T25" fmla="*/ 412 h 517"/>
              <a:gd name="T26" fmla="*/ 616 w 702"/>
              <a:gd name="T27" fmla="*/ 452 h 517"/>
              <a:gd name="T28" fmla="*/ 650 w 702"/>
              <a:gd name="T29" fmla="*/ 452 h 517"/>
              <a:gd name="T30" fmla="*/ 650 w 702"/>
              <a:gd name="T31" fmla="*/ 412 h 517"/>
              <a:gd name="T32" fmla="*/ 674 w 702"/>
              <a:gd name="T33" fmla="*/ 370 h 517"/>
              <a:gd name="T34" fmla="*/ 650 w 702"/>
              <a:gd name="T35" fmla="*/ 329 h 517"/>
              <a:gd name="T36" fmla="*/ 650 w 702"/>
              <a:gd name="T37" fmla="*/ 200 h 517"/>
              <a:gd name="T38" fmla="*/ 690 w 702"/>
              <a:gd name="T39" fmla="*/ 183 h 517"/>
              <a:gd name="T40" fmla="*/ 702 w 702"/>
              <a:gd name="T41" fmla="*/ 164 h 517"/>
              <a:gd name="T42" fmla="*/ 690 w 702"/>
              <a:gd name="T43" fmla="*/ 144 h 517"/>
              <a:gd name="T44" fmla="*/ 351 w 702"/>
              <a:gd name="T45" fmla="*/ 355 h 517"/>
              <a:gd name="T46" fmla="*/ 336 w 702"/>
              <a:gd name="T47" fmla="*/ 352 h 517"/>
              <a:gd name="T48" fmla="*/ 129 w 702"/>
              <a:gd name="T49" fmla="*/ 262 h 517"/>
              <a:gd name="T50" fmla="*/ 129 w 702"/>
              <a:gd name="T51" fmla="*/ 386 h 517"/>
              <a:gd name="T52" fmla="*/ 327 w 702"/>
              <a:gd name="T53" fmla="*/ 517 h 517"/>
              <a:gd name="T54" fmla="*/ 375 w 702"/>
              <a:gd name="T55" fmla="*/ 517 h 517"/>
              <a:gd name="T56" fmla="*/ 574 w 702"/>
              <a:gd name="T57" fmla="*/ 386 h 517"/>
              <a:gd name="T58" fmla="*/ 574 w 702"/>
              <a:gd name="T59" fmla="*/ 262 h 517"/>
              <a:gd name="T60" fmla="*/ 366 w 702"/>
              <a:gd name="T61" fmla="*/ 352 h 517"/>
              <a:gd name="T62" fmla="*/ 351 w 702"/>
              <a:gd name="T63" fmla="*/ 355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02" h="517">
                <a:moveTo>
                  <a:pt x="690" y="144"/>
                </a:moveTo>
                <a:cubicBezTo>
                  <a:pt x="358" y="1"/>
                  <a:pt x="358" y="1"/>
                  <a:pt x="358" y="1"/>
                </a:cubicBezTo>
                <a:cubicBezTo>
                  <a:pt x="356" y="0"/>
                  <a:pt x="353" y="0"/>
                  <a:pt x="351" y="0"/>
                </a:cubicBezTo>
                <a:cubicBezTo>
                  <a:pt x="349" y="0"/>
                  <a:pt x="347" y="0"/>
                  <a:pt x="345" y="1"/>
                </a:cubicBezTo>
                <a:cubicBezTo>
                  <a:pt x="12" y="144"/>
                  <a:pt x="12" y="144"/>
                  <a:pt x="12" y="144"/>
                </a:cubicBezTo>
                <a:cubicBezTo>
                  <a:pt x="5" y="147"/>
                  <a:pt x="0" y="155"/>
                  <a:pt x="0" y="164"/>
                </a:cubicBezTo>
                <a:cubicBezTo>
                  <a:pt x="0" y="172"/>
                  <a:pt x="5" y="180"/>
                  <a:pt x="12" y="183"/>
                </a:cubicBezTo>
                <a:cubicBezTo>
                  <a:pt x="345" y="326"/>
                  <a:pt x="345" y="326"/>
                  <a:pt x="345" y="326"/>
                </a:cubicBezTo>
                <a:cubicBezTo>
                  <a:pt x="349" y="328"/>
                  <a:pt x="354" y="328"/>
                  <a:pt x="358" y="326"/>
                </a:cubicBezTo>
                <a:cubicBezTo>
                  <a:pt x="616" y="215"/>
                  <a:pt x="616" y="215"/>
                  <a:pt x="616" y="215"/>
                </a:cubicBezTo>
                <a:cubicBezTo>
                  <a:pt x="616" y="329"/>
                  <a:pt x="616" y="329"/>
                  <a:pt x="616" y="329"/>
                </a:cubicBezTo>
                <a:cubicBezTo>
                  <a:pt x="602" y="336"/>
                  <a:pt x="593" y="352"/>
                  <a:pt x="593" y="370"/>
                </a:cubicBezTo>
                <a:cubicBezTo>
                  <a:pt x="593" y="389"/>
                  <a:pt x="602" y="405"/>
                  <a:pt x="616" y="412"/>
                </a:cubicBezTo>
                <a:cubicBezTo>
                  <a:pt x="616" y="452"/>
                  <a:pt x="616" y="452"/>
                  <a:pt x="616" y="452"/>
                </a:cubicBezTo>
                <a:cubicBezTo>
                  <a:pt x="650" y="452"/>
                  <a:pt x="650" y="452"/>
                  <a:pt x="650" y="452"/>
                </a:cubicBezTo>
                <a:cubicBezTo>
                  <a:pt x="650" y="412"/>
                  <a:pt x="650" y="412"/>
                  <a:pt x="650" y="412"/>
                </a:cubicBezTo>
                <a:cubicBezTo>
                  <a:pt x="664" y="405"/>
                  <a:pt x="674" y="389"/>
                  <a:pt x="674" y="370"/>
                </a:cubicBezTo>
                <a:cubicBezTo>
                  <a:pt x="674" y="352"/>
                  <a:pt x="664" y="336"/>
                  <a:pt x="650" y="329"/>
                </a:cubicBezTo>
                <a:cubicBezTo>
                  <a:pt x="650" y="200"/>
                  <a:pt x="650" y="200"/>
                  <a:pt x="650" y="200"/>
                </a:cubicBezTo>
                <a:cubicBezTo>
                  <a:pt x="690" y="183"/>
                  <a:pt x="690" y="183"/>
                  <a:pt x="690" y="183"/>
                </a:cubicBezTo>
                <a:cubicBezTo>
                  <a:pt x="697" y="180"/>
                  <a:pt x="702" y="172"/>
                  <a:pt x="702" y="164"/>
                </a:cubicBezTo>
                <a:cubicBezTo>
                  <a:pt x="702" y="155"/>
                  <a:pt x="697" y="147"/>
                  <a:pt x="690" y="144"/>
                </a:cubicBezTo>
                <a:close/>
                <a:moveTo>
                  <a:pt x="351" y="355"/>
                </a:moveTo>
                <a:cubicBezTo>
                  <a:pt x="346" y="355"/>
                  <a:pt x="341" y="354"/>
                  <a:pt x="336" y="352"/>
                </a:cubicBezTo>
                <a:cubicBezTo>
                  <a:pt x="129" y="262"/>
                  <a:pt x="129" y="262"/>
                  <a:pt x="129" y="262"/>
                </a:cubicBezTo>
                <a:cubicBezTo>
                  <a:pt x="129" y="386"/>
                  <a:pt x="129" y="386"/>
                  <a:pt x="129" y="386"/>
                </a:cubicBezTo>
                <a:cubicBezTo>
                  <a:pt x="129" y="487"/>
                  <a:pt x="280" y="517"/>
                  <a:pt x="327" y="517"/>
                </a:cubicBezTo>
                <a:cubicBezTo>
                  <a:pt x="375" y="517"/>
                  <a:pt x="375" y="517"/>
                  <a:pt x="375" y="517"/>
                </a:cubicBezTo>
                <a:cubicBezTo>
                  <a:pt x="410" y="517"/>
                  <a:pt x="574" y="487"/>
                  <a:pt x="574" y="386"/>
                </a:cubicBezTo>
                <a:cubicBezTo>
                  <a:pt x="574" y="262"/>
                  <a:pt x="574" y="262"/>
                  <a:pt x="574" y="262"/>
                </a:cubicBezTo>
                <a:cubicBezTo>
                  <a:pt x="366" y="352"/>
                  <a:pt x="366" y="352"/>
                  <a:pt x="366" y="352"/>
                </a:cubicBezTo>
                <a:cubicBezTo>
                  <a:pt x="361" y="354"/>
                  <a:pt x="356" y="355"/>
                  <a:pt x="351" y="355"/>
                </a:cubicBezTo>
                <a:close/>
              </a:path>
            </a:pathLst>
          </a:custGeom>
          <a:solidFill>
            <a:schemeClr val="accent1">
              <a:lumMod val="50000"/>
              <a:alpha val="5000"/>
            </a:schemeClr>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39" name="矩形 38"/>
          <p:cNvSpPr/>
          <p:nvPr/>
        </p:nvSpPr>
        <p:spPr bwMode="auto">
          <a:xfrm>
            <a:off x="2474225" y="1608652"/>
            <a:ext cx="4203395" cy="769441"/>
          </a:xfrm>
          <a:prstGeom prst="rect">
            <a:avLst/>
          </a:prstGeom>
        </p:spPr>
        <p:txBody>
          <a:bodyPr wrap="none">
            <a:spAutoFit/>
          </a:bodyPr>
          <a:lstStyle/>
          <a:p>
            <a:pPr algn="ctr">
              <a:defRPr/>
            </a:pPr>
            <a:r>
              <a:rPr lang="en-US" altLang="zh-CN" sz="4400" kern="100" dirty="0">
                <a:solidFill>
                  <a:schemeClr val="accent1"/>
                </a:solidFill>
                <a:latin typeface="+mj-ea"/>
                <a:ea typeface="+mj-ea"/>
                <a:cs typeface="Times New Roman" panose="02020603050405020304" pitchFamily="18" charset="0"/>
              </a:rPr>
              <a:t>3D</a:t>
            </a:r>
            <a:r>
              <a:rPr lang="zh-CN" altLang="en-US" sz="4400" kern="100" dirty="0">
                <a:solidFill>
                  <a:schemeClr val="accent1"/>
                </a:solidFill>
                <a:latin typeface="+mj-ea"/>
                <a:ea typeface="+mj-ea"/>
                <a:cs typeface="Times New Roman" panose="02020603050405020304" pitchFamily="18" charset="0"/>
              </a:rPr>
              <a:t>打印发展方向</a:t>
            </a:r>
          </a:p>
        </p:txBody>
      </p:sp>
      <p:sp>
        <p:nvSpPr>
          <p:cNvPr id="40" name="矩形 39"/>
          <p:cNvSpPr/>
          <p:nvPr/>
        </p:nvSpPr>
        <p:spPr>
          <a:xfrm>
            <a:off x="2136237" y="2404120"/>
            <a:ext cx="4879375" cy="307777"/>
          </a:xfrm>
          <a:prstGeom prst="rect">
            <a:avLst/>
          </a:prstGeom>
        </p:spPr>
        <p:txBody>
          <a:bodyPr wrap="square">
            <a:spAutoFit/>
          </a:bodyPr>
          <a:lstStyle/>
          <a:p>
            <a:pPr algn="ctr"/>
            <a:r>
              <a:rPr lang="en-US" altLang="zh-CN" sz="1400" dirty="0">
                <a:solidFill>
                  <a:schemeClr val="accent1"/>
                </a:solidFill>
                <a:latin typeface="+mj-lt"/>
              </a:rPr>
              <a:t>Development direction of 3D Printing</a:t>
            </a:r>
          </a:p>
        </p:txBody>
      </p:sp>
      <p:sp>
        <p:nvSpPr>
          <p:cNvPr id="13" name="矩形: 圆角 12"/>
          <p:cNvSpPr/>
          <p:nvPr/>
        </p:nvSpPr>
        <p:spPr>
          <a:xfrm>
            <a:off x="3972381" y="3431933"/>
            <a:ext cx="1191389" cy="2564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latin typeface="+mj-ea"/>
                <a:ea typeface="+mj-ea"/>
              </a:rPr>
              <a:t>第四单元</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3080245" y="402919"/>
            <a:ext cx="2983509" cy="707886"/>
            <a:chOff x="432500" y="227004"/>
            <a:chExt cx="2983509" cy="707886"/>
          </a:xfrm>
        </p:grpSpPr>
        <p:sp>
          <p:nvSpPr>
            <p:cNvPr id="24" name="矩形 23"/>
            <p:cNvSpPr/>
            <p:nvPr/>
          </p:nvSpPr>
          <p:spPr bwMode="auto">
            <a:xfrm>
              <a:off x="432500" y="227004"/>
              <a:ext cx="2983509" cy="369332"/>
            </a:xfrm>
            <a:prstGeom prst="rect">
              <a:avLst/>
            </a:prstGeom>
            <a:noFill/>
          </p:spPr>
          <p:txBody>
            <a:bodyPr wrap="none">
              <a:spAutoFit/>
            </a:bodyPr>
            <a:lstStyle/>
            <a:p>
              <a:pPr algn="ctr">
                <a:defRPr/>
              </a:pPr>
              <a:r>
                <a:rPr lang="zh-CN" altLang="en-US" kern="100" dirty="0">
                  <a:solidFill>
                    <a:schemeClr val="accent1"/>
                  </a:solidFill>
                  <a:latin typeface="+mj-ea"/>
                  <a:ea typeface="+mj-ea"/>
                  <a:cs typeface="Times New Roman" panose="02020603050405020304" pitchFamily="18" charset="0"/>
                </a:rPr>
                <a:t>第四部分：</a:t>
              </a:r>
              <a:r>
                <a:rPr lang="en-US" altLang="zh-CN" kern="100" dirty="0">
                  <a:solidFill>
                    <a:schemeClr val="accent1"/>
                  </a:solidFill>
                  <a:latin typeface="+mj-ea"/>
                  <a:ea typeface="+mj-ea"/>
                  <a:cs typeface="Times New Roman" panose="02020603050405020304" pitchFamily="18" charset="0"/>
                </a:rPr>
                <a:t>3D</a:t>
              </a:r>
              <a:r>
                <a:rPr lang="zh-CN" altLang="en-US" kern="100" dirty="0">
                  <a:solidFill>
                    <a:schemeClr val="accent1"/>
                  </a:solidFill>
                  <a:latin typeface="+mj-ea"/>
                  <a:ea typeface="+mj-ea"/>
                  <a:cs typeface="Times New Roman" panose="02020603050405020304" pitchFamily="18" charset="0"/>
                </a:rPr>
                <a:t>打印发展方向</a:t>
              </a:r>
            </a:p>
          </p:txBody>
        </p:sp>
        <p:sp>
          <p:nvSpPr>
            <p:cNvPr id="25" name="矩形 24"/>
            <p:cNvSpPr/>
            <p:nvPr/>
          </p:nvSpPr>
          <p:spPr>
            <a:xfrm>
              <a:off x="919008" y="596336"/>
              <a:ext cx="2010487" cy="338554"/>
            </a:xfrm>
            <a:prstGeom prst="rect">
              <a:avLst/>
            </a:prstGeom>
          </p:spPr>
          <p:txBody>
            <a:bodyPr wrap="none">
              <a:spAutoFit/>
            </a:bodyPr>
            <a:lstStyle/>
            <a:p>
              <a:pPr algn="ctr" fontAlgn="base">
                <a:spcBef>
                  <a:spcPct val="0"/>
                </a:spcBef>
                <a:spcAft>
                  <a:spcPct val="0"/>
                </a:spcAft>
                <a:defRPr/>
              </a:pPr>
              <a:r>
                <a:rPr lang="en-US" altLang="zh-CN" sz="800" dirty="0">
                  <a:solidFill>
                    <a:schemeClr val="accent1"/>
                  </a:solidFill>
                  <a:latin typeface="+mj-lt"/>
                </a:rPr>
                <a:t>Development direction of 3D Printing</a:t>
              </a:r>
            </a:p>
            <a:p>
              <a:pPr lvl="0" algn="ctr" fontAlgn="base">
                <a:spcBef>
                  <a:spcPct val="0"/>
                </a:spcBef>
                <a:spcAft>
                  <a:spcPct val="0"/>
                </a:spcAft>
                <a:defRPr/>
              </a:pPr>
              <a:endParaRPr lang="en-US" altLang="zh-CN" sz="800" dirty="0">
                <a:solidFill>
                  <a:schemeClr val="accent1"/>
                </a:solidFill>
                <a:latin typeface="+mj-lt"/>
                <a:ea typeface="方正兰亭黑_GBK"/>
              </a:endParaRPr>
            </a:p>
          </p:txBody>
        </p:sp>
      </p:grpSp>
      <p:cxnSp>
        <p:nvCxnSpPr>
          <p:cNvPr id="26" name="直接连接符 25"/>
          <p:cNvCxnSpPr/>
          <p:nvPr/>
        </p:nvCxnSpPr>
        <p:spPr>
          <a:xfrm>
            <a:off x="4419599" y="1062605"/>
            <a:ext cx="3048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矩形 3"/>
          <p:cNvSpPr/>
          <p:nvPr/>
        </p:nvSpPr>
        <p:spPr>
          <a:xfrm>
            <a:off x="216746" y="1557866"/>
            <a:ext cx="2018454" cy="14291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2436771" y="1557866"/>
            <a:ext cx="2018454" cy="1429173"/>
          </a:xfrm>
          <a:prstGeom prst="rect">
            <a:avLst/>
          </a:prstGeom>
          <a:solidFill>
            <a:srgbClr val="A59D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4656796" y="1557865"/>
            <a:ext cx="2018454" cy="14291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6876820" y="1557865"/>
            <a:ext cx="2018454" cy="1429173"/>
          </a:xfrm>
          <a:prstGeom prst="rect">
            <a:avLst/>
          </a:prstGeom>
          <a:solidFill>
            <a:srgbClr val="A59D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bwMode="auto">
          <a:xfrm>
            <a:off x="311573" y="1665491"/>
            <a:ext cx="1884485" cy="338554"/>
          </a:xfrm>
          <a:prstGeom prst="rect">
            <a:avLst/>
          </a:prstGeom>
          <a:noFill/>
        </p:spPr>
        <p:txBody>
          <a:bodyPr wrap="square">
            <a:spAutoFit/>
          </a:bodyPr>
          <a:lstStyle/>
          <a:p>
            <a:pPr algn="ctr">
              <a:defRPr/>
            </a:pPr>
            <a:r>
              <a:rPr lang="zh-CN" altLang="en-US" sz="1600" kern="100" dirty="0">
                <a:solidFill>
                  <a:schemeClr val="bg1"/>
                </a:solidFill>
                <a:latin typeface="+mj-ea"/>
                <a:ea typeface="+mj-ea"/>
                <a:cs typeface="Times New Roman" panose="02020603050405020304" pitchFamily="18" charset="0"/>
              </a:rPr>
              <a:t>设备向大型化发展</a:t>
            </a:r>
          </a:p>
        </p:txBody>
      </p:sp>
      <p:sp>
        <p:nvSpPr>
          <p:cNvPr id="31" name="矩形 30"/>
          <p:cNvSpPr/>
          <p:nvPr/>
        </p:nvSpPr>
        <p:spPr>
          <a:xfrm>
            <a:off x="311573" y="1997009"/>
            <a:ext cx="1828800" cy="900246"/>
          </a:xfrm>
          <a:prstGeom prst="rect">
            <a:avLst/>
          </a:prstGeom>
        </p:spPr>
        <p:txBody>
          <a:bodyPr wrap="square">
            <a:spAutoFit/>
          </a:bodyPr>
          <a:lstStyle/>
          <a:p>
            <a:pPr algn="ctr"/>
            <a:r>
              <a:rPr lang="zh-CN" altLang="en-US" sz="1050" dirty="0">
                <a:solidFill>
                  <a:schemeClr val="bg1"/>
                </a:solidFill>
              </a:rPr>
              <a:t>目前现有的金属</a:t>
            </a:r>
            <a:r>
              <a:rPr lang="en-US" altLang="zh-CN" sz="1050" dirty="0">
                <a:solidFill>
                  <a:schemeClr val="bg1"/>
                </a:solidFill>
              </a:rPr>
              <a:t>3D</a:t>
            </a:r>
            <a:r>
              <a:rPr lang="zh-CN" altLang="en-US" sz="1050" dirty="0">
                <a:solidFill>
                  <a:schemeClr val="bg1"/>
                </a:solidFill>
              </a:rPr>
              <a:t>打印设备成形空间难以满足大尺寸复杂精密工业产品的制造需求，在某种程度上制约了</a:t>
            </a:r>
            <a:r>
              <a:rPr lang="en-US" altLang="zh-CN" sz="1050" dirty="0">
                <a:solidFill>
                  <a:schemeClr val="bg1"/>
                </a:solidFill>
              </a:rPr>
              <a:t>3D</a:t>
            </a:r>
            <a:r>
              <a:rPr lang="zh-CN" altLang="en-US" sz="1050" dirty="0">
                <a:solidFill>
                  <a:schemeClr val="bg1"/>
                </a:solidFill>
              </a:rPr>
              <a:t>打印技术的应用范围</a:t>
            </a:r>
            <a:endParaRPr lang="en-US" altLang="zh-CN" sz="1050" dirty="0">
              <a:solidFill>
                <a:schemeClr val="bg1"/>
              </a:solidFill>
            </a:endParaRPr>
          </a:p>
        </p:txBody>
      </p:sp>
      <p:sp>
        <p:nvSpPr>
          <p:cNvPr id="32" name="矩形 31"/>
          <p:cNvSpPr/>
          <p:nvPr/>
        </p:nvSpPr>
        <p:spPr bwMode="auto">
          <a:xfrm>
            <a:off x="2483294" y="1678437"/>
            <a:ext cx="1840309" cy="338554"/>
          </a:xfrm>
          <a:prstGeom prst="rect">
            <a:avLst/>
          </a:prstGeom>
          <a:noFill/>
        </p:spPr>
        <p:txBody>
          <a:bodyPr wrap="square">
            <a:spAutoFit/>
          </a:bodyPr>
          <a:lstStyle/>
          <a:p>
            <a:pPr algn="ctr">
              <a:defRPr/>
            </a:pPr>
            <a:r>
              <a:rPr lang="zh-CN" altLang="en-US" sz="1600" kern="100" dirty="0">
                <a:solidFill>
                  <a:schemeClr val="bg1"/>
                </a:solidFill>
                <a:latin typeface="+mj-ea"/>
                <a:ea typeface="+mj-ea"/>
                <a:cs typeface="Times New Roman" panose="02020603050405020304" pitchFamily="18" charset="0"/>
              </a:rPr>
              <a:t>材料向多元化发展</a:t>
            </a:r>
          </a:p>
        </p:txBody>
      </p:sp>
      <p:sp>
        <p:nvSpPr>
          <p:cNvPr id="33" name="矩形 32"/>
          <p:cNvSpPr/>
          <p:nvPr/>
        </p:nvSpPr>
        <p:spPr>
          <a:xfrm>
            <a:off x="2531597" y="1997009"/>
            <a:ext cx="1828800" cy="900246"/>
          </a:xfrm>
          <a:prstGeom prst="rect">
            <a:avLst/>
          </a:prstGeom>
        </p:spPr>
        <p:txBody>
          <a:bodyPr wrap="square">
            <a:spAutoFit/>
          </a:bodyPr>
          <a:lstStyle/>
          <a:p>
            <a:pPr algn="ctr"/>
            <a:r>
              <a:rPr lang="zh-CN" altLang="en-US" sz="1050" dirty="0">
                <a:solidFill>
                  <a:schemeClr val="bg1"/>
                </a:solidFill>
              </a:rPr>
              <a:t>以金属</a:t>
            </a:r>
            <a:r>
              <a:rPr lang="en-US" altLang="zh-CN" sz="1050" dirty="0">
                <a:solidFill>
                  <a:schemeClr val="bg1"/>
                </a:solidFill>
              </a:rPr>
              <a:t>3D</a:t>
            </a:r>
            <a:r>
              <a:rPr lang="zh-CN" altLang="en-US" sz="1050" dirty="0">
                <a:solidFill>
                  <a:schemeClr val="bg1"/>
                </a:solidFill>
              </a:rPr>
              <a:t>打印为例，能够实现打印的材料仅为不锈钢、高温合金、钛合金、模具钢以及铝合金等几种最为常规的材料。</a:t>
            </a:r>
            <a:endParaRPr lang="en-US" altLang="zh-CN" sz="1050" dirty="0">
              <a:solidFill>
                <a:schemeClr val="bg1"/>
              </a:solidFill>
            </a:endParaRPr>
          </a:p>
        </p:txBody>
      </p:sp>
      <p:sp>
        <p:nvSpPr>
          <p:cNvPr id="34" name="矩形 33"/>
          <p:cNvSpPr/>
          <p:nvPr/>
        </p:nvSpPr>
        <p:spPr bwMode="auto">
          <a:xfrm>
            <a:off x="4930248" y="1678437"/>
            <a:ext cx="1417101" cy="338554"/>
          </a:xfrm>
          <a:prstGeom prst="rect">
            <a:avLst/>
          </a:prstGeom>
          <a:noFill/>
        </p:spPr>
        <p:txBody>
          <a:bodyPr wrap="square">
            <a:spAutoFit/>
          </a:bodyPr>
          <a:lstStyle/>
          <a:p>
            <a:pPr algn="ctr">
              <a:defRPr/>
            </a:pPr>
            <a:r>
              <a:rPr lang="zh-CN" altLang="en-US" sz="1600" kern="100" dirty="0">
                <a:solidFill>
                  <a:schemeClr val="bg1"/>
                </a:solidFill>
                <a:latin typeface="+mj-ea"/>
                <a:ea typeface="+mj-ea"/>
                <a:cs typeface="Times New Roman" panose="02020603050405020304" pitchFamily="18" charset="0"/>
              </a:rPr>
              <a:t>从地面到太空</a:t>
            </a:r>
          </a:p>
        </p:txBody>
      </p:sp>
      <p:sp>
        <p:nvSpPr>
          <p:cNvPr id="35" name="矩形 34"/>
          <p:cNvSpPr/>
          <p:nvPr/>
        </p:nvSpPr>
        <p:spPr>
          <a:xfrm>
            <a:off x="4724399" y="2016991"/>
            <a:ext cx="1828800" cy="900246"/>
          </a:xfrm>
          <a:prstGeom prst="rect">
            <a:avLst/>
          </a:prstGeom>
        </p:spPr>
        <p:txBody>
          <a:bodyPr wrap="square">
            <a:spAutoFit/>
          </a:bodyPr>
          <a:lstStyle/>
          <a:p>
            <a:pPr algn="ctr"/>
            <a:r>
              <a:rPr lang="zh-CN" altLang="en-US" sz="1050" dirty="0">
                <a:solidFill>
                  <a:schemeClr val="bg1"/>
                </a:solidFill>
              </a:rPr>
              <a:t>为实现“太空制造”，美国已在太空环境的</a:t>
            </a:r>
            <a:r>
              <a:rPr lang="en-US" altLang="zh-CN" sz="1050" dirty="0">
                <a:solidFill>
                  <a:schemeClr val="bg1"/>
                </a:solidFill>
              </a:rPr>
              <a:t>3D</a:t>
            </a:r>
            <a:r>
              <a:rPr lang="zh-CN" altLang="en-US" sz="1050" dirty="0">
                <a:solidFill>
                  <a:schemeClr val="bg1"/>
                </a:solidFill>
              </a:rPr>
              <a:t>打印设备、工艺及材料等领域开展了多个研究项目，并取得多项重要成果。</a:t>
            </a:r>
            <a:endParaRPr lang="en-US" altLang="zh-CN" sz="1050" dirty="0">
              <a:solidFill>
                <a:schemeClr val="bg1"/>
              </a:solidFill>
            </a:endParaRPr>
          </a:p>
        </p:txBody>
      </p:sp>
      <p:sp>
        <p:nvSpPr>
          <p:cNvPr id="36" name="矩形 35"/>
          <p:cNvSpPr/>
          <p:nvPr/>
        </p:nvSpPr>
        <p:spPr bwMode="auto">
          <a:xfrm>
            <a:off x="7110718" y="1658117"/>
            <a:ext cx="1550657" cy="338554"/>
          </a:xfrm>
          <a:prstGeom prst="rect">
            <a:avLst/>
          </a:prstGeom>
          <a:noFill/>
        </p:spPr>
        <p:txBody>
          <a:bodyPr wrap="square">
            <a:spAutoFit/>
          </a:bodyPr>
          <a:lstStyle/>
          <a:p>
            <a:pPr algn="ctr">
              <a:defRPr/>
            </a:pPr>
            <a:r>
              <a:rPr lang="zh-CN" altLang="en-US" sz="1600" kern="100" dirty="0">
                <a:solidFill>
                  <a:schemeClr val="bg1"/>
                </a:solidFill>
                <a:latin typeface="+mj-ea"/>
                <a:ea typeface="+mj-ea"/>
                <a:cs typeface="Times New Roman" panose="02020603050405020304" pitchFamily="18" charset="0"/>
              </a:rPr>
              <a:t>走入千家万户</a:t>
            </a:r>
          </a:p>
        </p:txBody>
      </p:sp>
      <p:sp>
        <p:nvSpPr>
          <p:cNvPr id="37" name="矩形 36"/>
          <p:cNvSpPr/>
          <p:nvPr/>
        </p:nvSpPr>
        <p:spPr>
          <a:xfrm>
            <a:off x="6964898" y="1996671"/>
            <a:ext cx="1828800" cy="794385"/>
          </a:xfrm>
          <a:prstGeom prst="rect">
            <a:avLst/>
          </a:prstGeom>
        </p:spPr>
        <p:txBody>
          <a:bodyPr wrap="square">
            <a:spAutoFit/>
          </a:bodyPr>
          <a:lstStyle/>
          <a:p>
            <a:pPr algn="ctr">
              <a:lnSpc>
                <a:spcPct val="150000"/>
              </a:lnSpc>
            </a:pPr>
            <a:r>
              <a:rPr lang="zh-CN" altLang="en-US" sz="1050" dirty="0">
                <a:solidFill>
                  <a:schemeClr val="bg1"/>
                </a:solidFill>
              </a:rPr>
              <a:t>随着</a:t>
            </a:r>
            <a:r>
              <a:rPr lang="en-US" altLang="zh-CN" sz="1050" dirty="0">
                <a:solidFill>
                  <a:schemeClr val="bg1"/>
                </a:solidFill>
              </a:rPr>
              <a:t>3D</a:t>
            </a:r>
            <a:r>
              <a:rPr lang="zh-CN" altLang="en-US" sz="1050" dirty="0">
                <a:solidFill>
                  <a:schemeClr val="bg1"/>
                </a:solidFill>
              </a:rPr>
              <a:t>打印技术的不断发展与成本的降低，</a:t>
            </a:r>
            <a:r>
              <a:rPr lang="en-US" altLang="zh-CN" sz="1050" dirty="0">
                <a:solidFill>
                  <a:schemeClr val="bg1"/>
                </a:solidFill>
              </a:rPr>
              <a:t>3D</a:t>
            </a:r>
            <a:r>
              <a:rPr lang="zh-CN" altLang="en-US" sz="1050" dirty="0">
                <a:solidFill>
                  <a:schemeClr val="bg1"/>
                </a:solidFill>
              </a:rPr>
              <a:t>打印技术走入千家万户不无可能。</a:t>
            </a:r>
            <a:endParaRPr lang="en-US" altLang="zh-CN" sz="1050" dirty="0">
              <a:solidFill>
                <a:schemeClr val="bg1"/>
              </a:solidFill>
            </a:endParaRPr>
          </a:p>
        </p:txBody>
      </p:sp>
      <p:sp>
        <p:nvSpPr>
          <p:cNvPr id="38" name="矩形 37"/>
          <p:cNvSpPr/>
          <p:nvPr/>
        </p:nvSpPr>
        <p:spPr>
          <a:xfrm>
            <a:off x="677770" y="3528884"/>
            <a:ext cx="7841694" cy="793872"/>
          </a:xfrm>
          <a:prstGeom prst="rect">
            <a:avLst/>
          </a:prstGeom>
        </p:spPr>
        <p:txBody>
          <a:bodyPr wrap="square">
            <a:spAutoFit/>
          </a:bodyPr>
          <a:lstStyle/>
          <a:p>
            <a:pPr algn="ctr">
              <a:lnSpc>
                <a:spcPct val="150000"/>
              </a:lnSpc>
            </a:pPr>
            <a:r>
              <a:rPr lang="zh-CN" altLang="en-US" sz="1050" dirty="0">
                <a:solidFill>
                  <a:srgbClr val="565656"/>
                </a:solidFill>
              </a:rPr>
              <a:t>在工业</a:t>
            </a:r>
            <a:r>
              <a:rPr lang="en-US" altLang="zh-CN" sz="1050" dirty="0">
                <a:solidFill>
                  <a:srgbClr val="565656"/>
                </a:solidFill>
              </a:rPr>
              <a:t>4.0</a:t>
            </a:r>
            <a:r>
              <a:rPr lang="zh-CN" altLang="en-US" sz="1050" dirty="0">
                <a:solidFill>
                  <a:srgbClr val="565656"/>
                </a:solidFill>
              </a:rPr>
              <a:t>的大背景以及各国政府的大力支持下，预计未来十年，全球</a:t>
            </a:r>
            <a:r>
              <a:rPr lang="en-US" altLang="zh-CN" sz="1050" dirty="0">
                <a:solidFill>
                  <a:srgbClr val="565656"/>
                </a:solidFill>
              </a:rPr>
              <a:t>3D</a:t>
            </a:r>
            <a:r>
              <a:rPr lang="zh-CN" altLang="en-US" sz="1050" dirty="0">
                <a:solidFill>
                  <a:srgbClr val="565656"/>
                </a:solidFill>
              </a:rPr>
              <a:t>打印产业将仍处于高速增长期。据</a:t>
            </a:r>
            <a:r>
              <a:rPr lang="en-US" altLang="zh-CN" sz="1050" dirty="0">
                <a:solidFill>
                  <a:srgbClr val="565656"/>
                </a:solidFill>
              </a:rPr>
              <a:t>IDC</a:t>
            </a:r>
            <a:r>
              <a:rPr lang="zh-CN" altLang="en-US" sz="1050" dirty="0">
                <a:solidFill>
                  <a:srgbClr val="565656"/>
                </a:solidFill>
              </a:rPr>
              <a:t>预测，</a:t>
            </a:r>
            <a:r>
              <a:rPr lang="en-US" altLang="zh-CN" sz="1050" dirty="0">
                <a:solidFill>
                  <a:srgbClr val="565656"/>
                </a:solidFill>
              </a:rPr>
              <a:t>2020</a:t>
            </a:r>
            <a:r>
              <a:rPr lang="zh-CN" altLang="en-US" sz="1050" dirty="0">
                <a:solidFill>
                  <a:srgbClr val="565656"/>
                </a:solidFill>
              </a:rPr>
              <a:t>年全球</a:t>
            </a:r>
            <a:r>
              <a:rPr lang="en-US" altLang="zh-CN" sz="1050" dirty="0">
                <a:solidFill>
                  <a:srgbClr val="565656"/>
                </a:solidFill>
              </a:rPr>
              <a:t>3D</a:t>
            </a:r>
            <a:r>
              <a:rPr lang="zh-CN" altLang="en-US" sz="1050" dirty="0">
                <a:solidFill>
                  <a:srgbClr val="565656"/>
                </a:solidFill>
              </a:rPr>
              <a:t>打印产业产值将达</a:t>
            </a:r>
            <a:r>
              <a:rPr lang="en-US" altLang="zh-CN" sz="1050" dirty="0">
                <a:solidFill>
                  <a:srgbClr val="565656"/>
                </a:solidFill>
              </a:rPr>
              <a:t>289</a:t>
            </a:r>
            <a:r>
              <a:rPr lang="zh-CN" altLang="en-US" sz="1050" dirty="0">
                <a:solidFill>
                  <a:srgbClr val="565656"/>
                </a:solidFill>
              </a:rPr>
              <a:t>亿美元。我国作为全球</a:t>
            </a:r>
            <a:r>
              <a:rPr lang="en-US" altLang="zh-CN" sz="1050" dirty="0">
                <a:solidFill>
                  <a:srgbClr val="565656"/>
                </a:solidFill>
              </a:rPr>
              <a:t>3D</a:t>
            </a:r>
            <a:r>
              <a:rPr lang="zh-CN" altLang="en-US" sz="1050" dirty="0">
                <a:solidFill>
                  <a:srgbClr val="565656"/>
                </a:solidFill>
              </a:rPr>
              <a:t>打印产业的大力推动者，将在</a:t>
            </a:r>
            <a:r>
              <a:rPr lang="en-US" altLang="zh-CN" sz="1050" dirty="0">
                <a:solidFill>
                  <a:srgbClr val="565656"/>
                </a:solidFill>
              </a:rPr>
              <a:t>3D</a:t>
            </a:r>
            <a:r>
              <a:rPr lang="zh-CN" altLang="en-US" sz="1050" dirty="0">
                <a:solidFill>
                  <a:srgbClr val="565656"/>
                </a:solidFill>
              </a:rPr>
              <a:t>打印专业人才培养、行业标准制定、前沿技术研发等方面投入更多的精力。</a:t>
            </a:r>
            <a:endParaRPr lang="en-US" altLang="zh-CN" sz="1050" dirty="0">
              <a:solidFill>
                <a:srgbClr val="565656"/>
              </a:solidFill>
            </a:endParaRPr>
          </a:p>
        </p:txBody>
      </p:sp>
      <p:cxnSp>
        <p:nvCxnSpPr>
          <p:cNvPr id="22" name="直接连接符 21">
            <a:extLst>
              <a:ext uri="{FF2B5EF4-FFF2-40B4-BE49-F238E27FC236}">
                <a16:creationId xmlns:a16="http://schemas.microsoft.com/office/drawing/2014/main" id="{5CADBA27-FBE3-48B9-8D93-9C3755649CEF}"/>
              </a:ext>
            </a:extLst>
          </p:cNvPr>
          <p:cNvCxnSpPr/>
          <p:nvPr/>
        </p:nvCxnSpPr>
        <p:spPr>
          <a:xfrm>
            <a:off x="4360397" y="3394988"/>
            <a:ext cx="3048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 y="0"/>
            <a:ext cx="9144000" cy="5143500"/>
            <a:chOff x="-2888624" y="0"/>
            <a:chExt cx="11501603" cy="5143500"/>
          </a:xfrm>
        </p:grpSpPr>
        <p:sp>
          <p:nvSpPr>
            <p:cNvPr id="48" name="矩形 47"/>
            <p:cNvSpPr/>
            <p:nvPr/>
          </p:nvSpPr>
          <p:spPr>
            <a:xfrm>
              <a:off x="2857242" y="0"/>
              <a:ext cx="2882803"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矩形 48"/>
            <p:cNvSpPr/>
            <p:nvPr/>
          </p:nvSpPr>
          <p:spPr>
            <a:xfrm>
              <a:off x="5730176" y="0"/>
              <a:ext cx="2882803"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5691" y="0"/>
              <a:ext cx="288280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a:off x="-2888624" y="0"/>
              <a:ext cx="288280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1"/>
          <p:cNvSpPr/>
          <p:nvPr/>
        </p:nvSpPr>
        <p:spPr>
          <a:xfrm>
            <a:off x="0" y="655782"/>
            <a:ext cx="9144000" cy="36945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37" name="Freeform 5"/>
          <p:cNvSpPr>
            <a:spLocks noEditPoints="1"/>
          </p:cNvSpPr>
          <p:nvPr/>
        </p:nvSpPr>
        <p:spPr bwMode="auto">
          <a:xfrm>
            <a:off x="2436882" y="1096813"/>
            <a:ext cx="4270236" cy="3136542"/>
          </a:xfrm>
          <a:custGeom>
            <a:avLst/>
            <a:gdLst>
              <a:gd name="T0" fmla="*/ 690 w 702"/>
              <a:gd name="T1" fmla="*/ 144 h 517"/>
              <a:gd name="T2" fmla="*/ 358 w 702"/>
              <a:gd name="T3" fmla="*/ 1 h 517"/>
              <a:gd name="T4" fmla="*/ 351 w 702"/>
              <a:gd name="T5" fmla="*/ 0 h 517"/>
              <a:gd name="T6" fmla="*/ 345 w 702"/>
              <a:gd name="T7" fmla="*/ 1 h 517"/>
              <a:gd name="T8" fmla="*/ 12 w 702"/>
              <a:gd name="T9" fmla="*/ 144 h 517"/>
              <a:gd name="T10" fmla="*/ 0 w 702"/>
              <a:gd name="T11" fmla="*/ 164 h 517"/>
              <a:gd name="T12" fmla="*/ 12 w 702"/>
              <a:gd name="T13" fmla="*/ 183 h 517"/>
              <a:gd name="T14" fmla="*/ 345 w 702"/>
              <a:gd name="T15" fmla="*/ 326 h 517"/>
              <a:gd name="T16" fmla="*/ 358 w 702"/>
              <a:gd name="T17" fmla="*/ 326 h 517"/>
              <a:gd name="T18" fmla="*/ 616 w 702"/>
              <a:gd name="T19" fmla="*/ 215 h 517"/>
              <a:gd name="T20" fmla="*/ 616 w 702"/>
              <a:gd name="T21" fmla="*/ 329 h 517"/>
              <a:gd name="T22" fmla="*/ 593 w 702"/>
              <a:gd name="T23" fmla="*/ 370 h 517"/>
              <a:gd name="T24" fmla="*/ 616 w 702"/>
              <a:gd name="T25" fmla="*/ 412 h 517"/>
              <a:gd name="T26" fmla="*/ 616 w 702"/>
              <a:gd name="T27" fmla="*/ 452 h 517"/>
              <a:gd name="T28" fmla="*/ 650 w 702"/>
              <a:gd name="T29" fmla="*/ 452 h 517"/>
              <a:gd name="T30" fmla="*/ 650 w 702"/>
              <a:gd name="T31" fmla="*/ 412 h 517"/>
              <a:gd name="T32" fmla="*/ 674 w 702"/>
              <a:gd name="T33" fmla="*/ 370 h 517"/>
              <a:gd name="T34" fmla="*/ 650 w 702"/>
              <a:gd name="T35" fmla="*/ 329 h 517"/>
              <a:gd name="T36" fmla="*/ 650 w 702"/>
              <a:gd name="T37" fmla="*/ 200 h 517"/>
              <a:gd name="T38" fmla="*/ 690 w 702"/>
              <a:gd name="T39" fmla="*/ 183 h 517"/>
              <a:gd name="T40" fmla="*/ 702 w 702"/>
              <a:gd name="T41" fmla="*/ 164 h 517"/>
              <a:gd name="T42" fmla="*/ 690 w 702"/>
              <a:gd name="T43" fmla="*/ 144 h 517"/>
              <a:gd name="T44" fmla="*/ 351 w 702"/>
              <a:gd name="T45" fmla="*/ 355 h 517"/>
              <a:gd name="T46" fmla="*/ 336 w 702"/>
              <a:gd name="T47" fmla="*/ 352 h 517"/>
              <a:gd name="T48" fmla="*/ 129 w 702"/>
              <a:gd name="T49" fmla="*/ 262 h 517"/>
              <a:gd name="T50" fmla="*/ 129 w 702"/>
              <a:gd name="T51" fmla="*/ 386 h 517"/>
              <a:gd name="T52" fmla="*/ 327 w 702"/>
              <a:gd name="T53" fmla="*/ 517 h 517"/>
              <a:gd name="T54" fmla="*/ 375 w 702"/>
              <a:gd name="T55" fmla="*/ 517 h 517"/>
              <a:gd name="T56" fmla="*/ 574 w 702"/>
              <a:gd name="T57" fmla="*/ 386 h 517"/>
              <a:gd name="T58" fmla="*/ 574 w 702"/>
              <a:gd name="T59" fmla="*/ 262 h 517"/>
              <a:gd name="T60" fmla="*/ 366 w 702"/>
              <a:gd name="T61" fmla="*/ 352 h 517"/>
              <a:gd name="T62" fmla="*/ 351 w 702"/>
              <a:gd name="T63" fmla="*/ 355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02" h="517">
                <a:moveTo>
                  <a:pt x="690" y="144"/>
                </a:moveTo>
                <a:cubicBezTo>
                  <a:pt x="358" y="1"/>
                  <a:pt x="358" y="1"/>
                  <a:pt x="358" y="1"/>
                </a:cubicBezTo>
                <a:cubicBezTo>
                  <a:pt x="356" y="0"/>
                  <a:pt x="353" y="0"/>
                  <a:pt x="351" y="0"/>
                </a:cubicBezTo>
                <a:cubicBezTo>
                  <a:pt x="349" y="0"/>
                  <a:pt x="347" y="0"/>
                  <a:pt x="345" y="1"/>
                </a:cubicBezTo>
                <a:cubicBezTo>
                  <a:pt x="12" y="144"/>
                  <a:pt x="12" y="144"/>
                  <a:pt x="12" y="144"/>
                </a:cubicBezTo>
                <a:cubicBezTo>
                  <a:pt x="5" y="147"/>
                  <a:pt x="0" y="155"/>
                  <a:pt x="0" y="164"/>
                </a:cubicBezTo>
                <a:cubicBezTo>
                  <a:pt x="0" y="172"/>
                  <a:pt x="5" y="180"/>
                  <a:pt x="12" y="183"/>
                </a:cubicBezTo>
                <a:cubicBezTo>
                  <a:pt x="345" y="326"/>
                  <a:pt x="345" y="326"/>
                  <a:pt x="345" y="326"/>
                </a:cubicBezTo>
                <a:cubicBezTo>
                  <a:pt x="349" y="328"/>
                  <a:pt x="354" y="328"/>
                  <a:pt x="358" y="326"/>
                </a:cubicBezTo>
                <a:cubicBezTo>
                  <a:pt x="616" y="215"/>
                  <a:pt x="616" y="215"/>
                  <a:pt x="616" y="215"/>
                </a:cubicBezTo>
                <a:cubicBezTo>
                  <a:pt x="616" y="329"/>
                  <a:pt x="616" y="329"/>
                  <a:pt x="616" y="329"/>
                </a:cubicBezTo>
                <a:cubicBezTo>
                  <a:pt x="602" y="336"/>
                  <a:pt x="593" y="352"/>
                  <a:pt x="593" y="370"/>
                </a:cubicBezTo>
                <a:cubicBezTo>
                  <a:pt x="593" y="389"/>
                  <a:pt x="602" y="405"/>
                  <a:pt x="616" y="412"/>
                </a:cubicBezTo>
                <a:cubicBezTo>
                  <a:pt x="616" y="452"/>
                  <a:pt x="616" y="452"/>
                  <a:pt x="616" y="452"/>
                </a:cubicBezTo>
                <a:cubicBezTo>
                  <a:pt x="650" y="452"/>
                  <a:pt x="650" y="452"/>
                  <a:pt x="650" y="452"/>
                </a:cubicBezTo>
                <a:cubicBezTo>
                  <a:pt x="650" y="412"/>
                  <a:pt x="650" y="412"/>
                  <a:pt x="650" y="412"/>
                </a:cubicBezTo>
                <a:cubicBezTo>
                  <a:pt x="664" y="405"/>
                  <a:pt x="674" y="389"/>
                  <a:pt x="674" y="370"/>
                </a:cubicBezTo>
                <a:cubicBezTo>
                  <a:pt x="674" y="352"/>
                  <a:pt x="664" y="336"/>
                  <a:pt x="650" y="329"/>
                </a:cubicBezTo>
                <a:cubicBezTo>
                  <a:pt x="650" y="200"/>
                  <a:pt x="650" y="200"/>
                  <a:pt x="650" y="200"/>
                </a:cubicBezTo>
                <a:cubicBezTo>
                  <a:pt x="690" y="183"/>
                  <a:pt x="690" y="183"/>
                  <a:pt x="690" y="183"/>
                </a:cubicBezTo>
                <a:cubicBezTo>
                  <a:pt x="697" y="180"/>
                  <a:pt x="702" y="172"/>
                  <a:pt x="702" y="164"/>
                </a:cubicBezTo>
                <a:cubicBezTo>
                  <a:pt x="702" y="155"/>
                  <a:pt x="697" y="147"/>
                  <a:pt x="690" y="144"/>
                </a:cubicBezTo>
                <a:close/>
                <a:moveTo>
                  <a:pt x="351" y="355"/>
                </a:moveTo>
                <a:cubicBezTo>
                  <a:pt x="346" y="355"/>
                  <a:pt x="341" y="354"/>
                  <a:pt x="336" y="352"/>
                </a:cubicBezTo>
                <a:cubicBezTo>
                  <a:pt x="129" y="262"/>
                  <a:pt x="129" y="262"/>
                  <a:pt x="129" y="262"/>
                </a:cubicBezTo>
                <a:cubicBezTo>
                  <a:pt x="129" y="386"/>
                  <a:pt x="129" y="386"/>
                  <a:pt x="129" y="386"/>
                </a:cubicBezTo>
                <a:cubicBezTo>
                  <a:pt x="129" y="487"/>
                  <a:pt x="280" y="517"/>
                  <a:pt x="327" y="517"/>
                </a:cubicBezTo>
                <a:cubicBezTo>
                  <a:pt x="375" y="517"/>
                  <a:pt x="375" y="517"/>
                  <a:pt x="375" y="517"/>
                </a:cubicBezTo>
                <a:cubicBezTo>
                  <a:pt x="410" y="517"/>
                  <a:pt x="574" y="487"/>
                  <a:pt x="574" y="386"/>
                </a:cubicBezTo>
                <a:cubicBezTo>
                  <a:pt x="574" y="262"/>
                  <a:pt x="574" y="262"/>
                  <a:pt x="574" y="262"/>
                </a:cubicBezTo>
                <a:cubicBezTo>
                  <a:pt x="366" y="352"/>
                  <a:pt x="366" y="352"/>
                  <a:pt x="366" y="352"/>
                </a:cubicBezTo>
                <a:cubicBezTo>
                  <a:pt x="361" y="354"/>
                  <a:pt x="356" y="355"/>
                  <a:pt x="351" y="355"/>
                </a:cubicBezTo>
                <a:close/>
              </a:path>
            </a:pathLst>
          </a:custGeom>
          <a:solidFill>
            <a:schemeClr val="accent1">
              <a:lumMod val="50000"/>
              <a:alpha val="5000"/>
            </a:schemeClr>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38" name="Freeform 5"/>
          <p:cNvSpPr>
            <a:spLocks noEditPoints="1"/>
          </p:cNvSpPr>
          <p:nvPr/>
        </p:nvSpPr>
        <p:spPr bwMode="auto">
          <a:xfrm>
            <a:off x="3943432" y="940843"/>
            <a:ext cx="1257136" cy="923382"/>
          </a:xfrm>
          <a:custGeom>
            <a:avLst/>
            <a:gdLst>
              <a:gd name="T0" fmla="*/ 690 w 702"/>
              <a:gd name="T1" fmla="*/ 144 h 517"/>
              <a:gd name="T2" fmla="*/ 358 w 702"/>
              <a:gd name="T3" fmla="*/ 1 h 517"/>
              <a:gd name="T4" fmla="*/ 351 w 702"/>
              <a:gd name="T5" fmla="*/ 0 h 517"/>
              <a:gd name="T6" fmla="*/ 345 w 702"/>
              <a:gd name="T7" fmla="*/ 1 h 517"/>
              <a:gd name="T8" fmla="*/ 12 w 702"/>
              <a:gd name="T9" fmla="*/ 144 h 517"/>
              <a:gd name="T10" fmla="*/ 0 w 702"/>
              <a:gd name="T11" fmla="*/ 164 h 517"/>
              <a:gd name="T12" fmla="*/ 12 w 702"/>
              <a:gd name="T13" fmla="*/ 183 h 517"/>
              <a:gd name="T14" fmla="*/ 345 w 702"/>
              <a:gd name="T15" fmla="*/ 326 h 517"/>
              <a:gd name="T16" fmla="*/ 358 w 702"/>
              <a:gd name="T17" fmla="*/ 326 h 517"/>
              <a:gd name="T18" fmla="*/ 616 w 702"/>
              <a:gd name="T19" fmla="*/ 215 h 517"/>
              <a:gd name="T20" fmla="*/ 616 w 702"/>
              <a:gd name="T21" fmla="*/ 329 h 517"/>
              <a:gd name="T22" fmla="*/ 593 w 702"/>
              <a:gd name="T23" fmla="*/ 370 h 517"/>
              <a:gd name="T24" fmla="*/ 616 w 702"/>
              <a:gd name="T25" fmla="*/ 412 h 517"/>
              <a:gd name="T26" fmla="*/ 616 w 702"/>
              <a:gd name="T27" fmla="*/ 452 h 517"/>
              <a:gd name="T28" fmla="*/ 650 w 702"/>
              <a:gd name="T29" fmla="*/ 452 h 517"/>
              <a:gd name="T30" fmla="*/ 650 w 702"/>
              <a:gd name="T31" fmla="*/ 412 h 517"/>
              <a:gd name="T32" fmla="*/ 674 w 702"/>
              <a:gd name="T33" fmla="*/ 370 h 517"/>
              <a:gd name="T34" fmla="*/ 650 w 702"/>
              <a:gd name="T35" fmla="*/ 329 h 517"/>
              <a:gd name="T36" fmla="*/ 650 w 702"/>
              <a:gd name="T37" fmla="*/ 200 h 517"/>
              <a:gd name="T38" fmla="*/ 690 w 702"/>
              <a:gd name="T39" fmla="*/ 183 h 517"/>
              <a:gd name="T40" fmla="*/ 702 w 702"/>
              <a:gd name="T41" fmla="*/ 164 h 517"/>
              <a:gd name="T42" fmla="*/ 690 w 702"/>
              <a:gd name="T43" fmla="*/ 144 h 517"/>
              <a:gd name="T44" fmla="*/ 351 w 702"/>
              <a:gd name="T45" fmla="*/ 355 h 517"/>
              <a:gd name="T46" fmla="*/ 336 w 702"/>
              <a:gd name="T47" fmla="*/ 352 h 517"/>
              <a:gd name="T48" fmla="*/ 129 w 702"/>
              <a:gd name="T49" fmla="*/ 262 h 517"/>
              <a:gd name="T50" fmla="*/ 129 w 702"/>
              <a:gd name="T51" fmla="*/ 386 h 517"/>
              <a:gd name="T52" fmla="*/ 327 w 702"/>
              <a:gd name="T53" fmla="*/ 517 h 517"/>
              <a:gd name="T54" fmla="*/ 375 w 702"/>
              <a:gd name="T55" fmla="*/ 517 h 517"/>
              <a:gd name="T56" fmla="*/ 574 w 702"/>
              <a:gd name="T57" fmla="*/ 386 h 517"/>
              <a:gd name="T58" fmla="*/ 574 w 702"/>
              <a:gd name="T59" fmla="*/ 262 h 517"/>
              <a:gd name="T60" fmla="*/ 366 w 702"/>
              <a:gd name="T61" fmla="*/ 352 h 517"/>
              <a:gd name="T62" fmla="*/ 351 w 702"/>
              <a:gd name="T63" fmla="*/ 355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02" h="517">
                <a:moveTo>
                  <a:pt x="690" y="144"/>
                </a:moveTo>
                <a:cubicBezTo>
                  <a:pt x="358" y="1"/>
                  <a:pt x="358" y="1"/>
                  <a:pt x="358" y="1"/>
                </a:cubicBezTo>
                <a:cubicBezTo>
                  <a:pt x="356" y="0"/>
                  <a:pt x="353" y="0"/>
                  <a:pt x="351" y="0"/>
                </a:cubicBezTo>
                <a:cubicBezTo>
                  <a:pt x="349" y="0"/>
                  <a:pt x="347" y="0"/>
                  <a:pt x="345" y="1"/>
                </a:cubicBezTo>
                <a:cubicBezTo>
                  <a:pt x="12" y="144"/>
                  <a:pt x="12" y="144"/>
                  <a:pt x="12" y="144"/>
                </a:cubicBezTo>
                <a:cubicBezTo>
                  <a:pt x="5" y="147"/>
                  <a:pt x="0" y="155"/>
                  <a:pt x="0" y="164"/>
                </a:cubicBezTo>
                <a:cubicBezTo>
                  <a:pt x="0" y="172"/>
                  <a:pt x="5" y="180"/>
                  <a:pt x="12" y="183"/>
                </a:cubicBezTo>
                <a:cubicBezTo>
                  <a:pt x="345" y="326"/>
                  <a:pt x="345" y="326"/>
                  <a:pt x="345" y="326"/>
                </a:cubicBezTo>
                <a:cubicBezTo>
                  <a:pt x="349" y="328"/>
                  <a:pt x="354" y="328"/>
                  <a:pt x="358" y="326"/>
                </a:cubicBezTo>
                <a:cubicBezTo>
                  <a:pt x="616" y="215"/>
                  <a:pt x="616" y="215"/>
                  <a:pt x="616" y="215"/>
                </a:cubicBezTo>
                <a:cubicBezTo>
                  <a:pt x="616" y="329"/>
                  <a:pt x="616" y="329"/>
                  <a:pt x="616" y="329"/>
                </a:cubicBezTo>
                <a:cubicBezTo>
                  <a:pt x="602" y="336"/>
                  <a:pt x="593" y="352"/>
                  <a:pt x="593" y="370"/>
                </a:cubicBezTo>
                <a:cubicBezTo>
                  <a:pt x="593" y="389"/>
                  <a:pt x="602" y="405"/>
                  <a:pt x="616" y="412"/>
                </a:cubicBezTo>
                <a:cubicBezTo>
                  <a:pt x="616" y="452"/>
                  <a:pt x="616" y="452"/>
                  <a:pt x="616" y="452"/>
                </a:cubicBezTo>
                <a:cubicBezTo>
                  <a:pt x="650" y="452"/>
                  <a:pt x="650" y="452"/>
                  <a:pt x="650" y="452"/>
                </a:cubicBezTo>
                <a:cubicBezTo>
                  <a:pt x="650" y="412"/>
                  <a:pt x="650" y="412"/>
                  <a:pt x="650" y="412"/>
                </a:cubicBezTo>
                <a:cubicBezTo>
                  <a:pt x="664" y="405"/>
                  <a:pt x="674" y="389"/>
                  <a:pt x="674" y="370"/>
                </a:cubicBezTo>
                <a:cubicBezTo>
                  <a:pt x="674" y="352"/>
                  <a:pt x="664" y="336"/>
                  <a:pt x="650" y="329"/>
                </a:cubicBezTo>
                <a:cubicBezTo>
                  <a:pt x="650" y="200"/>
                  <a:pt x="650" y="200"/>
                  <a:pt x="650" y="200"/>
                </a:cubicBezTo>
                <a:cubicBezTo>
                  <a:pt x="690" y="183"/>
                  <a:pt x="690" y="183"/>
                  <a:pt x="690" y="183"/>
                </a:cubicBezTo>
                <a:cubicBezTo>
                  <a:pt x="697" y="180"/>
                  <a:pt x="702" y="172"/>
                  <a:pt x="702" y="164"/>
                </a:cubicBezTo>
                <a:cubicBezTo>
                  <a:pt x="702" y="155"/>
                  <a:pt x="697" y="147"/>
                  <a:pt x="690" y="144"/>
                </a:cubicBezTo>
                <a:close/>
                <a:moveTo>
                  <a:pt x="351" y="355"/>
                </a:moveTo>
                <a:cubicBezTo>
                  <a:pt x="346" y="355"/>
                  <a:pt x="341" y="354"/>
                  <a:pt x="336" y="352"/>
                </a:cubicBezTo>
                <a:cubicBezTo>
                  <a:pt x="129" y="262"/>
                  <a:pt x="129" y="262"/>
                  <a:pt x="129" y="262"/>
                </a:cubicBezTo>
                <a:cubicBezTo>
                  <a:pt x="129" y="386"/>
                  <a:pt x="129" y="386"/>
                  <a:pt x="129" y="386"/>
                </a:cubicBezTo>
                <a:cubicBezTo>
                  <a:pt x="129" y="487"/>
                  <a:pt x="280" y="517"/>
                  <a:pt x="327" y="517"/>
                </a:cubicBezTo>
                <a:cubicBezTo>
                  <a:pt x="375" y="517"/>
                  <a:pt x="375" y="517"/>
                  <a:pt x="375" y="517"/>
                </a:cubicBezTo>
                <a:cubicBezTo>
                  <a:pt x="410" y="517"/>
                  <a:pt x="574" y="487"/>
                  <a:pt x="574" y="386"/>
                </a:cubicBezTo>
                <a:cubicBezTo>
                  <a:pt x="574" y="262"/>
                  <a:pt x="574" y="262"/>
                  <a:pt x="574" y="262"/>
                </a:cubicBezTo>
                <a:cubicBezTo>
                  <a:pt x="366" y="352"/>
                  <a:pt x="366" y="352"/>
                  <a:pt x="366" y="352"/>
                </a:cubicBezTo>
                <a:cubicBezTo>
                  <a:pt x="361" y="354"/>
                  <a:pt x="356" y="355"/>
                  <a:pt x="351" y="355"/>
                </a:cubicBez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39" name="矩形 38"/>
          <p:cNvSpPr/>
          <p:nvPr/>
        </p:nvSpPr>
        <p:spPr bwMode="auto">
          <a:xfrm>
            <a:off x="3351153" y="1982774"/>
            <a:ext cx="2441694" cy="769441"/>
          </a:xfrm>
          <a:prstGeom prst="rect">
            <a:avLst/>
          </a:prstGeom>
        </p:spPr>
        <p:txBody>
          <a:bodyPr wrap="none">
            <a:spAutoFit/>
          </a:bodyPr>
          <a:lstStyle/>
          <a:p>
            <a:pPr algn="ctr">
              <a:defRPr/>
            </a:pPr>
            <a:r>
              <a:rPr lang="zh-CN" altLang="en-US" sz="4400" kern="100" dirty="0">
                <a:solidFill>
                  <a:schemeClr val="accent1"/>
                </a:solidFill>
                <a:latin typeface="+mj-ea"/>
                <a:ea typeface="+mj-ea"/>
                <a:cs typeface="Times New Roman" panose="02020603050405020304" pitchFamily="18" charset="0"/>
              </a:rPr>
              <a:t>感谢聆听</a:t>
            </a:r>
          </a:p>
        </p:txBody>
      </p:sp>
      <p:sp>
        <p:nvSpPr>
          <p:cNvPr id="40" name="矩形 39"/>
          <p:cNvSpPr/>
          <p:nvPr/>
        </p:nvSpPr>
        <p:spPr>
          <a:xfrm>
            <a:off x="2132313" y="2778242"/>
            <a:ext cx="4879375" cy="307777"/>
          </a:xfrm>
          <a:prstGeom prst="rect">
            <a:avLst/>
          </a:prstGeom>
        </p:spPr>
        <p:txBody>
          <a:bodyPr wrap="square">
            <a:spAutoFit/>
          </a:bodyPr>
          <a:lstStyle/>
          <a:p>
            <a:pPr algn="ctr"/>
            <a:r>
              <a:rPr lang="en-US" altLang="zh-CN" sz="1400" dirty="0">
                <a:solidFill>
                  <a:schemeClr val="accent1"/>
                </a:solidFill>
                <a:latin typeface="+mj-lt"/>
              </a:rPr>
              <a:t>THANK YOU FOR YOUR LISTENING</a:t>
            </a:r>
          </a:p>
        </p:txBody>
      </p:sp>
      <p:sp>
        <p:nvSpPr>
          <p:cNvPr id="41" name="椭圆 40"/>
          <p:cNvSpPr/>
          <p:nvPr/>
        </p:nvSpPr>
        <p:spPr>
          <a:xfrm>
            <a:off x="3967684" y="3844433"/>
            <a:ext cx="206964" cy="206964"/>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42" name="Freeform 5"/>
          <p:cNvSpPr>
            <a:spLocks noEditPoints="1"/>
          </p:cNvSpPr>
          <p:nvPr/>
        </p:nvSpPr>
        <p:spPr bwMode="auto">
          <a:xfrm>
            <a:off x="4034274" y="3885482"/>
            <a:ext cx="73785" cy="124866"/>
          </a:xfrm>
          <a:custGeom>
            <a:avLst/>
            <a:gdLst>
              <a:gd name="T0" fmla="*/ 340 w 381"/>
              <a:gd name="T1" fmla="*/ 360 h 645"/>
              <a:gd name="T2" fmla="*/ 41 w 381"/>
              <a:gd name="T3" fmla="*/ 360 h 645"/>
              <a:gd name="T4" fmla="*/ 6 w 381"/>
              <a:gd name="T5" fmla="*/ 328 h 645"/>
              <a:gd name="T6" fmla="*/ 1 w 381"/>
              <a:gd name="T7" fmla="*/ 273 h 645"/>
              <a:gd name="T8" fmla="*/ 19 w 381"/>
              <a:gd name="T9" fmla="*/ 254 h 645"/>
              <a:gd name="T10" fmla="*/ 362 w 381"/>
              <a:gd name="T11" fmla="*/ 254 h 645"/>
              <a:gd name="T12" fmla="*/ 380 w 381"/>
              <a:gd name="T13" fmla="*/ 273 h 645"/>
              <a:gd name="T14" fmla="*/ 375 w 381"/>
              <a:gd name="T15" fmla="*/ 328 h 645"/>
              <a:gd name="T16" fmla="*/ 340 w 381"/>
              <a:gd name="T17" fmla="*/ 360 h 645"/>
              <a:gd name="T18" fmla="*/ 337 w 381"/>
              <a:gd name="T19" fmla="*/ 378 h 645"/>
              <a:gd name="T20" fmla="*/ 44 w 381"/>
              <a:gd name="T21" fmla="*/ 378 h 645"/>
              <a:gd name="T22" fmla="*/ 79 w 381"/>
              <a:gd name="T23" fmla="*/ 645 h 645"/>
              <a:gd name="T24" fmla="*/ 302 w 381"/>
              <a:gd name="T25" fmla="*/ 645 h 645"/>
              <a:gd name="T26" fmla="*/ 337 w 381"/>
              <a:gd name="T27" fmla="*/ 378 h 645"/>
              <a:gd name="T28" fmla="*/ 192 w 381"/>
              <a:gd name="T29" fmla="*/ 120 h 645"/>
              <a:gd name="T30" fmla="*/ 252 w 381"/>
              <a:gd name="T31" fmla="*/ 60 h 645"/>
              <a:gd name="T32" fmla="*/ 192 w 381"/>
              <a:gd name="T33" fmla="*/ 0 h 645"/>
              <a:gd name="T34" fmla="*/ 132 w 381"/>
              <a:gd name="T35" fmla="*/ 60 h 645"/>
              <a:gd name="T36" fmla="*/ 192 w 381"/>
              <a:gd name="T37" fmla="*/ 120 h 645"/>
              <a:gd name="T38" fmla="*/ 328 w 381"/>
              <a:gd name="T39" fmla="*/ 236 h 645"/>
              <a:gd name="T40" fmla="*/ 315 w 381"/>
              <a:gd name="T41" fmla="*/ 177 h 645"/>
              <a:gd name="T42" fmla="*/ 285 w 381"/>
              <a:gd name="T43" fmla="*/ 149 h 645"/>
              <a:gd name="T44" fmla="*/ 231 w 381"/>
              <a:gd name="T45" fmla="*/ 141 h 645"/>
              <a:gd name="T46" fmla="*/ 205 w 381"/>
              <a:gd name="T47" fmla="*/ 202 h 645"/>
              <a:gd name="T48" fmla="*/ 201 w 381"/>
              <a:gd name="T49" fmla="*/ 172 h 645"/>
              <a:gd name="T50" fmla="*/ 200 w 381"/>
              <a:gd name="T51" fmla="*/ 170 h 645"/>
              <a:gd name="T52" fmla="*/ 185 w 381"/>
              <a:gd name="T53" fmla="*/ 170 h 645"/>
              <a:gd name="T54" fmla="*/ 183 w 381"/>
              <a:gd name="T55" fmla="*/ 172 h 645"/>
              <a:gd name="T56" fmla="*/ 180 w 381"/>
              <a:gd name="T57" fmla="*/ 202 h 645"/>
              <a:gd name="T58" fmla="*/ 153 w 381"/>
              <a:gd name="T59" fmla="*/ 141 h 645"/>
              <a:gd name="T60" fmla="*/ 100 w 381"/>
              <a:gd name="T61" fmla="*/ 149 h 645"/>
              <a:gd name="T62" fmla="*/ 69 w 381"/>
              <a:gd name="T63" fmla="*/ 177 h 645"/>
              <a:gd name="T64" fmla="*/ 56 w 381"/>
              <a:gd name="T65" fmla="*/ 236 h 645"/>
              <a:gd name="T66" fmla="*/ 328 w 381"/>
              <a:gd name="T67" fmla="*/ 236 h 645"/>
              <a:gd name="T68" fmla="*/ 174 w 381"/>
              <a:gd name="T69" fmla="*/ 143 h 645"/>
              <a:gd name="T70" fmla="*/ 181 w 381"/>
              <a:gd name="T71" fmla="*/ 159 h 645"/>
              <a:gd name="T72" fmla="*/ 192 w 381"/>
              <a:gd name="T73" fmla="*/ 162 h 645"/>
              <a:gd name="T74" fmla="*/ 203 w 381"/>
              <a:gd name="T75" fmla="*/ 159 h 645"/>
              <a:gd name="T76" fmla="*/ 211 w 381"/>
              <a:gd name="T77" fmla="*/ 143 h 645"/>
              <a:gd name="T78" fmla="*/ 192 w 381"/>
              <a:gd name="T79" fmla="*/ 136 h 645"/>
              <a:gd name="T80" fmla="*/ 174 w 381"/>
              <a:gd name="T81" fmla="*/ 143 h 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81" h="645">
                <a:moveTo>
                  <a:pt x="340" y="360"/>
                </a:moveTo>
                <a:cubicBezTo>
                  <a:pt x="41" y="360"/>
                  <a:pt x="41" y="360"/>
                  <a:pt x="41" y="360"/>
                </a:cubicBezTo>
                <a:cubicBezTo>
                  <a:pt x="23" y="360"/>
                  <a:pt x="7" y="346"/>
                  <a:pt x="6" y="328"/>
                </a:cubicBezTo>
                <a:cubicBezTo>
                  <a:pt x="1" y="273"/>
                  <a:pt x="1" y="273"/>
                  <a:pt x="1" y="273"/>
                </a:cubicBezTo>
                <a:cubicBezTo>
                  <a:pt x="0" y="263"/>
                  <a:pt x="8" y="254"/>
                  <a:pt x="19" y="254"/>
                </a:cubicBezTo>
                <a:cubicBezTo>
                  <a:pt x="362" y="254"/>
                  <a:pt x="362" y="254"/>
                  <a:pt x="362" y="254"/>
                </a:cubicBezTo>
                <a:cubicBezTo>
                  <a:pt x="373" y="254"/>
                  <a:pt x="381" y="263"/>
                  <a:pt x="380" y="273"/>
                </a:cubicBezTo>
                <a:cubicBezTo>
                  <a:pt x="375" y="328"/>
                  <a:pt x="375" y="328"/>
                  <a:pt x="375" y="328"/>
                </a:cubicBezTo>
                <a:cubicBezTo>
                  <a:pt x="374" y="346"/>
                  <a:pt x="359" y="360"/>
                  <a:pt x="340" y="360"/>
                </a:cubicBezTo>
                <a:close/>
                <a:moveTo>
                  <a:pt x="337" y="378"/>
                </a:moveTo>
                <a:cubicBezTo>
                  <a:pt x="44" y="378"/>
                  <a:pt x="44" y="378"/>
                  <a:pt x="44" y="378"/>
                </a:cubicBezTo>
                <a:cubicBezTo>
                  <a:pt x="79" y="645"/>
                  <a:pt x="79" y="645"/>
                  <a:pt x="79" y="645"/>
                </a:cubicBezTo>
                <a:cubicBezTo>
                  <a:pt x="302" y="645"/>
                  <a:pt x="302" y="645"/>
                  <a:pt x="302" y="645"/>
                </a:cubicBezTo>
                <a:lnTo>
                  <a:pt x="337" y="378"/>
                </a:lnTo>
                <a:close/>
                <a:moveTo>
                  <a:pt x="192" y="120"/>
                </a:moveTo>
                <a:cubicBezTo>
                  <a:pt x="225" y="120"/>
                  <a:pt x="252" y="94"/>
                  <a:pt x="252" y="60"/>
                </a:cubicBezTo>
                <a:cubicBezTo>
                  <a:pt x="252" y="27"/>
                  <a:pt x="225" y="0"/>
                  <a:pt x="192" y="0"/>
                </a:cubicBezTo>
                <a:cubicBezTo>
                  <a:pt x="159" y="0"/>
                  <a:pt x="132" y="27"/>
                  <a:pt x="132" y="60"/>
                </a:cubicBezTo>
                <a:cubicBezTo>
                  <a:pt x="132" y="94"/>
                  <a:pt x="159" y="120"/>
                  <a:pt x="192" y="120"/>
                </a:cubicBezTo>
                <a:close/>
                <a:moveTo>
                  <a:pt x="328" y="236"/>
                </a:moveTo>
                <a:cubicBezTo>
                  <a:pt x="315" y="177"/>
                  <a:pt x="315" y="177"/>
                  <a:pt x="315" y="177"/>
                </a:cubicBezTo>
                <a:cubicBezTo>
                  <a:pt x="312" y="162"/>
                  <a:pt x="300" y="151"/>
                  <a:pt x="285" y="149"/>
                </a:cubicBezTo>
                <a:cubicBezTo>
                  <a:pt x="231" y="141"/>
                  <a:pt x="231" y="141"/>
                  <a:pt x="231" y="141"/>
                </a:cubicBezTo>
                <a:cubicBezTo>
                  <a:pt x="205" y="202"/>
                  <a:pt x="205" y="202"/>
                  <a:pt x="205" y="202"/>
                </a:cubicBezTo>
                <a:cubicBezTo>
                  <a:pt x="201" y="172"/>
                  <a:pt x="201" y="172"/>
                  <a:pt x="201" y="172"/>
                </a:cubicBezTo>
                <a:cubicBezTo>
                  <a:pt x="201" y="171"/>
                  <a:pt x="201" y="170"/>
                  <a:pt x="200" y="170"/>
                </a:cubicBezTo>
                <a:cubicBezTo>
                  <a:pt x="185" y="170"/>
                  <a:pt x="185" y="170"/>
                  <a:pt x="185" y="170"/>
                </a:cubicBezTo>
                <a:cubicBezTo>
                  <a:pt x="184" y="170"/>
                  <a:pt x="183" y="171"/>
                  <a:pt x="183" y="172"/>
                </a:cubicBezTo>
                <a:cubicBezTo>
                  <a:pt x="180" y="202"/>
                  <a:pt x="180" y="202"/>
                  <a:pt x="180" y="202"/>
                </a:cubicBezTo>
                <a:cubicBezTo>
                  <a:pt x="153" y="141"/>
                  <a:pt x="153" y="141"/>
                  <a:pt x="153" y="141"/>
                </a:cubicBezTo>
                <a:cubicBezTo>
                  <a:pt x="100" y="149"/>
                  <a:pt x="100" y="149"/>
                  <a:pt x="100" y="149"/>
                </a:cubicBezTo>
                <a:cubicBezTo>
                  <a:pt x="84" y="151"/>
                  <a:pt x="72" y="162"/>
                  <a:pt x="69" y="177"/>
                </a:cubicBezTo>
                <a:cubicBezTo>
                  <a:pt x="56" y="236"/>
                  <a:pt x="56" y="236"/>
                  <a:pt x="56" y="236"/>
                </a:cubicBezTo>
                <a:lnTo>
                  <a:pt x="328" y="236"/>
                </a:lnTo>
                <a:close/>
                <a:moveTo>
                  <a:pt x="174" y="143"/>
                </a:moveTo>
                <a:cubicBezTo>
                  <a:pt x="174" y="149"/>
                  <a:pt x="178" y="156"/>
                  <a:pt x="181" y="159"/>
                </a:cubicBezTo>
                <a:cubicBezTo>
                  <a:pt x="184" y="162"/>
                  <a:pt x="188" y="162"/>
                  <a:pt x="192" y="162"/>
                </a:cubicBezTo>
                <a:cubicBezTo>
                  <a:pt x="196" y="162"/>
                  <a:pt x="200" y="162"/>
                  <a:pt x="203" y="159"/>
                </a:cubicBezTo>
                <a:cubicBezTo>
                  <a:pt x="206" y="156"/>
                  <a:pt x="211" y="149"/>
                  <a:pt x="211" y="143"/>
                </a:cubicBezTo>
                <a:cubicBezTo>
                  <a:pt x="211" y="137"/>
                  <a:pt x="199" y="136"/>
                  <a:pt x="192" y="136"/>
                </a:cubicBezTo>
                <a:cubicBezTo>
                  <a:pt x="185" y="136"/>
                  <a:pt x="174" y="137"/>
                  <a:pt x="174" y="143"/>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43" name="文本框 42"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txBox="1">
            <a:spLocks noChangeArrowheads="1"/>
          </p:cNvSpPr>
          <p:nvPr/>
        </p:nvSpPr>
        <p:spPr bwMode="auto">
          <a:xfrm>
            <a:off x="4216329" y="3817110"/>
            <a:ext cx="1351550" cy="261610"/>
          </a:xfrm>
          <a:prstGeom prst="rect">
            <a:avLst/>
          </a:prstGeom>
          <a:noFill/>
          <a:ln>
            <a:noFill/>
          </a:ln>
        </p:spPr>
        <p:txBody>
          <a:bodyPr wrap="square">
            <a:spAutoFit/>
          </a:bodyPr>
          <a:lstStyle>
            <a:lvl1pPr>
              <a:defRPr sz="1300">
                <a:solidFill>
                  <a:schemeClr val="tx1"/>
                </a:solidFill>
                <a:latin typeface="Arial" panose="020B0604020202020204" pitchFamily="34" charset="0"/>
                <a:ea typeface="微软雅黑" panose="020B0503020204020204" pitchFamily="34" charset="-122"/>
              </a:defRPr>
            </a:lvl1pPr>
            <a:lvl2pPr marL="742950" indent="-285750">
              <a:defRPr sz="1300">
                <a:solidFill>
                  <a:schemeClr val="tx1"/>
                </a:solidFill>
                <a:latin typeface="Arial" panose="020B0604020202020204" pitchFamily="34" charset="0"/>
                <a:ea typeface="微软雅黑" panose="020B0503020204020204" pitchFamily="34" charset="-122"/>
              </a:defRPr>
            </a:lvl2pPr>
            <a:lvl3pPr marL="1143000" indent="-228600">
              <a:defRPr sz="1300">
                <a:solidFill>
                  <a:schemeClr val="tx1"/>
                </a:solidFill>
                <a:latin typeface="Arial" panose="020B0604020202020204" pitchFamily="34" charset="0"/>
                <a:ea typeface="微软雅黑" panose="020B0503020204020204" pitchFamily="34" charset="-122"/>
              </a:defRPr>
            </a:lvl3pPr>
            <a:lvl4pPr marL="1600200" indent="-228600">
              <a:defRPr sz="1300">
                <a:solidFill>
                  <a:schemeClr val="tx1"/>
                </a:solidFill>
                <a:latin typeface="Arial" panose="020B0604020202020204" pitchFamily="34" charset="0"/>
                <a:ea typeface="微软雅黑" panose="020B0503020204020204" pitchFamily="34" charset="-122"/>
              </a:defRPr>
            </a:lvl4pPr>
            <a:lvl5pPr marL="2057400" indent="-228600">
              <a:defRPr sz="1300">
                <a:solidFill>
                  <a:schemeClr val="tx1"/>
                </a:solidFill>
                <a:latin typeface="Arial" panose="020B0604020202020204" pitchFamily="34" charset="0"/>
                <a:ea typeface="微软雅黑" panose="020B0503020204020204" pitchFamily="34" charset="-122"/>
              </a:defRPr>
            </a:lvl5pPr>
            <a:lvl6pPr marL="25146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marL="29718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marL="34290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marL="3886200" indent="-228600" defTabSz="6858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defTabSz="514350" fontAlgn="base">
              <a:spcBef>
                <a:spcPct val="0"/>
              </a:spcBef>
              <a:spcAft>
                <a:spcPct val="0"/>
              </a:spcAft>
              <a:tabLst>
                <a:tab pos="2149475" algn="l"/>
              </a:tabLst>
            </a:pPr>
            <a:r>
              <a:rPr lang="zh-CN" altLang="en-US" sz="1100" dirty="0">
                <a:solidFill>
                  <a:schemeClr val="accent1"/>
                </a:solidFill>
                <a:latin typeface="+mj-ea"/>
                <a:ea typeface="+mj-ea"/>
                <a:sym typeface="Calibri" panose="020F0502020204030204" pitchFamily="34" charset="0"/>
              </a:rPr>
              <a:t>讲述人：王莹</a:t>
            </a:r>
            <a:endParaRPr lang="en-US" altLang="zh-CN" sz="1100" dirty="0">
              <a:solidFill>
                <a:schemeClr val="accent1"/>
              </a:solidFill>
              <a:latin typeface="+mj-ea"/>
              <a:ea typeface="+mj-ea"/>
              <a:sym typeface="Calibri" panose="020F0502020204030204" pitchFamily="34" charset="0"/>
            </a:endParaRPr>
          </a:p>
        </p:txBody>
      </p:sp>
      <p:sp>
        <p:nvSpPr>
          <p:cNvPr id="46" name="Freeform 9"/>
          <p:cNvSpPr>
            <a:spLocks noEditPoints="1"/>
          </p:cNvSpPr>
          <p:nvPr/>
        </p:nvSpPr>
        <p:spPr bwMode="auto">
          <a:xfrm>
            <a:off x="4704194" y="3875490"/>
            <a:ext cx="112816" cy="131114"/>
          </a:xfrm>
          <a:custGeom>
            <a:avLst/>
            <a:gdLst>
              <a:gd name="T0" fmla="*/ 689 w 701"/>
              <a:gd name="T1" fmla="*/ 820 h 820"/>
              <a:gd name="T2" fmla="*/ 21 w 701"/>
              <a:gd name="T3" fmla="*/ 820 h 820"/>
              <a:gd name="T4" fmla="*/ 0 w 701"/>
              <a:gd name="T5" fmla="*/ 800 h 820"/>
              <a:gd name="T6" fmla="*/ 99 w 701"/>
              <a:gd name="T7" fmla="*/ 512 h 820"/>
              <a:gd name="T8" fmla="*/ 113 w 701"/>
              <a:gd name="T9" fmla="*/ 507 h 820"/>
              <a:gd name="T10" fmla="*/ 205 w 701"/>
              <a:gd name="T11" fmla="*/ 549 h 820"/>
              <a:gd name="T12" fmla="*/ 59 w 701"/>
              <a:gd name="T13" fmla="*/ 665 h 820"/>
              <a:gd name="T14" fmla="*/ 655 w 701"/>
              <a:gd name="T15" fmla="*/ 779 h 820"/>
              <a:gd name="T16" fmla="*/ 573 w 701"/>
              <a:gd name="T17" fmla="*/ 548 h 820"/>
              <a:gd name="T18" fmla="*/ 478 w 701"/>
              <a:gd name="T19" fmla="*/ 507 h 820"/>
              <a:gd name="T20" fmla="*/ 595 w 701"/>
              <a:gd name="T21" fmla="*/ 509 h 820"/>
              <a:gd name="T22" fmla="*/ 696 w 701"/>
              <a:gd name="T23" fmla="*/ 807 h 820"/>
              <a:gd name="T24" fmla="*/ 300 w 701"/>
              <a:gd name="T25" fmla="*/ 711 h 820"/>
              <a:gd name="T26" fmla="*/ 322 w 701"/>
              <a:gd name="T27" fmla="*/ 548 h 820"/>
              <a:gd name="T28" fmla="*/ 382 w 701"/>
              <a:gd name="T29" fmla="*/ 525 h 820"/>
              <a:gd name="T30" fmla="*/ 369 w 701"/>
              <a:gd name="T31" fmla="*/ 569 h 820"/>
              <a:gd name="T32" fmla="*/ 355 w 701"/>
              <a:gd name="T33" fmla="*/ 752 h 820"/>
              <a:gd name="T34" fmla="*/ 454 w 701"/>
              <a:gd name="T35" fmla="*/ 452 h 820"/>
              <a:gd name="T36" fmla="*/ 345 w 701"/>
              <a:gd name="T37" fmla="*/ 508 h 820"/>
              <a:gd name="T38" fmla="*/ 239 w 701"/>
              <a:gd name="T39" fmla="*/ 455 h 820"/>
              <a:gd name="T40" fmla="*/ 149 w 701"/>
              <a:gd name="T41" fmla="*/ 309 h 820"/>
              <a:gd name="T42" fmla="*/ 140 w 701"/>
              <a:gd name="T43" fmla="*/ 236 h 820"/>
              <a:gd name="T44" fmla="*/ 156 w 701"/>
              <a:gd name="T45" fmla="*/ 226 h 820"/>
              <a:gd name="T46" fmla="*/ 353 w 701"/>
              <a:gd name="T47" fmla="*/ 25 h 820"/>
              <a:gd name="T48" fmla="*/ 540 w 701"/>
              <a:gd name="T49" fmla="*/ 231 h 820"/>
              <a:gd name="T50" fmla="*/ 549 w 701"/>
              <a:gd name="T51" fmla="*/ 246 h 820"/>
              <a:gd name="T52" fmla="*/ 513 w 701"/>
              <a:gd name="T53" fmla="*/ 341 h 820"/>
              <a:gd name="T54" fmla="*/ 490 w 701"/>
              <a:gd name="T55" fmla="*/ 256 h 820"/>
              <a:gd name="T56" fmla="*/ 481 w 701"/>
              <a:gd name="T57" fmla="*/ 240 h 820"/>
              <a:gd name="T58" fmla="*/ 425 w 701"/>
              <a:gd name="T59" fmla="*/ 136 h 820"/>
              <a:gd name="T60" fmla="*/ 405 w 701"/>
              <a:gd name="T61" fmla="*/ 158 h 820"/>
              <a:gd name="T62" fmla="*/ 394 w 701"/>
              <a:gd name="T63" fmla="*/ 164 h 820"/>
              <a:gd name="T64" fmla="*/ 394 w 701"/>
              <a:gd name="T65" fmla="*/ 132 h 820"/>
              <a:gd name="T66" fmla="*/ 214 w 701"/>
              <a:gd name="T67" fmla="*/ 162 h 820"/>
              <a:gd name="T68" fmla="*/ 205 w 701"/>
              <a:gd name="T69" fmla="*/ 257 h 820"/>
              <a:gd name="T70" fmla="*/ 203 w 701"/>
              <a:gd name="T71" fmla="*/ 263 h 820"/>
              <a:gd name="T72" fmla="*/ 184 w 701"/>
              <a:gd name="T73" fmla="*/ 295 h 820"/>
              <a:gd name="T74" fmla="*/ 208 w 701"/>
              <a:gd name="T75" fmla="*/ 313 h 820"/>
              <a:gd name="T76" fmla="*/ 266 w 701"/>
              <a:gd name="T77" fmla="*/ 429 h 820"/>
              <a:gd name="T78" fmla="*/ 426 w 701"/>
              <a:gd name="T79" fmla="*/ 426 h 820"/>
              <a:gd name="T80" fmla="*/ 481 w 701"/>
              <a:gd name="T81" fmla="*/ 313 h 820"/>
              <a:gd name="T82" fmla="*/ 504 w 701"/>
              <a:gd name="T83" fmla="*/ 294 h 820"/>
              <a:gd name="T84" fmla="*/ 492 w 701"/>
              <a:gd name="T85" fmla="*/ 265 h 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01" h="820">
                <a:moveTo>
                  <a:pt x="696" y="807"/>
                </a:moveTo>
                <a:cubicBezTo>
                  <a:pt x="689" y="820"/>
                  <a:pt x="689" y="820"/>
                  <a:pt x="689" y="820"/>
                </a:cubicBezTo>
                <a:cubicBezTo>
                  <a:pt x="670" y="820"/>
                  <a:pt x="670" y="820"/>
                  <a:pt x="670" y="820"/>
                </a:cubicBezTo>
                <a:cubicBezTo>
                  <a:pt x="21" y="820"/>
                  <a:pt x="21" y="820"/>
                  <a:pt x="21" y="820"/>
                </a:cubicBezTo>
                <a:cubicBezTo>
                  <a:pt x="0" y="820"/>
                  <a:pt x="0" y="820"/>
                  <a:pt x="0" y="820"/>
                </a:cubicBezTo>
                <a:cubicBezTo>
                  <a:pt x="0" y="800"/>
                  <a:pt x="0" y="800"/>
                  <a:pt x="0" y="800"/>
                </a:cubicBezTo>
                <a:cubicBezTo>
                  <a:pt x="1" y="760"/>
                  <a:pt x="5" y="707"/>
                  <a:pt x="19" y="655"/>
                </a:cubicBezTo>
                <a:cubicBezTo>
                  <a:pt x="33" y="601"/>
                  <a:pt x="58" y="549"/>
                  <a:pt x="99" y="512"/>
                </a:cubicBezTo>
                <a:cubicBezTo>
                  <a:pt x="105" y="507"/>
                  <a:pt x="105" y="507"/>
                  <a:pt x="105" y="507"/>
                </a:cubicBezTo>
                <a:cubicBezTo>
                  <a:pt x="113" y="507"/>
                  <a:pt x="113" y="507"/>
                  <a:pt x="113" y="507"/>
                </a:cubicBezTo>
                <a:cubicBezTo>
                  <a:pt x="205" y="507"/>
                  <a:pt x="205" y="507"/>
                  <a:pt x="205" y="507"/>
                </a:cubicBezTo>
                <a:cubicBezTo>
                  <a:pt x="205" y="549"/>
                  <a:pt x="205" y="549"/>
                  <a:pt x="205" y="549"/>
                </a:cubicBezTo>
                <a:cubicBezTo>
                  <a:pt x="121" y="548"/>
                  <a:pt x="121" y="548"/>
                  <a:pt x="121" y="548"/>
                </a:cubicBezTo>
                <a:cubicBezTo>
                  <a:pt x="90" y="578"/>
                  <a:pt x="70" y="621"/>
                  <a:pt x="59" y="665"/>
                </a:cubicBezTo>
                <a:cubicBezTo>
                  <a:pt x="48" y="705"/>
                  <a:pt x="44" y="746"/>
                  <a:pt x="42" y="780"/>
                </a:cubicBezTo>
                <a:cubicBezTo>
                  <a:pt x="655" y="779"/>
                  <a:pt x="655" y="779"/>
                  <a:pt x="655" y="779"/>
                </a:cubicBezTo>
                <a:cubicBezTo>
                  <a:pt x="656" y="741"/>
                  <a:pt x="645" y="695"/>
                  <a:pt x="631" y="653"/>
                </a:cubicBezTo>
                <a:cubicBezTo>
                  <a:pt x="617" y="610"/>
                  <a:pt x="597" y="573"/>
                  <a:pt x="573" y="548"/>
                </a:cubicBezTo>
                <a:cubicBezTo>
                  <a:pt x="478" y="548"/>
                  <a:pt x="478" y="548"/>
                  <a:pt x="478" y="548"/>
                </a:cubicBezTo>
                <a:cubicBezTo>
                  <a:pt x="478" y="507"/>
                  <a:pt x="478" y="507"/>
                  <a:pt x="478" y="507"/>
                </a:cubicBezTo>
                <a:cubicBezTo>
                  <a:pt x="587" y="507"/>
                  <a:pt x="587" y="507"/>
                  <a:pt x="587" y="507"/>
                </a:cubicBezTo>
                <a:cubicBezTo>
                  <a:pt x="595" y="509"/>
                  <a:pt x="595" y="509"/>
                  <a:pt x="595" y="509"/>
                </a:cubicBezTo>
                <a:cubicBezTo>
                  <a:pt x="627" y="539"/>
                  <a:pt x="653" y="588"/>
                  <a:pt x="670" y="640"/>
                </a:cubicBezTo>
                <a:cubicBezTo>
                  <a:pt x="688" y="695"/>
                  <a:pt x="701" y="760"/>
                  <a:pt x="696" y="807"/>
                </a:cubicBezTo>
                <a:close/>
                <a:moveTo>
                  <a:pt x="355" y="752"/>
                </a:moveTo>
                <a:cubicBezTo>
                  <a:pt x="300" y="711"/>
                  <a:pt x="300" y="711"/>
                  <a:pt x="300" y="711"/>
                </a:cubicBezTo>
                <a:cubicBezTo>
                  <a:pt x="335" y="569"/>
                  <a:pt x="335" y="569"/>
                  <a:pt x="335" y="569"/>
                </a:cubicBezTo>
                <a:cubicBezTo>
                  <a:pt x="322" y="548"/>
                  <a:pt x="322" y="548"/>
                  <a:pt x="322" y="548"/>
                </a:cubicBezTo>
                <a:cubicBezTo>
                  <a:pt x="323" y="525"/>
                  <a:pt x="323" y="525"/>
                  <a:pt x="323" y="525"/>
                </a:cubicBezTo>
                <a:cubicBezTo>
                  <a:pt x="349" y="524"/>
                  <a:pt x="356" y="524"/>
                  <a:pt x="382" y="525"/>
                </a:cubicBezTo>
                <a:cubicBezTo>
                  <a:pt x="383" y="548"/>
                  <a:pt x="383" y="548"/>
                  <a:pt x="383" y="548"/>
                </a:cubicBezTo>
                <a:cubicBezTo>
                  <a:pt x="369" y="569"/>
                  <a:pt x="369" y="569"/>
                  <a:pt x="369" y="569"/>
                </a:cubicBezTo>
                <a:cubicBezTo>
                  <a:pt x="409" y="711"/>
                  <a:pt x="409" y="711"/>
                  <a:pt x="409" y="711"/>
                </a:cubicBezTo>
                <a:cubicBezTo>
                  <a:pt x="355" y="752"/>
                  <a:pt x="355" y="752"/>
                  <a:pt x="355" y="752"/>
                </a:cubicBezTo>
                <a:close/>
                <a:moveTo>
                  <a:pt x="513" y="341"/>
                </a:moveTo>
                <a:cubicBezTo>
                  <a:pt x="499" y="389"/>
                  <a:pt x="480" y="425"/>
                  <a:pt x="454" y="452"/>
                </a:cubicBezTo>
                <a:cubicBezTo>
                  <a:pt x="426" y="481"/>
                  <a:pt x="392" y="498"/>
                  <a:pt x="348" y="507"/>
                </a:cubicBezTo>
                <a:cubicBezTo>
                  <a:pt x="345" y="508"/>
                  <a:pt x="345" y="508"/>
                  <a:pt x="345" y="508"/>
                </a:cubicBezTo>
                <a:cubicBezTo>
                  <a:pt x="341" y="508"/>
                  <a:pt x="341" y="508"/>
                  <a:pt x="341" y="508"/>
                </a:cubicBezTo>
                <a:cubicBezTo>
                  <a:pt x="302" y="501"/>
                  <a:pt x="268" y="484"/>
                  <a:pt x="239" y="455"/>
                </a:cubicBezTo>
                <a:cubicBezTo>
                  <a:pt x="213" y="428"/>
                  <a:pt x="192" y="391"/>
                  <a:pt x="177" y="342"/>
                </a:cubicBezTo>
                <a:cubicBezTo>
                  <a:pt x="165" y="335"/>
                  <a:pt x="155" y="324"/>
                  <a:pt x="149" y="309"/>
                </a:cubicBezTo>
                <a:cubicBezTo>
                  <a:pt x="142" y="293"/>
                  <a:pt x="139" y="271"/>
                  <a:pt x="139" y="246"/>
                </a:cubicBezTo>
                <a:cubicBezTo>
                  <a:pt x="140" y="236"/>
                  <a:pt x="140" y="236"/>
                  <a:pt x="140" y="236"/>
                </a:cubicBezTo>
                <a:cubicBezTo>
                  <a:pt x="148" y="231"/>
                  <a:pt x="148" y="231"/>
                  <a:pt x="148" y="231"/>
                </a:cubicBezTo>
                <a:cubicBezTo>
                  <a:pt x="150" y="229"/>
                  <a:pt x="153" y="227"/>
                  <a:pt x="156" y="226"/>
                </a:cubicBezTo>
                <a:cubicBezTo>
                  <a:pt x="144" y="150"/>
                  <a:pt x="147" y="85"/>
                  <a:pt x="193" y="42"/>
                </a:cubicBezTo>
                <a:cubicBezTo>
                  <a:pt x="230" y="15"/>
                  <a:pt x="294" y="34"/>
                  <a:pt x="353" y="25"/>
                </a:cubicBezTo>
                <a:cubicBezTo>
                  <a:pt x="522" y="0"/>
                  <a:pt x="521" y="85"/>
                  <a:pt x="537" y="229"/>
                </a:cubicBezTo>
                <a:cubicBezTo>
                  <a:pt x="538" y="230"/>
                  <a:pt x="539" y="230"/>
                  <a:pt x="540" y="231"/>
                </a:cubicBezTo>
                <a:cubicBezTo>
                  <a:pt x="548" y="236"/>
                  <a:pt x="548" y="236"/>
                  <a:pt x="548" y="236"/>
                </a:cubicBezTo>
                <a:cubicBezTo>
                  <a:pt x="549" y="246"/>
                  <a:pt x="549" y="246"/>
                  <a:pt x="549" y="246"/>
                </a:cubicBezTo>
                <a:cubicBezTo>
                  <a:pt x="549" y="271"/>
                  <a:pt x="546" y="292"/>
                  <a:pt x="539" y="308"/>
                </a:cubicBezTo>
                <a:cubicBezTo>
                  <a:pt x="533" y="323"/>
                  <a:pt x="525" y="334"/>
                  <a:pt x="513" y="341"/>
                </a:cubicBezTo>
                <a:close/>
                <a:moveTo>
                  <a:pt x="492" y="265"/>
                </a:moveTo>
                <a:cubicBezTo>
                  <a:pt x="490" y="256"/>
                  <a:pt x="490" y="256"/>
                  <a:pt x="490" y="256"/>
                </a:cubicBezTo>
                <a:cubicBezTo>
                  <a:pt x="484" y="257"/>
                  <a:pt x="484" y="257"/>
                  <a:pt x="484" y="257"/>
                </a:cubicBezTo>
                <a:cubicBezTo>
                  <a:pt x="481" y="240"/>
                  <a:pt x="481" y="240"/>
                  <a:pt x="481" y="240"/>
                </a:cubicBezTo>
                <a:cubicBezTo>
                  <a:pt x="479" y="227"/>
                  <a:pt x="475" y="161"/>
                  <a:pt x="470" y="150"/>
                </a:cubicBezTo>
                <a:cubicBezTo>
                  <a:pt x="456" y="156"/>
                  <a:pt x="439" y="145"/>
                  <a:pt x="425" y="136"/>
                </a:cubicBezTo>
                <a:cubicBezTo>
                  <a:pt x="417" y="160"/>
                  <a:pt x="417" y="160"/>
                  <a:pt x="417" y="160"/>
                </a:cubicBezTo>
                <a:cubicBezTo>
                  <a:pt x="405" y="158"/>
                  <a:pt x="405" y="158"/>
                  <a:pt x="405" y="158"/>
                </a:cubicBezTo>
                <a:cubicBezTo>
                  <a:pt x="407" y="144"/>
                  <a:pt x="407" y="144"/>
                  <a:pt x="407" y="144"/>
                </a:cubicBezTo>
                <a:cubicBezTo>
                  <a:pt x="394" y="164"/>
                  <a:pt x="394" y="164"/>
                  <a:pt x="394" y="164"/>
                </a:cubicBezTo>
                <a:cubicBezTo>
                  <a:pt x="383" y="162"/>
                  <a:pt x="383" y="162"/>
                  <a:pt x="383" y="162"/>
                </a:cubicBezTo>
                <a:cubicBezTo>
                  <a:pt x="394" y="132"/>
                  <a:pt x="394" y="132"/>
                  <a:pt x="394" y="132"/>
                </a:cubicBezTo>
                <a:cubicBezTo>
                  <a:pt x="334" y="173"/>
                  <a:pt x="231" y="171"/>
                  <a:pt x="218" y="153"/>
                </a:cubicBezTo>
                <a:cubicBezTo>
                  <a:pt x="216" y="155"/>
                  <a:pt x="215" y="159"/>
                  <a:pt x="214" y="162"/>
                </a:cubicBezTo>
                <a:cubicBezTo>
                  <a:pt x="211" y="173"/>
                  <a:pt x="208" y="242"/>
                  <a:pt x="206" y="253"/>
                </a:cubicBezTo>
                <a:cubicBezTo>
                  <a:pt x="205" y="257"/>
                  <a:pt x="205" y="257"/>
                  <a:pt x="205" y="257"/>
                </a:cubicBezTo>
                <a:cubicBezTo>
                  <a:pt x="204" y="257"/>
                  <a:pt x="204" y="257"/>
                  <a:pt x="204" y="257"/>
                </a:cubicBezTo>
                <a:cubicBezTo>
                  <a:pt x="204" y="260"/>
                  <a:pt x="203" y="262"/>
                  <a:pt x="203" y="263"/>
                </a:cubicBezTo>
                <a:cubicBezTo>
                  <a:pt x="198" y="260"/>
                  <a:pt x="187" y="263"/>
                  <a:pt x="178" y="264"/>
                </a:cubicBezTo>
                <a:cubicBezTo>
                  <a:pt x="179" y="276"/>
                  <a:pt x="181" y="287"/>
                  <a:pt x="184" y="295"/>
                </a:cubicBezTo>
                <a:cubicBezTo>
                  <a:pt x="188" y="303"/>
                  <a:pt x="192" y="308"/>
                  <a:pt x="198" y="310"/>
                </a:cubicBezTo>
                <a:cubicBezTo>
                  <a:pt x="208" y="313"/>
                  <a:pt x="208" y="313"/>
                  <a:pt x="208" y="313"/>
                </a:cubicBezTo>
                <a:cubicBezTo>
                  <a:pt x="211" y="323"/>
                  <a:pt x="211" y="323"/>
                  <a:pt x="211" y="323"/>
                </a:cubicBezTo>
                <a:cubicBezTo>
                  <a:pt x="224" y="371"/>
                  <a:pt x="243" y="405"/>
                  <a:pt x="266" y="429"/>
                </a:cubicBezTo>
                <a:cubicBezTo>
                  <a:pt x="288" y="451"/>
                  <a:pt x="314" y="464"/>
                  <a:pt x="344" y="470"/>
                </a:cubicBezTo>
                <a:cubicBezTo>
                  <a:pt x="378" y="462"/>
                  <a:pt x="405" y="448"/>
                  <a:pt x="426" y="426"/>
                </a:cubicBezTo>
                <a:cubicBezTo>
                  <a:pt x="449" y="402"/>
                  <a:pt x="466" y="369"/>
                  <a:pt x="478" y="323"/>
                </a:cubicBezTo>
                <a:cubicBezTo>
                  <a:pt x="481" y="313"/>
                  <a:pt x="481" y="313"/>
                  <a:pt x="481" y="313"/>
                </a:cubicBezTo>
                <a:cubicBezTo>
                  <a:pt x="490" y="310"/>
                  <a:pt x="490" y="310"/>
                  <a:pt x="490" y="310"/>
                </a:cubicBezTo>
                <a:cubicBezTo>
                  <a:pt x="496" y="308"/>
                  <a:pt x="501" y="302"/>
                  <a:pt x="504" y="294"/>
                </a:cubicBezTo>
                <a:cubicBezTo>
                  <a:pt x="507" y="286"/>
                  <a:pt x="509" y="276"/>
                  <a:pt x="510" y="264"/>
                </a:cubicBezTo>
                <a:cubicBezTo>
                  <a:pt x="505" y="264"/>
                  <a:pt x="499" y="264"/>
                  <a:pt x="492" y="265"/>
                </a:cubicBez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accen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 y="0"/>
            <a:ext cx="9144000" cy="5143500"/>
            <a:chOff x="-2888624" y="0"/>
            <a:chExt cx="11501603" cy="5143500"/>
          </a:xfrm>
        </p:grpSpPr>
        <p:sp>
          <p:nvSpPr>
            <p:cNvPr id="48" name="矩形 47"/>
            <p:cNvSpPr/>
            <p:nvPr/>
          </p:nvSpPr>
          <p:spPr>
            <a:xfrm>
              <a:off x="2857242" y="0"/>
              <a:ext cx="2882803"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矩形 48"/>
            <p:cNvSpPr/>
            <p:nvPr/>
          </p:nvSpPr>
          <p:spPr>
            <a:xfrm>
              <a:off x="5730176" y="0"/>
              <a:ext cx="2882803"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5691" y="0"/>
              <a:ext cx="288280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a:off x="-2888624" y="0"/>
              <a:ext cx="288280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1"/>
          <p:cNvSpPr/>
          <p:nvPr/>
        </p:nvSpPr>
        <p:spPr>
          <a:xfrm>
            <a:off x="0" y="655782"/>
            <a:ext cx="9144000" cy="36945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37" name="Freeform 5"/>
          <p:cNvSpPr>
            <a:spLocks noEditPoints="1"/>
          </p:cNvSpPr>
          <p:nvPr/>
        </p:nvSpPr>
        <p:spPr bwMode="auto">
          <a:xfrm>
            <a:off x="2436882" y="1096813"/>
            <a:ext cx="4270236" cy="3136542"/>
          </a:xfrm>
          <a:custGeom>
            <a:avLst/>
            <a:gdLst>
              <a:gd name="T0" fmla="*/ 690 w 702"/>
              <a:gd name="T1" fmla="*/ 144 h 517"/>
              <a:gd name="T2" fmla="*/ 358 w 702"/>
              <a:gd name="T3" fmla="*/ 1 h 517"/>
              <a:gd name="T4" fmla="*/ 351 w 702"/>
              <a:gd name="T5" fmla="*/ 0 h 517"/>
              <a:gd name="T6" fmla="*/ 345 w 702"/>
              <a:gd name="T7" fmla="*/ 1 h 517"/>
              <a:gd name="T8" fmla="*/ 12 w 702"/>
              <a:gd name="T9" fmla="*/ 144 h 517"/>
              <a:gd name="T10" fmla="*/ 0 w 702"/>
              <a:gd name="T11" fmla="*/ 164 h 517"/>
              <a:gd name="T12" fmla="*/ 12 w 702"/>
              <a:gd name="T13" fmla="*/ 183 h 517"/>
              <a:gd name="T14" fmla="*/ 345 w 702"/>
              <a:gd name="T15" fmla="*/ 326 h 517"/>
              <a:gd name="T16" fmla="*/ 358 w 702"/>
              <a:gd name="T17" fmla="*/ 326 h 517"/>
              <a:gd name="T18" fmla="*/ 616 w 702"/>
              <a:gd name="T19" fmla="*/ 215 h 517"/>
              <a:gd name="T20" fmla="*/ 616 w 702"/>
              <a:gd name="T21" fmla="*/ 329 h 517"/>
              <a:gd name="T22" fmla="*/ 593 w 702"/>
              <a:gd name="T23" fmla="*/ 370 h 517"/>
              <a:gd name="T24" fmla="*/ 616 w 702"/>
              <a:gd name="T25" fmla="*/ 412 h 517"/>
              <a:gd name="T26" fmla="*/ 616 w 702"/>
              <a:gd name="T27" fmla="*/ 452 h 517"/>
              <a:gd name="T28" fmla="*/ 650 w 702"/>
              <a:gd name="T29" fmla="*/ 452 h 517"/>
              <a:gd name="T30" fmla="*/ 650 w 702"/>
              <a:gd name="T31" fmla="*/ 412 h 517"/>
              <a:gd name="T32" fmla="*/ 674 w 702"/>
              <a:gd name="T33" fmla="*/ 370 h 517"/>
              <a:gd name="T34" fmla="*/ 650 w 702"/>
              <a:gd name="T35" fmla="*/ 329 h 517"/>
              <a:gd name="T36" fmla="*/ 650 w 702"/>
              <a:gd name="T37" fmla="*/ 200 h 517"/>
              <a:gd name="T38" fmla="*/ 690 w 702"/>
              <a:gd name="T39" fmla="*/ 183 h 517"/>
              <a:gd name="T40" fmla="*/ 702 w 702"/>
              <a:gd name="T41" fmla="*/ 164 h 517"/>
              <a:gd name="T42" fmla="*/ 690 w 702"/>
              <a:gd name="T43" fmla="*/ 144 h 517"/>
              <a:gd name="T44" fmla="*/ 351 w 702"/>
              <a:gd name="T45" fmla="*/ 355 h 517"/>
              <a:gd name="T46" fmla="*/ 336 w 702"/>
              <a:gd name="T47" fmla="*/ 352 h 517"/>
              <a:gd name="T48" fmla="*/ 129 w 702"/>
              <a:gd name="T49" fmla="*/ 262 h 517"/>
              <a:gd name="T50" fmla="*/ 129 w 702"/>
              <a:gd name="T51" fmla="*/ 386 h 517"/>
              <a:gd name="T52" fmla="*/ 327 w 702"/>
              <a:gd name="T53" fmla="*/ 517 h 517"/>
              <a:gd name="T54" fmla="*/ 375 w 702"/>
              <a:gd name="T55" fmla="*/ 517 h 517"/>
              <a:gd name="T56" fmla="*/ 574 w 702"/>
              <a:gd name="T57" fmla="*/ 386 h 517"/>
              <a:gd name="T58" fmla="*/ 574 w 702"/>
              <a:gd name="T59" fmla="*/ 262 h 517"/>
              <a:gd name="T60" fmla="*/ 366 w 702"/>
              <a:gd name="T61" fmla="*/ 352 h 517"/>
              <a:gd name="T62" fmla="*/ 351 w 702"/>
              <a:gd name="T63" fmla="*/ 355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02" h="517">
                <a:moveTo>
                  <a:pt x="690" y="144"/>
                </a:moveTo>
                <a:cubicBezTo>
                  <a:pt x="358" y="1"/>
                  <a:pt x="358" y="1"/>
                  <a:pt x="358" y="1"/>
                </a:cubicBezTo>
                <a:cubicBezTo>
                  <a:pt x="356" y="0"/>
                  <a:pt x="353" y="0"/>
                  <a:pt x="351" y="0"/>
                </a:cubicBezTo>
                <a:cubicBezTo>
                  <a:pt x="349" y="0"/>
                  <a:pt x="347" y="0"/>
                  <a:pt x="345" y="1"/>
                </a:cubicBezTo>
                <a:cubicBezTo>
                  <a:pt x="12" y="144"/>
                  <a:pt x="12" y="144"/>
                  <a:pt x="12" y="144"/>
                </a:cubicBezTo>
                <a:cubicBezTo>
                  <a:pt x="5" y="147"/>
                  <a:pt x="0" y="155"/>
                  <a:pt x="0" y="164"/>
                </a:cubicBezTo>
                <a:cubicBezTo>
                  <a:pt x="0" y="172"/>
                  <a:pt x="5" y="180"/>
                  <a:pt x="12" y="183"/>
                </a:cubicBezTo>
                <a:cubicBezTo>
                  <a:pt x="345" y="326"/>
                  <a:pt x="345" y="326"/>
                  <a:pt x="345" y="326"/>
                </a:cubicBezTo>
                <a:cubicBezTo>
                  <a:pt x="349" y="328"/>
                  <a:pt x="354" y="328"/>
                  <a:pt x="358" y="326"/>
                </a:cubicBezTo>
                <a:cubicBezTo>
                  <a:pt x="616" y="215"/>
                  <a:pt x="616" y="215"/>
                  <a:pt x="616" y="215"/>
                </a:cubicBezTo>
                <a:cubicBezTo>
                  <a:pt x="616" y="329"/>
                  <a:pt x="616" y="329"/>
                  <a:pt x="616" y="329"/>
                </a:cubicBezTo>
                <a:cubicBezTo>
                  <a:pt x="602" y="336"/>
                  <a:pt x="593" y="352"/>
                  <a:pt x="593" y="370"/>
                </a:cubicBezTo>
                <a:cubicBezTo>
                  <a:pt x="593" y="389"/>
                  <a:pt x="602" y="405"/>
                  <a:pt x="616" y="412"/>
                </a:cubicBezTo>
                <a:cubicBezTo>
                  <a:pt x="616" y="452"/>
                  <a:pt x="616" y="452"/>
                  <a:pt x="616" y="452"/>
                </a:cubicBezTo>
                <a:cubicBezTo>
                  <a:pt x="650" y="452"/>
                  <a:pt x="650" y="452"/>
                  <a:pt x="650" y="452"/>
                </a:cubicBezTo>
                <a:cubicBezTo>
                  <a:pt x="650" y="412"/>
                  <a:pt x="650" y="412"/>
                  <a:pt x="650" y="412"/>
                </a:cubicBezTo>
                <a:cubicBezTo>
                  <a:pt x="664" y="405"/>
                  <a:pt x="674" y="389"/>
                  <a:pt x="674" y="370"/>
                </a:cubicBezTo>
                <a:cubicBezTo>
                  <a:pt x="674" y="352"/>
                  <a:pt x="664" y="336"/>
                  <a:pt x="650" y="329"/>
                </a:cubicBezTo>
                <a:cubicBezTo>
                  <a:pt x="650" y="200"/>
                  <a:pt x="650" y="200"/>
                  <a:pt x="650" y="200"/>
                </a:cubicBezTo>
                <a:cubicBezTo>
                  <a:pt x="690" y="183"/>
                  <a:pt x="690" y="183"/>
                  <a:pt x="690" y="183"/>
                </a:cubicBezTo>
                <a:cubicBezTo>
                  <a:pt x="697" y="180"/>
                  <a:pt x="702" y="172"/>
                  <a:pt x="702" y="164"/>
                </a:cubicBezTo>
                <a:cubicBezTo>
                  <a:pt x="702" y="155"/>
                  <a:pt x="697" y="147"/>
                  <a:pt x="690" y="144"/>
                </a:cubicBezTo>
                <a:close/>
                <a:moveTo>
                  <a:pt x="351" y="355"/>
                </a:moveTo>
                <a:cubicBezTo>
                  <a:pt x="346" y="355"/>
                  <a:pt x="341" y="354"/>
                  <a:pt x="336" y="352"/>
                </a:cubicBezTo>
                <a:cubicBezTo>
                  <a:pt x="129" y="262"/>
                  <a:pt x="129" y="262"/>
                  <a:pt x="129" y="262"/>
                </a:cubicBezTo>
                <a:cubicBezTo>
                  <a:pt x="129" y="386"/>
                  <a:pt x="129" y="386"/>
                  <a:pt x="129" y="386"/>
                </a:cubicBezTo>
                <a:cubicBezTo>
                  <a:pt x="129" y="487"/>
                  <a:pt x="280" y="517"/>
                  <a:pt x="327" y="517"/>
                </a:cubicBezTo>
                <a:cubicBezTo>
                  <a:pt x="375" y="517"/>
                  <a:pt x="375" y="517"/>
                  <a:pt x="375" y="517"/>
                </a:cubicBezTo>
                <a:cubicBezTo>
                  <a:pt x="410" y="517"/>
                  <a:pt x="574" y="487"/>
                  <a:pt x="574" y="386"/>
                </a:cubicBezTo>
                <a:cubicBezTo>
                  <a:pt x="574" y="262"/>
                  <a:pt x="574" y="262"/>
                  <a:pt x="574" y="262"/>
                </a:cubicBezTo>
                <a:cubicBezTo>
                  <a:pt x="366" y="352"/>
                  <a:pt x="366" y="352"/>
                  <a:pt x="366" y="352"/>
                </a:cubicBezTo>
                <a:cubicBezTo>
                  <a:pt x="361" y="354"/>
                  <a:pt x="356" y="355"/>
                  <a:pt x="351" y="355"/>
                </a:cubicBezTo>
                <a:close/>
              </a:path>
            </a:pathLst>
          </a:custGeom>
          <a:solidFill>
            <a:schemeClr val="accent1">
              <a:lumMod val="50000"/>
              <a:alpha val="5000"/>
            </a:schemeClr>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39" name="矩形 38"/>
          <p:cNvSpPr/>
          <p:nvPr/>
        </p:nvSpPr>
        <p:spPr bwMode="auto">
          <a:xfrm>
            <a:off x="2192098" y="1608652"/>
            <a:ext cx="4767652" cy="769441"/>
          </a:xfrm>
          <a:prstGeom prst="rect">
            <a:avLst/>
          </a:prstGeom>
        </p:spPr>
        <p:txBody>
          <a:bodyPr wrap="none">
            <a:spAutoFit/>
          </a:bodyPr>
          <a:lstStyle/>
          <a:p>
            <a:pPr algn="ctr">
              <a:defRPr/>
            </a:pPr>
            <a:r>
              <a:rPr lang="en-US" altLang="zh-CN" sz="4400" kern="100" dirty="0">
                <a:solidFill>
                  <a:schemeClr val="accent1"/>
                </a:solidFill>
                <a:latin typeface="+mj-ea"/>
                <a:ea typeface="+mj-ea"/>
                <a:cs typeface="Times New Roman" panose="02020603050405020304" pitchFamily="18" charset="0"/>
              </a:rPr>
              <a:t>3D</a:t>
            </a:r>
            <a:r>
              <a:rPr lang="zh-CN" altLang="en-US" sz="4400" kern="100" dirty="0">
                <a:solidFill>
                  <a:schemeClr val="accent1"/>
                </a:solidFill>
                <a:latin typeface="+mj-ea"/>
                <a:ea typeface="+mj-ea"/>
                <a:cs typeface="Times New Roman" panose="02020603050405020304" pitchFamily="18" charset="0"/>
              </a:rPr>
              <a:t>打印背景与意义</a:t>
            </a:r>
          </a:p>
        </p:txBody>
      </p:sp>
      <p:sp>
        <p:nvSpPr>
          <p:cNvPr id="40" name="矩形 39"/>
          <p:cNvSpPr/>
          <p:nvPr/>
        </p:nvSpPr>
        <p:spPr>
          <a:xfrm>
            <a:off x="2136237" y="2404120"/>
            <a:ext cx="4879375" cy="307777"/>
          </a:xfrm>
          <a:prstGeom prst="rect">
            <a:avLst/>
          </a:prstGeom>
        </p:spPr>
        <p:txBody>
          <a:bodyPr wrap="square">
            <a:spAutoFit/>
          </a:bodyPr>
          <a:lstStyle/>
          <a:p>
            <a:pPr algn="ctr"/>
            <a:r>
              <a:rPr lang="en-US" altLang="zh-CN" sz="1400" dirty="0">
                <a:solidFill>
                  <a:schemeClr val="accent1"/>
                </a:solidFill>
                <a:latin typeface="+mj-lt"/>
              </a:rPr>
              <a:t>Background And Significance Of 3D printing</a:t>
            </a:r>
          </a:p>
        </p:txBody>
      </p:sp>
      <p:sp>
        <p:nvSpPr>
          <p:cNvPr id="5" name="矩形: 圆角 4"/>
          <p:cNvSpPr/>
          <p:nvPr/>
        </p:nvSpPr>
        <p:spPr>
          <a:xfrm>
            <a:off x="3972381" y="3431933"/>
            <a:ext cx="1191389" cy="2564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latin typeface="+mj-ea"/>
                <a:ea typeface="+mj-ea"/>
              </a:rPr>
              <a:t>第一单元</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849414" y="402919"/>
            <a:ext cx="3445174" cy="584776"/>
            <a:chOff x="201669" y="227004"/>
            <a:chExt cx="3445174" cy="584776"/>
          </a:xfrm>
        </p:grpSpPr>
        <p:sp>
          <p:nvSpPr>
            <p:cNvPr id="13" name="矩形 12"/>
            <p:cNvSpPr/>
            <p:nvPr/>
          </p:nvSpPr>
          <p:spPr bwMode="auto">
            <a:xfrm>
              <a:off x="201669" y="227004"/>
              <a:ext cx="3445174" cy="369332"/>
            </a:xfrm>
            <a:prstGeom prst="rect">
              <a:avLst/>
            </a:prstGeom>
            <a:noFill/>
          </p:spPr>
          <p:txBody>
            <a:bodyPr wrap="none">
              <a:spAutoFit/>
            </a:bodyPr>
            <a:lstStyle/>
            <a:p>
              <a:pPr algn="ctr">
                <a:defRPr/>
              </a:pPr>
              <a:r>
                <a:rPr lang="zh-CN" altLang="en-US" sz="1800" kern="100" dirty="0">
                  <a:solidFill>
                    <a:schemeClr val="accent1"/>
                  </a:solidFill>
                  <a:latin typeface="+mj-ea"/>
                  <a:ea typeface="+mj-ea"/>
                  <a:cs typeface="Times New Roman" panose="02020603050405020304" pitchFamily="18" charset="0"/>
                </a:rPr>
                <a:t>第一部分：</a:t>
              </a:r>
              <a:r>
                <a:rPr lang="en-US" altLang="zh-CN" sz="1800" kern="100" dirty="0">
                  <a:solidFill>
                    <a:schemeClr val="accent1"/>
                  </a:solidFill>
                  <a:latin typeface="+mj-ea"/>
                  <a:ea typeface="+mj-ea"/>
                  <a:cs typeface="Times New Roman" panose="02020603050405020304" pitchFamily="18" charset="0"/>
                </a:rPr>
                <a:t>3D</a:t>
              </a:r>
              <a:r>
                <a:rPr lang="zh-CN" altLang="en-US" sz="1800" kern="100" dirty="0">
                  <a:solidFill>
                    <a:schemeClr val="accent1"/>
                  </a:solidFill>
                  <a:latin typeface="+mj-ea"/>
                  <a:ea typeface="+mj-ea"/>
                  <a:cs typeface="Times New Roman" panose="02020603050405020304" pitchFamily="18" charset="0"/>
                </a:rPr>
                <a:t>打印的背景与意义</a:t>
              </a:r>
            </a:p>
          </p:txBody>
        </p:sp>
        <p:sp>
          <p:nvSpPr>
            <p:cNvPr id="14" name="矩形 13"/>
            <p:cNvSpPr/>
            <p:nvPr/>
          </p:nvSpPr>
          <p:spPr>
            <a:xfrm>
              <a:off x="741077" y="596336"/>
              <a:ext cx="2366353" cy="215444"/>
            </a:xfrm>
            <a:prstGeom prst="rect">
              <a:avLst/>
            </a:prstGeom>
          </p:spPr>
          <p:txBody>
            <a:bodyPr wrap="none">
              <a:spAutoFit/>
            </a:bodyPr>
            <a:lstStyle/>
            <a:p>
              <a:pPr lvl="0" algn="ctr" fontAlgn="base">
                <a:spcBef>
                  <a:spcPct val="0"/>
                </a:spcBef>
                <a:spcAft>
                  <a:spcPct val="0"/>
                </a:spcAft>
                <a:defRPr/>
              </a:pPr>
              <a:r>
                <a:rPr lang="en-US" altLang="zh-CN" sz="800" dirty="0">
                  <a:solidFill>
                    <a:schemeClr val="accent1"/>
                  </a:solidFill>
                  <a:latin typeface="+mj-lt"/>
                  <a:ea typeface="方正兰亭黑_GBK"/>
                </a:rPr>
                <a:t>Background And Significance Of 3D printing</a:t>
              </a:r>
            </a:p>
          </p:txBody>
        </p:sp>
      </p:grpSp>
      <p:cxnSp>
        <p:nvCxnSpPr>
          <p:cNvPr id="16" name="直接连接符 15"/>
          <p:cNvCxnSpPr/>
          <p:nvPr/>
        </p:nvCxnSpPr>
        <p:spPr>
          <a:xfrm>
            <a:off x="4419599" y="1062605"/>
            <a:ext cx="3048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3682634" y="1371599"/>
            <a:ext cx="5390147" cy="24055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400" dirty="0"/>
          </a:p>
          <a:p>
            <a:pPr algn="ctr"/>
            <a:endParaRPr lang="en-US" altLang="zh-CN" sz="1400" dirty="0"/>
          </a:p>
          <a:p>
            <a:pPr algn="ctr"/>
            <a:endParaRPr lang="en-US" altLang="zh-CN" sz="1400" dirty="0"/>
          </a:p>
          <a:p>
            <a:pPr algn="ctr"/>
            <a:endParaRPr lang="en-US" altLang="zh-CN" sz="1400" dirty="0"/>
          </a:p>
          <a:p>
            <a:pPr>
              <a:lnSpc>
                <a:spcPct val="150000"/>
              </a:lnSpc>
            </a:pPr>
            <a:r>
              <a:rPr lang="en-US" altLang="zh-CN" sz="1200" dirty="0"/>
              <a:t>        3D</a:t>
            </a:r>
            <a:r>
              <a:rPr lang="zh-CN" altLang="en-US" sz="1200" dirty="0"/>
              <a:t>打印技术出现在</a:t>
            </a:r>
            <a:r>
              <a:rPr lang="en-US" altLang="zh-CN" sz="1200" dirty="0"/>
              <a:t>20</a:t>
            </a:r>
            <a:r>
              <a:rPr lang="zh-CN" altLang="en-US" sz="1200" dirty="0"/>
              <a:t>世纪</a:t>
            </a:r>
            <a:r>
              <a:rPr lang="en-US" altLang="zh-CN" sz="1200" dirty="0"/>
              <a:t>90</a:t>
            </a:r>
            <a:r>
              <a:rPr lang="zh-CN" altLang="en-US" sz="1200" dirty="0"/>
              <a:t>年代中期，实际上是利用光固化和纸层叠等技术的最新快速成型装置。它与普通打印工作原理基本相同，打印机内装有液体或粉末等“打印材料”，与电脑连接后，通过电脑控制把“打印材料”一层层叠加起来，最终把计算机上的蓝图变成实物。这类打印技术称为</a:t>
            </a:r>
            <a:r>
              <a:rPr lang="en-US" altLang="zh-CN" sz="1200" dirty="0"/>
              <a:t>3D</a:t>
            </a:r>
            <a:r>
              <a:rPr lang="zh-CN" altLang="en-US" sz="1200" dirty="0"/>
              <a:t>立体打印技术。</a:t>
            </a:r>
          </a:p>
        </p:txBody>
      </p:sp>
      <p:sp>
        <p:nvSpPr>
          <p:cNvPr id="51" name="矩形 50"/>
          <p:cNvSpPr/>
          <p:nvPr/>
        </p:nvSpPr>
        <p:spPr>
          <a:xfrm>
            <a:off x="651151" y="4200990"/>
            <a:ext cx="7841694" cy="306879"/>
          </a:xfrm>
          <a:prstGeom prst="rect">
            <a:avLst/>
          </a:prstGeom>
        </p:spPr>
        <p:txBody>
          <a:bodyPr wrap="square">
            <a:spAutoFit/>
          </a:bodyPr>
          <a:lstStyle/>
          <a:p>
            <a:pPr algn="ctr">
              <a:lnSpc>
                <a:spcPct val="150000"/>
              </a:lnSpc>
            </a:pPr>
            <a:r>
              <a:rPr lang="en-US" altLang="zh-CN" sz="1050" i="0" dirty="0">
                <a:solidFill>
                  <a:srgbClr val="333333"/>
                </a:solidFill>
                <a:effectLst/>
                <a:latin typeface="+mj-lt"/>
              </a:rPr>
              <a:t>1986</a:t>
            </a:r>
            <a:r>
              <a:rPr lang="zh-CN" altLang="en-US" sz="1050" i="0" dirty="0">
                <a:solidFill>
                  <a:srgbClr val="333333"/>
                </a:solidFill>
                <a:effectLst/>
                <a:latin typeface="+mj-lt"/>
              </a:rPr>
              <a:t>年，美国科学家</a:t>
            </a:r>
            <a:r>
              <a:rPr lang="en-US" altLang="zh-CN" sz="1050" i="0" dirty="0">
                <a:solidFill>
                  <a:srgbClr val="333333"/>
                </a:solidFill>
                <a:effectLst/>
                <a:latin typeface="+mj-lt"/>
              </a:rPr>
              <a:t>Charles Hull</a:t>
            </a:r>
            <a:r>
              <a:rPr lang="zh-CN" altLang="en-US" sz="1050" i="0" dirty="0">
                <a:solidFill>
                  <a:srgbClr val="333333"/>
                </a:solidFill>
                <a:effectLst/>
                <a:latin typeface="+mj-lt"/>
              </a:rPr>
              <a:t>开发了第一台商业</a:t>
            </a:r>
            <a:r>
              <a:rPr lang="en-US" altLang="zh-CN" sz="1050" i="0" dirty="0">
                <a:solidFill>
                  <a:srgbClr val="333333"/>
                </a:solidFill>
                <a:effectLst/>
                <a:latin typeface="+mj-lt"/>
              </a:rPr>
              <a:t>3D</a:t>
            </a:r>
            <a:r>
              <a:rPr lang="zh-CN" altLang="en-US" sz="1050" i="0" u="none" strike="noStrike" dirty="0">
                <a:solidFill>
                  <a:srgbClr val="136EC2"/>
                </a:solidFill>
                <a:effectLst/>
                <a:latin typeface="+mj-lt"/>
                <a:hlinkClick r:id="rId2"/>
              </a:rPr>
              <a:t>印刷机</a:t>
            </a:r>
            <a:r>
              <a:rPr lang="zh-CN" altLang="en-US" sz="1050" i="0" u="none" strike="noStrike" dirty="0">
                <a:solidFill>
                  <a:srgbClr val="136EC2"/>
                </a:solidFill>
                <a:effectLst/>
                <a:latin typeface="+mj-lt"/>
              </a:rPr>
              <a:t>。</a:t>
            </a:r>
            <a:endParaRPr lang="en-US" altLang="zh-CN" sz="1050" i="0" u="none" strike="noStrike" dirty="0">
              <a:solidFill>
                <a:srgbClr val="136EC2"/>
              </a:solidFill>
              <a:effectLst/>
              <a:latin typeface="+mj-lt"/>
            </a:endParaRPr>
          </a:p>
        </p:txBody>
      </p:sp>
      <p:sp>
        <p:nvSpPr>
          <p:cNvPr id="52" name="矩形 51"/>
          <p:cNvSpPr/>
          <p:nvPr/>
        </p:nvSpPr>
        <p:spPr>
          <a:xfrm>
            <a:off x="3862626" y="1665061"/>
            <a:ext cx="902811" cy="523220"/>
          </a:xfrm>
          <a:prstGeom prst="rect">
            <a:avLst/>
          </a:prstGeom>
          <a:noFill/>
        </p:spPr>
        <p:txBody>
          <a:bodyPr wrap="none">
            <a:spAutoFit/>
          </a:bodyPr>
          <a:lstStyle/>
          <a:p>
            <a:r>
              <a:rPr lang="zh-CN" altLang="en-US" sz="2800" kern="100" dirty="0">
                <a:solidFill>
                  <a:schemeClr val="bg1"/>
                </a:solidFill>
                <a:latin typeface="+mj-ea"/>
                <a:ea typeface="+mj-ea"/>
                <a:cs typeface="Times New Roman" panose="02020603050405020304" pitchFamily="18" charset="0"/>
              </a:rPr>
              <a:t>背景</a:t>
            </a:r>
          </a:p>
        </p:txBody>
      </p:sp>
      <p:sp>
        <p:nvSpPr>
          <p:cNvPr id="53" name="矩形 52"/>
          <p:cNvSpPr/>
          <p:nvPr/>
        </p:nvSpPr>
        <p:spPr>
          <a:xfrm>
            <a:off x="3862626" y="2380233"/>
            <a:ext cx="4943749" cy="309637"/>
          </a:xfrm>
          <a:prstGeom prst="rect">
            <a:avLst/>
          </a:prstGeom>
        </p:spPr>
        <p:txBody>
          <a:bodyPr wrap="square">
            <a:spAutoFit/>
          </a:bodyPr>
          <a:lstStyle/>
          <a:p>
            <a:pPr>
              <a:lnSpc>
                <a:spcPct val="150000"/>
              </a:lnSpc>
            </a:pPr>
            <a:endParaRPr lang="en-US" altLang="zh-CN" sz="1050" dirty="0">
              <a:solidFill>
                <a:schemeClr val="bg1"/>
              </a:solidFill>
            </a:endParaRPr>
          </a:p>
        </p:txBody>
      </p:sp>
      <p:pic>
        <p:nvPicPr>
          <p:cNvPr id="5" name="图片 4">
            <a:extLst>
              <a:ext uri="{FF2B5EF4-FFF2-40B4-BE49-F238E27FC236}">
                <a16:creationId xmlns:a16="http://schemas.microsoft.com/office/drawing/2014/main" id="{2BF5E113-059A-4350-BD31-9BC7A6451E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219" y="1411514"/>
            <a:ext cx="3525001" cy="232047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849413" y="402919"/>
            <a:ext cx="3445175" cy="584776"/>
            <a:chOff x="201668" y="227004"/>
            <a:chExt cx="3445175" cy="584776"/>
          </a:xfrm>
        </p:grpSpPr>
        <p:sp>
          <p:nvSpPr>
            <p:cNvPr id="13" name="矩形 12"/>
            <p:cNvSpPr/>
            <p:nvPr/>
          </p:nvSpPr>
          <p:spPr bwMode="auto">
            <a:xfrm>
              <a:off x="201668" y="227004"/>
              <a:ext cx="3445175" cy="369332"/>
            </a:xfrm>
            <a:prstGeom prst="rect">
              <a:avLst/>
            </a:prstGeom>
            <a:noFill/>
          </p:spPr>
          <p:txBody>
            <a:bodyPr wrap="none">
              <a:spAutoFit/>
            </a:bodyPr>
            <a:lstStyle/>
            <a:p>
              <a:pPr algn="ctr">
                <a:defRPr/>
              </a:pPr>
              <a:r>
                <a:rPr lang="zh-CN" altLang="en-US" sz="1800" kern="100" dirty="0">
                  <a:solidFill>
                    <a:schemeClr val="accent1"/>
                  </a:solidFill>
                  <a:latin typeface="+mj-ea"/>
                  <a:ea typeface="+mj-ea"/>
                  <a:cs typeface="Times New Roman" panose="02020603050405020304" pitchFamily="18" charset="0"/>
                </a:rPr>
                <a:t>第一部分：</a:t>
              </a:r>
              <a:r>
                <a:rPr lang="en-US" altLang="zh-CN" kern="100" dirty="0">
                  <a:solidFill>
                    <a:schemeClr val="accent1"/>
                  </a:solidFill>
                  <a:latin typeface="+mj-ea"/>
                  <a:ea typeface="+mj-ea"/>
                  <a:cs typeface="Times New Roman" panose="02020603050405020304" pitchFamily="18" charset="0"/>
                </a:rPr>
                <a:t>3D</a:t>
              </a:r>
              <a:r>
                <a:rPr lang="zh-CN" altLang="en-US" kern="100" dirty="0">
                  <a:solidFill>
                    <a:schemeClr val="accent1"/>
                  </a:solidFill>
                  <a:latin typeface="+mj-ea"/>
                  <a:ea typeface="+mj-ea"/>
                  <a:cs typeface="Times New Roman" panose="02020603050405020304" pitchFamily="18" charset="0"/>
                </a:rPr>
                <a:t>打印</a:t>
              </a:r>
              <a:r>
                <a:rPr lang="zh-CN" altLang="en-US" sz="1800" kern="100" dirty="0">
                  <a:solidFill>
                    <a:schemeClr val="accent1"/>
                  </a:solidFill>
                  <a:latin typeface="+mj-ea"/>
                  <a:ea typeface="+mj-ea"/>
                  <a:cs typeface="Times New Roman" panose="02020603050405020304" pitchFamily="18" charset="0"/>
                </a:rPr>
                <a:t>的背景与意义</a:t>
              </a:r>
            </a:p>
          </p:txBody>
        </p:sp>
        <p:sp>
          <p:nvSpPr>
            <p:cNvPr id="14" name="矩形 13"/>
            <p:cNvSpPr/>
            <p:nvPr/>
          </p:nvSpPr>
          <p:spPr>
            <a:xfrm>
              <a:off x="741078" y="596336"/>
              <a:ext cx="2366353" cy="215444"/>
            </a:xfrm>
            <a:prstGeom prst="rect">
              <a:avLst/>
            </a:prstGeom>
          </p:spPr>
          <p:txBody>
            <a:bodyPr wrap="none">
              <a:spAutoFit/>
            </a:bodyPr>
            <a:lstStyle/>
            <a:p>
              <a:pPr lvl="0" algn="ctr" fontAlgn="base">
                <a:spcBef>
                  <a:spcPct val="0"/>
                </a:spcBef>
                <a:spcAft>
                  <a:spcPct val="0"/>
                </a:spcAft>
                <a:defRPr/>
              </a:pPr>
              <a:r>
                <a:rPr lang="en-US" altLang="zh-CN" sz="800" dirty="0">
                  <a:solidFill>
                    <a:schemeClr val="accent1"/>
                  </a:solidFill>
                  <a:latin typeface="+mj-lt"/>
                  <a:ea typeface="方正兰亭黑_GBK"/>
                </a:rPr>
                <a:t>Background And Significance Of 3D printing</a:t>
              </a:r>
            </a:p>
          </p:txBody>
        </p:sp>
      </p:grpSp>
      <p:cxnSp>
        <p:nvCxnSpPr>
          <p:cNvPr id="16" name="直接连接符 15"/>
          <p:cNvCxnSpPr/>
          <p:nvPr/>
        </p:nvCxnSpPr>
        <p:spPr>
          <a:xfrm>
            <a:off x="4419599" y="1062605"/>
            <a:ext cx="3048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矩形: 圆角 23"/>
          <p:cNvSpPr/>
          <p:nvPr/>
        </p:nvSpPr>
        <p:spPr>
          <a:xfrm rot="2700000">
            <a:off x="815024" y="1696916"/>
            <a:ext cx="1000563" cy="1000563"/>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5" name="组合 24"/>
          <p:cNvGrpSpPr/>
          <p:nvPr/>
        </p:nvGrpSpPr>
        <p:grpSpPr>
          <a:xfrm>
            <a:off x="1135115" y="1962932"/>
            <a:ext cx="321416" cy="468531"/>
            <a:chOff x="2528974" y="2863357"/>
            <a:chExt cx="246811" cy="359779"/>
          </a:xfrm>
          <a:solidFill>
            <a:schemeClr val="bg1"/>
          </a:solidFill>
        </p:grpSpPr>
        <p:sp>
          <p:nvSpPr>
            <p:cNvPr id="26"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7"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29" name="矩形: 圆角 28"/>
          <p:cNvSpPr/>
          <p:nvPr/>
        </p:nvSpPr>
        <p:spPr>
          <a:xfrm rot="2700000">
            <a:off x="2961094" y="1696916"/>
            <a:ext cx="1000563" cy="1000563"/>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0" name="组合 29"/>
          <p:cNvGrpSpPr/>
          <p:nvPr/>
        </p:nvGrpSpPr>
        <p:grpSpPr>
          <a:xfrm>
            <a:off x="3281185" y="1962932"/>
            <a:ext cx="321416" cy="468531"/>
            <a:chOff x="2528974" y="2863357"/>
            <a:chExt cx="246811" cy="359779"/>
          </a:xfrm>
          <a:solidFill>
            <a:schemeClr val="bg1"/>
          </a:solidFill>
        </p:grpSpPr>
        <p:sp>
          <p:nvSpPr>
            <p:cNvPr id="31"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32"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34" name="矩形: 圆角 33"/>
          <p:cNvSpPr/>
          <p:nvPr/>
        </p:nvSpPr>
        <p:spPr>
          <a:xfrm rot="2700000">
            <a:off x="5107164" y="1696916"/>
            <a:ext cx="1000563" cy="1000563"/>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5" name="组合 34"/>
          <p:cNvGrpSpPr/>
          <p:nvPr/>
        </p:nvGrpSpPr>
        <p:grpSpPr>
          <a:xfrm>
            <a:off x="5427255" y="1962932"/>
            <a:ext cx="321416" cy="468531"/>
            <a:chOff x="2528974" y="2863357"/>
            <a:chExt cx="246811" cy="359779"/>
          </a:xfrm>
          <a:solidFill>
            <a:schemeClr val="bg1"/>
          </a:solidFill>
        </p:grpSpPr>
        <p:sp>
          <p:nvSpPr>
            <p:cNvPr id="36"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37"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39" name="矩形: 圆角 38"/>
          <p:cNvSpPr/>
          <p:nvPr/>
        </p:nvSpPr>
        <p:spPr>
          <a:xfrm rot="2700000">
            <a:off x="7253233" y="1696916"/>
            <a:ext cx="1000563" cy="1000563"/>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0" name="组合 39"/>
          <p:cNvGrpSpPr/>
          <p:nvPr/>
        </p:nvGrpSpPr>
        <p:grpSpPr>
          <a:xfrm>
            <a:off x="7573324" y="1962932"/>
            <a:ext cx="321416" cy="468531"/>
            <a:chOff x="2528974" y="2863357"/>
            <a:chExt cx="246811" cy="359779"/>
          </a:xfrm>
          <a:solidFill>
            <a:schemeClr val="bg1"/>
          </a:solidFill>
        </p:grpSpPr>
        <p:sp>
          <p:nvSpPr>
            <p:cNvPr id="41"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2"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43" name="矩形 42"/>
          <p:cNvSpPr/>
          <p:nvPr/>
        </p:nvSpPr>
        <p:spPr bwMode="auto">
          <a:xfrm>
            <a:off x="800316" y="2978261"/>
            <a:ext cx="1005404" cy="338554"/>
          </a:xfrm>
          <a:prstGeom prst="rect">
            <a:avLst/>
          </a:prstGeom>
          <a:noFill/>
        </p:spPr>
        <p:txBody>
          <a:bodyPr wrap="none">
            <a:spAutoFit/>
          </a:bodyPr>
          <a:lstStyle/>
          <a:p>
            <a:pPr algn="ctr">
              <a:defRPr/>
            </a:pPr>
            <a:r>
              <a:rPr lang="zh-CN" altLang="en-US" sz="1600" kern="100" dirty="0">
                <a:solidFill>
                  <a:schemeClr val="accent1"/>
                </a:solidFill>
                <a:latin typeface="+mj-ea"/>
                <a:ea typeface="+mj-ea"/>
                <a:cs typeface="Times New Roman" panose="02020603050405020304" pitchFamily="18" charset="0"/>
              </a:rPr>
              <a:t>国际空间</a:t>
            </a:r>
          </a:p>
        </p:txBody>
      </p:sp>
      <p:sp>
        <p:nvSpPr>
          <p:cNvPr id="44" name="矩形 43"/>
          <p:cNvSpPr/>
          <p:nvPr/>
        </p:nvSpPr>
        <p:spPr>
          <a:xfrm>
            <a:off x="255829" y="3316815"/>
            <a:ext cx="2079988" cy="1520994"/>
          </a:xfrm>
          <a:prstGeom prst="rect">
            <a:avLst/>
          </a:prstGeom>
        </p:spPr>
        <p:txBody>
          <a:bodyPr wrap="square">
            <a:spAutoFit/>
          </a:bodyPr>
          <a:lstStyle/>
          <a:p>
            <a:pPr algn="ctr">
              <a:lnSpc>
                <a:spcPct val="150000"/>
              </a:lnSpc>
            </a:pPr>
            <a:r>
              <a:rPr lang="en-US" altLang="zh-CN" sz="1050" dirty="0">
                <a:solidFill>
                  <a:schemeClr val="bg1">
                    <a:lumMod val="50000"/>
                  </a:schemeClr>
                </a:solidFill>
              </a:rPr>
              <a:t>2020</a:t>
            </a:r>
            <a:r>
              <a:rPr lang="zh-CN" altLang="en-US" sz="1050" dirty="0">
                <a:solidFill>
                  <a:schemeClr val="bg1">
                    <a:lumMod val="50000"/>
                  </a:schemeClr>
                </a:solidFill>
              </a:rPr>
              <a:t>年</a:t>
            </a:r>
            <a:r>
              <a:rPr lang="en-US" altLang="zh-CN" sz="1050" dirty="0">
                <a:solidFill>
                  <a:schemeClr val="bg1">
                    <a:lumMod val="50000"/>
                  </a:schemeClr>
                </a:solidFill>
              </a:rPr>
              <a:t>5</a:t>
            </a:r>
            <a:r>
              <a:rPr lang="zh-CN" altLang="en-US" sz="1050" dirty="0">
                <a:solidFill>
                  <a:schemeClr val="bg1">
                    <a:lumMod val="50000"/>
                  </a:schemeClr>
                </a:solidFill>
              </a:rPr>
              <a:t>月</a:t>
            </a:r>
            <a:r>
              <a:rPr lang="en-US" altLang="zh-CN" sz="1050" dirty="0">
                <a:solidFill>
                  <a:schemeClr val="bg1">
                    <a:lumMod val="50000"/>
                  </a:schemeClr>
                </a:solidFill>
              </a:rPr>
              <a:t>5</a:t>
            </a:r>
            <a:r>
              <a:rPr lang="zh-CN" altLang="en-US" sz="1050" dirty="0">
                <a:solidFill>
                  <a:schemeClr val="bg1">
                    <a:lumMod val="50000"/>
                  </a:schemeClr>
                </a:solidFill>
              </a:rPr>
              <a:t>日，中国首飞成功的长征五号</a:t>
            </a:r>
            <a:r>
              <a:rPr lang="en-US" altLang="zh-CN" sz="1050" dirty="0">
                <a:solidFill>
                  <a:schemeClr val="bg1">
                    <a:lumMod val="50000"/>
                  </a:schemeClr>
                </a:solidFill>
              </a:rPr>
              <a:t>B</a:t>
            </a:r>
            <a:r>
              <a:rPr lang="zh-CN" altLang="en-US" sz="1050" dirty="0">
                <a:solidFill>
                  <a:schemeClr val="bg1">
                    <a:lumMod val="50000"/>
                  </a:schemeClr>
                </a:solidFill>
              </a:rPr>
              <a:t>运载火箭上，搭载了一台“</a:t>
            </a:r>
            <a:r>
              <a:rPr lang="en-US" altLang="zh-CN" sz="1050" dirty="0">
                <a:solidFill>
                  <a:schemeClr val="bg1">
                    <a:lumMod val="50000"/>
                  </a:schemeClr>
                </a:solidFill>
              </a:rPr>
              <a:t>3D</a:t>
            </a:r>
            <a:r>
              <a:rPr lang="zh-CN" altLang="en-US" sz="1050" dirty="0">
                <a:solidFill>
                  <a:schemeClr val="bg1">
                    <a:lumMod val="50000"/>
                  </a:schemeClr>
                </a:solidFill>
              </a:rPr>
              <a:t>打印机”。这是中国首次太空</a:t>
            </a:r>
            <a:r>
              <a:rPr lang="en-US" altLang="zh-CN" sz="1050" dirty="0">
                <a:solidFill>
                  <a:schemeClr val="bg1">
                    <a:lumMod val="50000"/>
                  </a:schemeClr>
                </a:solidFill>
              </a:rPr>
              <a:t>3D</a:t>
            </a:r>
            <a:r>
              <a:rPr lang="zh-CN" altLang="en-US" sz="1050" dirty="0">
                <a:solidFill>
                  <a:schemeClr val="bg1">
                    <a:lumMod val="50000"/>
                  </a:schemeClr>
                </a:solidFill>
              </a:rPr>
              <a:t>打印实验，也是国际上第一次在太空中开展连续纤维增强复合材料的</a:t>
            </a:r>
            <a:r>
              <a:rPr lang="en-US" altLang="zh-CN" sz="1050" dirty="0">
                <a:solidFill>
                  <a:schemeClr val="bg1">
                    <a:lumMod val="50000"/>
                  </a:schemeClr>
                </a:solidFill>
              </a:rPr>
              <a:t>3D</a:t>
            </a:r>
            <a:r>
              <a:rPr lang="zh-CN" altLang="en-US" sz="1050" dirty="0">
                <a:solidFill>
                  <a:schemeClr val="bg1">
                    <a:lumMod val="50000"/>
                  </a:schemeClr>
                </a:solidFill>
              </a:rPr>
              <a:t>打印实验。</a:t>
            </a:r>
            <a:endParaRPr lang="en-US" altLang="zh-CN" sz="1050" dirty="0">
              <a:solidFill>
                <a:schemeClr val="bg1">
                  <a:lumMod val="50000"/>
                </a:schemeClr>
              </a:solidFill>
            </a:endParaRPr>
          </a:p>
        </p:txBody>
      </p:sp>
      <p:sp>
        <p:nvSpPr>
          <p:cNvPr id="45" name="矩形 44"/>
          <p:cNvSpPr/>
          <p:nvPr/>
        </p:nvSpPr>
        <p:spPr bwMode="auto">
          <a:xfrm>
            <a:off x="2953582" y="2978261"/>
            <a:ext cx="1005403" cy="338554"/>
          </a:xfrm>
          <a:prstGeom prst="rect">
            <a:avLst/>
          </a:prstGeom>
          <a:noFill/>
        </p:spPr>
        <p:txBody>
          <a:bodyPr wrap="none">
            <a:spAutoFit/>
          </a:bodyPr>
          <a:lstStyle/>
          <a:p>
            <a:pPr algn="ctr">
              <a:defRPr/>
            </a:pPr>
            <a:r>
              <a:rPr lang="zh-CN" altLang="en-US" sz="1600" kern="100" dirty="0">
                <a:solidFill>
                  <a:schemeClr val="accent1"/>
                </a:solidFill>
                <a:latin typeface="+mj-ea"/>
                <a:ea typeface="+mj-ea"/>
                <a:cs typeface="Times New Roman" panose="02020603050405020304" pitchFamily="18" charset="0"/>
              </a:rPr>
              <a:t>海军舰艇</a:t>
            </a:r>
          </a:p>
        </p:txBody>
      </p:sp>
      <p:sp>
        <p:nvSpPr>
          <p:cNvPr id="46" name="矩形 45"/>
          <p:cNvSpPr/>
          <p:nvPr/>
        </p:nvSpPr>
        <p:spPr>
          <a:xfrm>
            <a:off x="2409094" y="3316815"/>
            <a:ext cx="2079988" cy="1518621"/>
          </a:xfrm>
          <a:prstGeom prst="rect">
            <a:avLst/>
          </a:prstGeom>
        </p:spPr>
        <p:txBody>
          <a:bodyPr wrap="square">
            <a:spAutoFit/>
          </a:bodyPr>
          <a:lstStyle/>
          <a:p>
            <a:pPr algn="ctr">
              <a:lnSpc>
                <a:spcPct val="150000"/>
              </a:lnSpc>
            </a:pPr>
            <a:r>
              <a:rPr lang="en-US" altLang="zh-CN" sz="1050" dirty="0">
                <a:solidFill>
                  <a:srgbClr val="333333"/>
                </a:solidFill>
                <a:latin typeface="arial" panose="020B0604020202020204" pitchFamily="34" charset="0"/>
              </a:rPr>
              <a:t>2014</a:t>
            </a:r>
            <a:r>
              <a:rPr lang="zh-CN" altLang="en-US" sz="1050" dirty="0">
                <a:solidFill>
                  <a:srgbClr val="333333"/>
                </a:solidFill>
                <a:latin typeface="arial" panose="020B0604020202020204" pitchFamily="34" charset="0"/>
              </a:rPr>
              <a:t>年</a:t>
            </a:r>
            <a:r>
              <a:rPr lang="en-US" altLang="zh-CN" sz="1050" dirty="0">
                <a:solidFill>
                  <a:srgbClr val="333333"/>
                </a:solidFill>
                <a:latin typeface="arial" panose="020B0604020202020204" pitchFamily="34" charset="0"/>
              </a:rPr>
              <a:t>7</a:t>
            </a:r>
            <a:r>
              <a:rPr lang="zh-CN" altLang="en-US" sz="1050" dirty="0">
                <a:solidFill>
                  <a:srgbClr val="333333"/>
                </a:solidFill>
                <a:latin typeface="arial" panose="020B0604020202020204" pitchFamily="34" charset="0"/>
              </a:rPr>
              <a:t>月</a:t>
            </a:r>
            <a:r>
              <a:rPr lang="en-US" altLang="zh-CN" sz="1050" dirty="0">
                <a:solidFill>
                  <a:srgbClr val="333333"/>
                </a:solidFill>
                <a:latin typeface="arial" panose="020B0604020202020204" pitchFamily="34" charset="0"/>
              </a:rPr>
              <a:t>1</a:t>
            </a:r>
            <a:r>
              <a:rPr lang="zh-CN" altLang="en-US" sz="1050" dirty="0">
                <a:solidFill>
                  <a:srgbClr val="333333"/>
                </a:solidFill>
                <a:latin typeface="arial" panose="020B0604020202020204" pitchFamily="34" charset="0"/>
              </a:rPr>
              <a:t>日，美国海军试验了利用</a:t>
            </a:r>
            <a:r>
              <a:rPr lang="en-US" altLang="zh-CN" sz="1050" dirty="0">
                <a:solidFill>
                  <a:srgbClr val="333333"/>
                </a:solidFill>
                <a:latin typeface="arial" panose="020B0604020202020204" pitchFamily="34" charset="0"/>
              </a:rPr>
              <a:t>3D</a:t>
            </a:r>
            <a:r>
              <a:rPr lang="zh-CN" altLang="en-US" sz="1050" dirty="0">
                <a:solidFill>
                  <a:srgbClr val="333333"/>
                </a:solidFill>
                <a:latin typeface="arial" panose="020B0604020202020204" pitchFamily="34" charset="0"/>
              </a:rPr>
              <a:t>打印等先进制造技术快速制造舰艇零件，显著提升执行任务速度及预备状态，降低成本，避免从世界各地采购舰船配件。</a:t>
            </a:r>
            <a:endParaRPr lang="en-US" altLang="zh-CN" sz="1050" dirty="0">
              <a:solidFill>
                <a:srgbClr val="333333"/>
              </a:solidFill>
              <a:latin typeface="arial" panose="020B0604020202020204" pitchFamily="34" charset="0"/>
            </a:endParaRPr>
          </a:p>
        </p:txBody>
      </p:sp>
      <p:sp>
        <p:nvSpPr>
          <p:cNvPr id="47" name="矩形 46"/>
          <p:cNvSpPr/>
          <p:nvPr/>
        </p:nvSpPr>
        <p:spPr bwMode="auto">
          <a:xfrm>
            <a:off x="5106847" y="2978261"/>
            <a:ext cx="1005404" cy="338554"/>
          </a:xfrm>
          <a:prstGeom prst="rect">
            <a:avLst/>
          </a:prstGeom>
          <a:noFill/>
        </p:spPr>
        <p:txBody>
          <a:bodyPr wrap="none">
            <a:spAutoFit/>
          </a:bodyPr>
          <a:lstStyle/>
          <a:p>
            <a:pPr algn="ctr">
              <a:defRPr/>
            </a:pPr>
            <a:r>
              <a:rPr lang="zh-CN" altLang="en-US" sz="1600" kern="100" dirty="0">
                <a:solidFill>
                  <a:schemeClr val="accent1"/>
                </a:solidFill>
                <a:latin typeface="+mj-ea"/>
                <a:ea typeface="+mj-ea"/>
                <a:cs typeface="Times New Roman" panose="02020603050405020304" pitchFamily="18" charset="0"/>
              </a:rPr>
              <a:t>航天科技</a:t>
            </a:r>
          </a:p>
        </p:txBody>
      </p:sp>
      <p:sp>
        <p:nvSpPr>
          <p:cNvPr id="48" name="矩形 47"/>
          <p:cNvSpPr/>
          <p:nvPr/>
        </p:nvSpPr>
        <p:spPr>
          <a:xfrm>
            <a:off x="4562359" y="3316815"/>
            <a:ext cx="2079988" cy="1520994"/>
          </a:xfrm>
          <a:prstGeom prst="rect">
            <a:avLst/>
          </a:prstGeom>
        </p:spPr>
        <p:txBody>
          <a:bodyPr wrap="square">
            <a:spAutoFit/>
          </a:bodyPr>
          <a:lstStyle/>
          <a:p>
            <a:pPr algn="ctr">
              <a:lnSpc>
                <a:spcPct val="150000"/>
              </a:lnSpc>
            </a:pPr>
            <a:r>
              <a:rPr lang="en-US" altLang="zh-CN" sz="1050" dirty="0">
                <a:solidFill>
                  <a:schemeClr val="bg1">
                    <a:lumMod val="50000"/>
                  </a:schemeClr>
                </a:solidFill>
              </a:rPr>
              <a:t>2016</a:t>
            </a:r>
            <a:r>
              <a:rPr lang="zh-CN" altLang="en-US" sz="1050" dirty="0">
                <a:solidFill>
                  <a:schemeClr val="bg1">
                    <a:lumMod val="50000"/>
                  </a:schemeClr>
                </a:solidFill>
              </a:rPr>
              <a:t>年</a:t>
            </a:r>
            <a:r>
              <a:rPr lang="en-US" altLang="zh-CN" sz="1050" dirty="0">
                <a:solidFill>
                  <a:schemeClr val="bg1">
                    <a:lumMod val="50000"/>
                  </a:schemeClr>
                </a:solidFill>
              </a:rPr>
              <a:t>4</a:t>
            </a:r>
            <a:r>
              <a:rPr lang="zh-CN" altLang="en-US" sz="1050" dirty="0">
                <a:solidFill>
                  <a:schemeClr val="bg1">
                    <a:lumMod val="50000"/>
                  </a:schemeClr>
                </a:solidFill>
              </a:rPr>
              <a:t>月</a:t>
            </a:r>
            <a:r>
              <a:rPr lang="en-US" altLang="zh-CN" sz="1050" dirty="0">
                <a:solidFill>
                  <a:schemeClr val="bg1">
                    <a:lumMod val="50000"/>
                  </a:schemeClr>
                </a:solidFill>
              </a:rPr>
              <a:t>19</a:t>
            </a:r>
            <a:r>
              <a:rPr lang="zh-CN" altLang="en-US" sz="1050" dirty="0">
                <a:solidFill>
                  <a:schemeClr val="bg1">
                    <a:lumMod val="50000"/>
                  </a:schemeClr>
                </a:solidFill>
              </a:rPr>
              <a:t>日，国内首台空间在轨</a:t>
            </a:r>
            <a:r>
              <a:rPr lang="en-US" altLang="zh-CN" sz="1050" dirty="0">
                <a:solidFill>
                  <a:schemeClr val="bg1">
                    <a:lumMod val="50000"/>
                  </a:schemeClr>
                </a:solidFill>
              </a:rPr>
              <a:t>3D</a:t>
            </a:r>
            <a:r>
              <a:rPr lang="zh-CN" altLang="en-US" sz="1050" dirty="0">
                <a:solidFill>
                  <a:schemeClr val="bg1">
                    <a:lumMod val="50000"/>
                  </a:schemeClr>
                </a:solidFill>
              </a:rPr>
              <a:t>打印机宣告研制成功。它可以帮助宇航员在失重环境下自制所需的零件，大幅提高空间站实验的灵活性，减少空间站备品备件的种类与数量和运营成本</a:t>
            </a:r>
            <a:r>
              <a:rPr lang="zh-CN" altLang="en-US" sz="1050" b="0" i="0" dirty="0">
                <a:solidFill>
                  <a:srgbClr val="333333"/>
                </a:solidFill>
                <a:effectLst/>
                <a:latin typeface="arial" panose="020B0604020202020204" pitchFamily="34" charset="0"/>
              </a:rPr>
              <a:t>。</a:t>
            </a:r>
            <a:endParaRPr lang="en-US" altLang="zh-CN" sz="1050" dirty="0">
              <a:solidFill>
                <a:schemeClr val="bg1">
                  <a:lumMod val="50000"/>
                </a:schemeClr>
              </a:solidFill>
            </a:endParaRPr>
          </a:p>
        </p:txBody>
      </p:sp>
      <p:sp>
        <p:nvSpPr>
          <p:cNvPr id="49" name="矩形 48"/>
          <p:cNvSpPr/>
          <p:nvPr/>
        </p:nvSpPr>
        <p:spPr bwMode="auto">
          <a:xfrm>
            <a:off x="7274503" y="2978261"/>
            <a:ext cx="1005404" cy="338554"/>
          </a:xfrm>
          <a:prstGeom prst="rect">
            <a:avLst/>
          </a:prstGeom>
          <a:noFill/>
        </p:spPr>
        <p:txBody>
          <a:bodyPr wrap="none">
            <a:spAutoFit/>
          </a:bodyPr>
          <a:lstStyle/>
          <a:p>
            <a:pPr algn="ctr">
              <a:defRPr/>
            </a:pPr>
            <a:r>
              <a:rPr lang="zh-CN" altLang="en-US" sz="1600" kern="100" dirty="0">
                <a:solidFill>
                  <a:schemeClr val="accent1"/>
                </a:solidFill>
                <a:latin typeface="+mj-ea"/>
                <a:ea typeface="+mj-ea"/>
                <a:cs typeface="Times New Roman" panose="02020603050405020304" pitchFamily="18" charset="0"/>
              </a:rPr>
              <a:t>医学领域</a:t>
            </a:r>
          </a:p>
        </p:txBody>
      </p:sp>
      <p:sp>
        <p:nvSpPr>
          <p:cNvPr id="50" name="矩形 49"/>
          <p:cNvSpPr/>
          <p:nvPr/>
        </p:nvSpPr>
        <p:spPr>
          <a:xfrm>
            <a:off x="6730016" y="3316815"/>
            <a:ext cx="2079988" cy="1520481"/>
          </a:xfrm>
          <a:prstGeom prst="rect">
            <a:avLst/>
          </a:prstGeom>
        </p:spPr>
        <p:txBody>
          <a:bodyPr wrap="square">
            <a:spAutoFit/>
          </a:bodyPr>
          <a:lstStyle/>
          <a:p>
            <a:pPr algn="ctr">
              <a:lnSpc>
                <a:spcPct val="150000"/>
              </a:lnSpc>
            </a:pPr>
            <a:r>
              <a:rPr lang="en-US" altLang="zh-CN" sz="1050" b="0" i="0" dirty="0">
                <a:solidFill>
                  <a:srgbClr val="333333"/>
                </a:solidFill>
                <a:effectLst/>
                <a:latin typeface="arial" panose="020B0604020202020204" pitchFamily="34" charset="0"/>
              </a:rPr>
              <a:t>2014</a:t>
            </a:r>
            <a:r>
              <a:rPr lang="zh-CN" altLang="en-US" sz="1050" b="0" i="0" dirty="0">
                <a:solidFill>
                  <a:srgbClr val="333333"/>
                </a:solidFill>
                <a:effectLst/>
                <a:latin typeface="arial" panose="020B0604020202020204" pitchFamily="34" charset="0"/>
              </a:rPr>
              <a:t>年</a:t>
            </a:r>
            <a:r>
              <a:rPr lang="en-US" altLang="zh-CN" sz="1050" b="0" i="0" dirty="0">
                <a:solidFill>
                  <a:srgbClr val="333333"/>
                </a:solidFill>
                <a:effectLst/>
                <a:latin typeface="arial" panose="020B0604020202020204" pitchFamily="34" charset="0"/>
              </a:rPr>
              <a:t>8</a:t>
            </a:r>
            <a:r>
              <a:rPr lang="zh-CN" altLang="en-US" sz="1050" b="0" i="0" dirty="0">
                <a:solidFill>
                  <a:srgbClr val="333333"/>
                </a:solidFill>
                <a:effectLst/>
                <a:latin typeface="arial" panose="020B0604020202020204" pitchFamily="34" charset="0"/>
              </a:rPr>
              <a:t>月，北京大学研究团队成功地为一名</a:t>
            </a:r>
            <a:r>
              <a:rPr lang="en-US" altLang="zh-CN" sz="1050" b="0" i="0" dirty="0">
                <a:solidFill>
                  <a:srgbClr val="333333"/>
                </a:solidFill>
                <a:effectLst/>
                <a:latin typeface="arial" panose="020B0604020202020204" pitchFamily="34" charset="0"/>
              </a:rPr>
              <a:t>12</a:t>
            </a:r>
            <a:r>
              <a:rPr lang="zh-CN" altLang="en-US" sz="1050" b="0" i="0" dirty="0">
                <a:solidFill>
                  <a:srgbClr val="333333"/>
                </a:solidFill>
                <a:effectLst/>
                <a:latin typeface="arial" panose="020B0604020202020204" pitchFamily="34" charset="0"/>
              </a:rPr>
              <a:t>岁男孩植入了</a:t>
            </a:r>
            <a:r>
              <a:rPr lang="en-US" altLang="zh-CN" sz="1050" b="0" i="0" dirty="0">
                <a:solidFill>
                  <a:srgbClr val="333333"/>
                </a:solidFill>
                <a:effectLst/>
                <a:latin typeface="arial" panose="020B0604020202020204" pitchFamily="34" charset="0"/>
              </a:rPr>
              <a:t>3D</a:t>
            </a:r>
            <a:r>
              <a:rPr lang="zh-CN" altLang="en-US" sz="1050" b="0" i="0" dirty="0">
                <a:solidFill>
                  <a:srgbClr val="333333"/>
                </a:solidFill>
                <a:effectLst/>
                <a:latin typeface="arial" panose="020B0604020202020204" pitchFamily="34" charset="0"/>
              </a:rPr>
              <a:t>打印脊椎，属全球首例。</a:t>
            </a:r>
            <a:endParaRPr lang="en-US" altLang="zh-CN" sz="1050" b="0" i="0" dirty="0">
              <a:solidFill>
                <a:srgbClr val="333333"/>
              </a:solidFill>
              <a:effectLst/>
              <a:latin typeface="arial" panose="020B0604020202020204" pitchFamily="34" charset="0"/>
            </a:endParaRPr>
          </a:p>
          <a:p>
            <a:pPr algn="ctr">
              <a:lnSpc>
                <a:spcPct val="150000"/>
              </a:lnSpc>
            </a:pPr>
            <a:r>
              <a:rPr lang="en-US" altLang="zh-CN" sz="1050" b="0" i="0" dirty="0">
                <a:solidFill>
                  <a:srgbClr val="333333"/>
                </a:solidFill>
                <a:effectLst/>
                <a:latin typeface="arial" panose="020B0604020202020204" pitchFamily="34" charset="0"/>
              </a:rPr>
              <a:t>2015</a:t>
            </a:r>
            <a:r>
              <a:rPr lang="zh-CN" altLang="en-US" sz="1050" b="0" i="0" dirty="0">
                <a:solidFill>
                  <a:srgbClr val="333333"/>
                </a:solidFill>
                <a:effectLst/>
                <a:latin typeface="arial" panose="020B0604020202020204" pitchFamily="34" charset="0"/>
              </a:rPr>
              <a:t>年</a:t>
            </a:r>
            <a:r>
              <a:rPr lang="en-US" altLang="zh-CN" sz="1050" b="0" i="0" dirty="0">
                <a:solidFill>
                  <a:srgbClr val="333333"/>
                </a:solidFill>
                <a:effectLst/>
                <a:latin typeface="arial" panose="020B0604020202020204" pitchFamily="34" charset="0"/>
              </a:rPr>
              <a:t>10</a:t>
            </a:r>
            <a:r>
              <a:rPr lang="zh-CN" altLang="en-US" sz="1050" b="0" i="0" dirty="0">
                <a:solidFill>
                  <a:srgbClr val="333333"/>
                </a:solidFill>
                <a:effectLst/>
                <a:latin typeface="arial" panose="020B0604020202020204" pitchFamily="34" charset="0"/>
              </a:rPr>
              <a:t>月，我国</a:t>
            </a:r>
            <a:r>
              <a:rPr lang="en-US" altLang="zh-CN" sz="1050" b="0" i="0" dirty="0">
                <a:solidFill>
                  <a:srgbClr val="333333"/>
                </a:solidFill>
                <a:effectLst/>
                <a:latin typeface="arial" panose="020B0604020202020204" pitchFamily="34" charset="0"/>
              </a:rPr>
              <a:t>3D</a:t>
            </a:r>
            <a:r>
              <a:rPr lang="zh-CN" altLang="en-US" sz="1050" b="0" i="0" dirty="0">
                <a:solidFill>
                  <a:srgbClr val="333333"/>
                </a:solidFill>
                <a:effectLst/>
                <a:latin typeface="arial" panose="020B0604020202020204" pitchFamily="34" charset="0"/>
              </a:rPr>
              <a:t>打印血管项目取得重大突破，世界首创的</a:t>
            </a:r>
            <a:r>
              <a:rPr lang="en-US" altLang="zh-CN" sz="1050" b="0" i="0" dirty="0">
                <a:solidFill>
                  <a:srgbClr val="333333"/>
                </a:solidFill>
                <a:effectLst/>
                <a:latin typeface="arial" panose="020B0604020202020204" pitchFamily="34" charset="0"/>
              </a:rPr>
              <a:t>3D</a:t>
            </a:r>
            <a:r>
              <a:rPr lang="zh-CN" altLang="en-US" sz="1050" b="0" i="0" dirty="0">
                <a:solidFill>
                  <a:srgbClr val="333333"/>
                </a:solidFill>
                <a:effectLst/>
                <a:latin typeface="arial" panose="020B0604020202020204" pitchFamily="34" charset="0"/>
              </a:rPr>
              <a:t>生物血管打印机问世。</a:t>
            </a:r>
            <a:endParaRPr lang="en-US" altLang="zh-CN" sz="1050" dirty="0">
              <a:solidFill>
                <a:schemeClr val="bg1">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849412" y="402919"/>
            <a:ext cx="3445175" cy="584776"/>
            <a:chOff x="201667" y="227004"/>
            <a:chExt cx="3445175" cy="584776"/>
          </a:xfrm>
        </p:grpSpPr>
        <p:sp>
          <p:nvSpPr>
            <p:cNvPr id="13" name="矩形 12"/>
            <p:cNvSpPr/>
            <p:nvPr/>
          </p:nvSpPr>
          <p:spPr bwMode="auto">
            <a:xfrm>
              <a:off x="201667" y="227004"/>
              <a:ext cx="3445175" cy="369332"/>
            </a:xfrm>
            <a:prstGeom prst="rect">
              <a:avLst/>
            </a:prstGeom>
            <a:noFill/>
          </p:spPr>
          <p:txBody>
            <a:bodyPr wrap="none">
              <a:spAutoFit/>
            </a:bodyPr>
            <a:lstStyle/>
            <a:p>
              <a:pPr algn="ctr">
                <a:defRPr/>
              </a:pPr>
              <a:r>
                <a:rPr lang="zh-CN" altLang="en-US" sz="1800" kern="100" dirty="0">
                  <a:solidFill>
                    <a:schemeClr val="accent1"/>
                  </a:solidFill>
                  <a:latin typeface="+mj-ea"/>
                  <a:ea typeface="+mj-ea"/>
                  <a:cs typeface="Times New Roman" panose="02020603050405020304" pitchFamily="18" charset="0"/>
                </a:rPr>
                <a:t>第一部分：</a:t>
              </a:r>
              <a:r>
                <a:rPr lang="en-US" altLang="zh-CN" sz="1800" kern="100" dirty="0">
                  <a:solidFill>
                    <a:schemeClr val="accent1"/>
                  </a:solidFill>
                  <a:latin typeface="+mj-ea"/>
                  <a:ea typeface="+mj-ea"/>
                  <a:cs typeface="Times New Roman" panose="02020603050405020304" pitchFamily="18" charset="0"/>
                </a:rPr>
                <a:t>3D</a:t>
              </a:r>
              <a:r>
                <a:rPr lang="zh-CN" altLang="en-US" sz="1800" kern="100" dirty="0">
                  <a:solidFill>
                    <a:schemeClr val="accent1"/>
                  </a:solidFill>
                  <a:latin typeface="+mj-ea"/>
                  <a:ea typeface="+mj-ea"/>
                  <a:cs typeface="Times New Roman" panose="02020603050405020304" pitchFamily="18" charset="0"/>
                </a:rPr>
                <a:t>打印的背景与意义</a:t>
              </a:r>
            </a:p>
          </p:txBody>
        </p:sp>
        <p:sp>
          <p:nvSpPr>
            <p:cNvPr id="14" name="矩形 13"/>
            <p:cNvSpPr/>
            <p:nvPr/>
          </p:nvSpPr>
          <p:spPr>
            <a:xfrm>
              <a:off x="741078" y="596336"/>
              <a:ext cx="2366353" cy="215444"/>
            </a:xfrm>
            <a:prstGeom prst="rect">
              <a:avLst/>
            </a:prstGeom>
          </p:spPr>
          <p:txBody>
            <a:bodyPr wrap="none">
              <a:spAutoFit/>
            </a:bodyPr>
            <a:lstStyle/>
            <a:p>
              <a:pPr lvl="0" algn="ctr" fontAlgn="base">
                <a:spcBef>
                  <a:spcPct val="0"/>
                </a:spcBef>
                <a:spcAft>
                  <a:spcPct val="0"/>
                </a:spcAft>
                <a:defRPr/>
              </a:pPr>
              <a:r>
                <a:rPr lang="en-US" altLang="zh-CN" sz="800" dirty="0">
                  <a:solidFill>
                    <a:schemeClr val="accent1"/>
                  </a:solidFill>
                  <a:latin typeface="+mj-lt"/>
                  <a:ea typeface="方正兰亭黑_GBK"/>
                </a:rPr>
                <a:t>Background And Significance Of 3D printing</a:t>
              </a:r>
            </a:p>
          </p:txBody>
        </p:sp>
      </p:grpSp>
      <p:cxnSp>
        <p:nvCxnSpPr>
          <p:cNvPr id="16" name="直接连接符 15"/>
          <p:cNvCxnSpPr/>
          <p:nvPr/>
        </p:nvCxnSpPr>
        <p:spPr>
          <a:xfrm>
            <a:off x="4419599" y="1062605"/>
            <a:ext cx="3048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592183" y="1532709"/>
            <a:ext cx="3457303" cy="6618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sz="2000" kern="100">
                <a:solidFill>
                  <a:schemeClr val="bg1"/>
                </a:solidFill>
                <a:latin typeface="方正清刻本悦宋简体"/>
                <a:ea typeface="方正清刻本悦宋简体"/>
                <a:cs typeface="Times New Roman" panose="02020603050405020304" pitchFamily="18" charset="0"/>
              </a:rPr>
              <a:t>国内研究现状</a:t>
            </a:r>
          </a:p>
        </p:txBody>
      </p:sp>
      <p:sp>
        <p:nvSpPr>
          <p:cNvPr id="8" name="矩形 7"/>
          <p:cNvSpPr/>
          <p:nvPr/>
        </p:nvSpPr>
        <p:spPr>
          <a:xfrm>
            <a:off x="592182" y="1532708"/>
            <a:ext cx="3457303" cy="2795452"/>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094514" y="1532709"/>
            <a:ext cx="3457303" cy="6618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sz="2000" kern="100">
                <a:solidFill>
                  <a:schemeClr val="bg1"/>
                </a:solidFill>
                <a:latin typeface="方正清刻本悦宋简体"/>
                <a:ea typeface="方正清刻本悦宋简体"/>
                <a:cs typeface="Times New Roman" panose="02020603050405020304" pitchFamily="18" charset="0"/>
              </a:rPr>
              <a:t>国外研究现状</a:t>
            </a:r>
          </a:p>
        </p:txBody>
      </p:sp>
      <p:sp>
        <p:nvSpPr>
          <p:cNvPr id="10" name="矩形 9"/>
          <p:cNvSpPr/>
          <p:nvPr/>
        </p:nvSpPr>
        <p:spPr>
          <a:xfrm>
            <a:off x="5094513" y="1532708"/>
            <a:ext cx="3457303" cy="279545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descr="e7d195523061f1c09e9d68d7cf438b91ef959ecb14fc25d26BBA7F7DBC18E55DFF4014AF651F0BF2569D4B6C1DA7F1A4683A481403BD872FC687266AD13265C1DE7C373772FD8728ABDD69ADD03BFF5BE2862BC891DBB79E494C88F4C47816E9B839DEB7B8BEAA1924EE32CAF885452B66079FC452FC2D0A6DF680EB02F2D1D42F96B9FA6618A3B49F71E7923D0FBB20"/>
          <p:cNvSpPr/>
          <p:nvPr/>
        </p:nvSpPr>
        <p:spPr>
          <a:xfrm>
            <a:off x="716974" y="2284504"/>
            <a:ext cx="3207718" cy="1763368"/>
          </a:xfrm>
          <a:prstGeom prst="rect">
            <a:avLst/>
          </a:prstGeom>
        </p:spPr>
        <p:txBody>
          <a:bodyPr wrap="square">
            <a:spAutoFit/>
          </a:bodyPr>
          <a:lstStyle/>
          <a:p>
            <a:pPr marL="171450" indent="-171450">
              <a:lnSpc>
                <a:spcPct val="150000"/>
              </a:lnSpc>
              <a:buFont typeface="Arial" panose="020B0604020202020204" pitchFamily="34" charset="0"/>
              <a:buChar char="•"/>
            </a:pPr>
            <a:r>
              <a:rPr lang="zh-CN" altLang="en-US" sz="1050" dirty="0"/>
              <a:t>目前，在</a:t>
            </a:r>
            <a:r>
              <a:rPr lang="en-US" altLang="zh-CN" sz="1050" dirty="0"/>
              <a:t>3D</a:t>
            </a:r>
            <a:r>
              <a:rPr lang="zh-CN" altLang="en-US" sz="1050" dirty="0"/>
              <a:t>打印产业的行业应用方面，工业产品占比达到</a:t>
            </a:r>
            <a:r>
              <a:rPr lang="en-US" altLang="zh-CN" sz="1050" dirty="0"/>
              <a:t>55%</a:t>
            </a:r>
            <a:r>
              <a:rPr lang="zh-CN" altLang="en-US" sz="1050" dirty="0"/>
              <a:t>，民用产品占到</a:t>
            </a:r>
            <a:r>
              <a:rPr lang="en-US" altLang="zh-CN" sz="1050" dirty="0"/>
              <a:t>29%</a:t>
            </a:r>
            <a:r>
              <a:rPr lang="zh-CN" altLang="en-US" sz="1050" dirty="0"/>
              <a:t>，产值规模不断提升。在具体的应用领域方面，直接制造占到</a:t>
            </a:r>
            <a:r>
              <a:rPr lang="en-US" altLang="zh-CN" sz="1050" dirty="0"/>
              <a:t>35%</a:t>
            </a:r>
            <a:r>
              <a:rPr lang="zh-CN" altLang="en-US" sz="1050" dirty="0"/>
              <a:t>。</a:t>
            </a:r>
            <a:endParaRPr lang="en-US" altLang="zh-CN" sz="1050" dirty="0"/>
          </a:p>
          <a:p>
            <a:pPr marL="171450" indent="-171450">
              <a:lnSpc>
                <a:spcPct val="150000"/>
              </a:lnSpc>
              <a:buFont typeface="Arial" panose="020B0604020202020204" pitchFamily="34" charset="0"/>
              <a:buChar char="•"/>
            </a:pPr>
            <a:r>
              <a:rPr lang="zh-CN" altLang="en-US" sz="1050" dirty="0"/>
              <a:t>目前，我国</a:t>
            </a:r>
            <a:r>
              <a:rPr lang="en-US" altLang="zh-CN" sz="1050" dirty="0"/>
              <a:t>3D</a:t>
            </a:r>
            <a:r>
              <a:rPr lang="zh-CN" altLang="en-US" sz="1050" dirty="0"/>
              <a:t>打印材料行业是位于整个</a:t>
            </a:r>
            <a:r>
              <a:rPr lang="en-US" altLang="zh-CN" sz="1050" dirty="0"/>
              <a:t>3D</a:t>
            </a:r>
            <a:r>
              <a:rPr lang="zh-CN" altLang="en-US" sz="1050" dirty="0"/>
              <a:t>打印行业的上游，中游则是</a:t>
            </a:r>
            <a:r>
              <a:rPr lang="en-US" altLang="zh-CN" sz="1050" dirty="0"/>
              <a:t>3D</a:t>
            </a:r>
            <a:r>
              <a:rPr lang="zh-CN" altLang="en-US" sz="1050" dirty="0"/>
              <a:t>打印，下游是</a:t>
            </a:r>
            <a:r>
              <a:rPr lang="en-US" altLang="zh-CN" sz="1050" dirty="0"/>
              <a:t>3D</a:t>
            </a:r>
            <a:r>
              <a:rPr lang="zh-CN" altLang="en-US" sz="1050" dirty="0"/>
              <a:t>打印机的应用领域</a:t>
            </a:r>
            <a:r>
              <a:rPr lang="zh-CN" altLang="en-US" sz="1050" dirty="0">
                <a:solidFill>
                  <a:schemeClr val="tx1">
                    <a:lumMod val="50000"/>
                    <a:lumOff val="50000"/>
                  </a:schemeClr>
                </a:solidFill>
              </a:rPr>
              <a:t>。</a:t>
            </a:r>
            <a:endParaRPr lang="en-US" altLang="zh-CN" sz="1050" dirty="0">
              <a:solidFill>
                <a:schemeClr val="tx1">
                  <a:lumMod val="50000"/>
                  <a:lumOff val="50000"/>
                </a:schemeClr>
              </a:solidFill>
            </a:endParaRPr>
          </a:p>
        </p:txBody>
      </p:sp>
      <p:sp>
        <p:nvSpPr>
          <p:cNvPr id="12" name="矩形 11" descr="e7d195523061f1c09e9d68d7cf438b91ef959ecb14fc25d26BBA7F7DBC18E55DFF4014AF651F0BF2569D4B6C1DA7F1A4683A481403BD872FC687266AD13265C1DE7C373772FD8728ABDD69ADD03BFF5BE2862BC891DBB79E494C88F4C47816E9B839DEB7B8BEAA1924EE32CAF885452B66079FC452FC2D0A6DF680EB02F2D1D42F96B9FA6618A3B49F71E7923D0FBB20"/>
          <p:cNvSpPr/>
          <p:nvPr/>
        </p:nvSpPr>
        <p:spPr>
          <a:xfrm>
            <a:off x="5344098" y="2319338"/>
            <a:ext cx="3207718" cy="2005742"/>
          </a:xfrm>
          <a:prstGeom prst="rect">
            <a:avLst/>
          </a:prstGeom>
        </p:spPr>
        <p:txBody>
          <a:bodyPr wrap="square">
            <a:spAutoFit/>
          </a:bodyPr>
          <a:lstStyle/>
          <a:p>
            <a:pPr marL="171450" indent="-171450">
              <a:lnSpc>
                <a:spcPct val="150000"/>
              </a:lnSpc>
              <a:buFont typeface="Arial" panose="020B0604020202020204" pitchFamily="34" charset="0"/>
              <a:buChar char="•"/>
            </a:pPr>
            <a:r>
              <a:rPr lang="en-US" altLang="zh-CN" sz="1050" dirty="0">
                <a:solidFill>
                  <a:schemeClr val="tx1">
                    <a:lumMod val="50000"/>
                    <a:lumOff val="50000"/>
                  </a:schemeClr>
                </a:solidFill>
              </a:rPr>
              <a:t>2014</a:t>
            </a:r>
            <a:r>
              <a:rPr lang="zh-CN" altLang="en-US" sz="1050" dirty="0">
                <a:solidFill>
                  <a:schemeClr val="tx1">
                    <a:lumMod val="50000"/>
                    <a:lumOff val="50000"/>
                  </a:schemeClr>
                </a:solidFill>
              </a:rPr>
              <a:t>年</a:t>
            </a:r>
            <a:r>
              <a:rPr lang="en-US" altLang="zh-CN" sz="1050" dirty="0">
                <a:solidFill>
                  <a:schemeClr val="tx1">
                    <a:lumMod val="50000"/>
                    <a:lumOff val="50000"/>
                  </a:schemeClr>
                </a:solidFill>
              </a:rPr>
              <a:t>12</a:t>
            </a:r>
            <a:r>
              <a:rPr lang="zh-CN" altLang="en-US" sz="1050" dirty="0">
                <a:solidFill>
                  <a:schemeClr val="tx1">
                    <a:lumMod val="50000"/>
                    <a:lumOff val="50000"/>
                  </a:schemeClr>
                </a:solidFill>
              </a:rPr>
              <a:t>月</a:t>
            </a:r>
            <a:r>
              <a:rPr lang="en-US" altLang="zh-CN" sz="1050" dirty="0">
                <a:solidFill>
                  <a:schemeClr val="tx1">
                    <a:lumMod val="50000"/>
                    <a:lumOff val="50000"/>
                  </a:schemeClr>
                </a:solidFill>
              </a:rPr>
              <a:t>17</a:t>
            </a:r>
            <a:r>
              <a:rPr lang="zh-CN" altLang="en-US" sz="1050" dirty="0">
                <a:solidFill>
                  <a:schemeClr val="tx1">
                    <a:lumMod val="50000"/>
                    <a:lumOff val="50000"/>
                  </a:schemeClr>
                </a:solidFill>
              </a:rPr>
              <a:t>日，美国商业公司研制的全球首台微重力</a:t>
            </a:r>
            <a:r>
              <a:rPr lang="en-US" altLang="zh-CN" sz="1050" dirty="0">
                <a:solidFill>
                  <a:schemeClr val="tx1">
                    <a:lumMod val="50000"/>
                    <a:lumOff val="50000"/>
                  </a:schemeClr>
                </a:solidFill>
              </a:rPr>
              <a:t>3D</a:t>
            </a:r>
            <a:r>
              <a:rPr lang="zh-CN" altLang="en-US" sz="1050" dirty="0">
                <a:solidFill>
                  <a:schemeClr val="tx1">
                    <a:lumMod val="50000"/>
                    <a:lumOff val="50000"/>
                  </a:schemeClr>
                </a:solidFill>
              </a:rPr>
              <a:t>打印机在“国际空间站”打印出套筒扳手。</a:t>
            </a:r>
            <a:r>
              <a:rPr lang="en-US" altLang="zh-CN" sz="1050" dirty="0">
                <a:solidFill>
                  <a:schemeClr val="tx1">
                    <a:lumMod val="50000"/>
                    <a:lumOff val="50000"/>
                  </a:schemeClr>
                </a:solidFill>
              </a:rPr>
              <a:t>3D</a:t>
            </a:r>
            <a:r>
              <a:rPr lang="zh-CN" altLang="en-US" sz="1050" dirty="0">
                <a:solidFill>
                  <a:schemeClr val="tx1">
                    <a:lumMod val="50000"/>
                    <a:lumOff val="50000"/>
                  </a:schemeClr>
                </a:solidFill>
              </a:rPr>
              <a:t>打印机未来有望用于制造“国际空间站”</a:t>
            </a:r>
            <a:r>
              <a:rPr lang="en-US" altLang="zh-CN" sz="1050" dirty="0">
                <a:solidFill>
                  <a:schemeClr val="tx1">
                    <a:lumMod val="50000"/>
                    <a:lumOff val="50000"/>
                  </a:schemeClr>
                </a:solidFill>
              </a:rPr>
              <a:t>30%</a:t>
            </a:r>
            <a:r>
              <a:rPr lang="zh-CN" altLang="en-US" sz="1050" dirty="0">
                <a:solidFill>
                  <a:schemeClr val="tx1">
                    <a:lumMod val="50000"/>
                    <a:lumOff val="50000"/>
                  </a:schemeClr>
                </a:solidFill>
              </a:rPr>
              <a:t>以上的备用部件。</a:t>
            </a:r>
            <a:endParaRPr lang="en-US" altLang="zh-CN" sz="1050" dirty="0">
              <a:solidFill>
                <a:schemeClr val="tx1">
                  <a:lumMod val="50000"/>
                  <a:lumOff val="50000"/>
                </a:schemeClr>
              </a:solidFill>
            </a:endParaRPr>
          </a:p>
          <a:p>
            <a:pPr marL="171450" indent="-171450">
              <a:lnSpc>
                <a:spcPct val="150000"/>
              </a:lnSpc>
              <a:buFont typeface="Arial" panose="020B0604020202020204" pitchFamily="34" charset="0"/>
              <a:buChar char="•"/>
            </a:pPr>
            <a:r>
              <a:rPr lang="en-US" altLang="zh-CN" sz="1050" dirty="0">
                <a:solidFill>
                  <a:schemeClr val="tx1">
                    <a:lumMod val="50000"/>
                    <a:lumOff val="50000"/>
                  </a:schemeClr>
                </a:solidFill>
              </a:rPr>
              <a:t>2019</a:t>
            </a:r>
            <a:r>
              <a:rPr lang="zh-CN" altLang="en-US" sz="1050" dirty="0">
                <a:solidFill>
                  <a:schemeClr val="tx1">
                    <a:lumMod val="50000"/>
                    <a:lumOff val="50000"/>
                  </a:schemeClr>
                </a:solidFill>
              </a:rPr>
              <a:t>年</a:t>
            </a:r>
            <a:r>
              <a:rPr lang="en-US" altLang="zh-CN" sz="1050" dirty="0">
                <a:solidFill>
                  <a:schemeClr val="tx1">
                    <a:lumMod val="50000"/>
                    <a:lumOff val="50000"/>
                  </a:schemeClr>
                </a:solidFill>
              </a:rPr>
              <a:t>4</a:t>
            </a:r>
            <a:r>
              <a:rPr lang="zh-CN" altLang="en-US" sz="1050" dirty="0">
                <a:solidFill>
                  <a:schemeClr val="tx1">
                    <a:lumMod val="50000"/>
                    <a:lumOff val="50000"/>
                  </a:schemeClr>
                </a:solidFill>
              </a:rPr>
              <a:t>月</a:t>
            </a:r>
            <a:r>
              <a:rPr lang="en-US" altLang="zh-CN" sz="1050" dirty="0">
                <a:solidFill>
                  <a:schemeClr val="tx1">
                    <a:lumMod val="50000"/>
                    <a:lumOff val="50000"/>
                  </a:schemeClr>
                </a:solidFill>
              </a:rPr>
              <a:t>15</a:t>
            </a:r>
            <a:r>
              <a:rPr lang="zh-CN" altLang="en-US" sz="1050" dirty="0">
                <a:solidFill>
                  <a:schemeClr val="tx1">
                    <a:lumMod val="50000"/>
                    <a:lumOff val="50000"/>
                  </a:schemeClr>
                </a:solidFill>
              </a:rPr>
              <a:t>日，以色列特拉维夫大学研究人员以病人自身的组织为原材料，</a:t>
            </a:r>
            <a:r>
              <a:rPr lang="en-US" altLang="zh-CN" sz="1050" dirty="0">
                <a:solidFill>
                  <a:schemeClr val="tx1">
                    <a:lumMod val="50000"/>
                    <a:lumOff val="50000"/>
                  </a:schemeClr>
                </a:solidFill>
              </a:rPr>
              <a:t>3D</a:t>
            </a:r>
            <a:r>
              <a:rPr lang="zh-CN" altLang="en-US" sz="1050" dirty="0">
                <a:solidFill>
                  <a:schemeClr val="tx1">
                    <a:lumMod val="50000"/>
                    <a:lumOff val="50000"/>
                  </a:schemeClr>
                </a:solidFill>
              </a:rPr>
              <a:t>打印出全球首颗拥有细胞、血管、心室和心房的“完整”心脏，这在全球尚属首例。</a:t>
            </a:r>
            <a:endParaRPr lang="en-US" altLang="zh-CN" sz="1050" dirty="0">
              <a:solidFill>
                <a:schemeClr val="tx1">
                  <a:lumMod val="50000"/>
                  <a:lumOff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79A73040-764D-4672-94A5-A4658F2B2C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873" y="436012"/>
            <a:ext cx="7144028" cy="4165460"/>
          </a:xfrm>
          <a:prstGeom prst="rect">
            <a:avLst/>
          </a:prstGeom>
        </p:spPr>
      </p:pic>
    </p:spTree>
    <p:extLst>
      <p:ext uri="{BB962C8B-B14F-4D97-AF65-F5344CB8AC3E}">
        <p14:creationId xmlns:p14="http://schemas.microsoft.com/office/powerpoint/2010/main" val="3637618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 y="0"/>
            <a:ext cx="9144000" cy="5143500"/>
            <a:chOff x="-2888624" y="0"/>
            <a:chExt cx="11501603" cy="5143500"/>
          </a:xfrm>
        </p:grpSpPr>
        <p:sp>
          <p:nvSpPr>
            <p:cNvPr id="48" name="矩形 47"/>
            <p:cNvSpPr/>
            <p:nvPr/>
          </p:nvSpPr>
          <p:spPr>
            <a:xfrm>
              <a:off x="2857242" y="0"/>
              <a:ext cx="2882803"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矩形 48"/>
            <p:cNvSpPr/>
            <p:nvPr/>
          </p:nvSpPr>
          <p:spPr>
            <a:xfrm>
              <a:off x="5730176" y="0"/>
              <a:ext cx="2882803"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5691" y="0"/>
              <a:ext cx="288280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a:off x="-2888624" y="0"/>
              <a:ext cx="288280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1"/>
          <p:cNvSpPr/>
          <p:nvPr/>
        </p:nvSpPr>
        <p:spPr>
          <a:xfrm>
            <a:off x="0" y="655782"/>
            <a:ext cx="9144000" cy="36945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37" name="Freeform 5"/>
          <p:cNvSpPr>
            <a:spLocks noEditPoints="1"/>
          </p:cNvSpPr>
          <p:nvPr/>
        </p:nvSpPr>
        <p:spPr bwMode="auto">
          <a:xfrm>
            <a:off x="2436882" y="1096813"/>
            <a:ext cx="4270236" cy="3136542"/>
          </a:xfrm>
          <a:custGeom>
            <a:avLst/>
            <a:gdLst>
              <a:gd name="T0" fmla="*/ 690 w 702"/>
              <a:gd name="T1" fmla="*/ 144 h 517"/>
              <a:gd name="T2" fmla="*/ 358 w 702"/>
              <a:gd name="T3" fmla="*/ 1 h 517"/>
              <a:gd name="T4" fmla="*/ 351 w 702"/>
              <a:gd name="T5" fmla="*/ 0 h 517"/>
              <a:gd name="T6" fmla="*/ 345 w 702"/>
              <a:gd name="T7" fmla="*/ 1 h 517"/>
              <a:gd name="T8" fmla="*/ 12 w 702"/>
              <a:gd name="T9" fmla="*/ 144 h 517"/>
              <a:gd name="T10" fmla="*/ 0 w 702"/>
              <a:gd name="T11" fmla="*/ 164 h 517"/>
              <a:gd name="T12" fmla="*/ 12 w 702"/>
              <a:gd name="T13" fmla="*/ 183 h 517"/>
              <a:gd name="T14" fmla="*/ 345 w 702"/>
              <a:gd name="T15" fmla="*/ 326 h 517"/>
              <a:gd name="T16" fmla="*/ 358 w 702"/>
              <a:gd name="T17" fmla="*/ 326 h 517"/>
              <a:gd name="T18" fmla="*/ 616 w 702"/>
              <a:gd name="T19" fmla="*/ 215 h 517"/>
              <a:gd name="T20" fmla="*/ 616 w 702"/>
              <a:gd name="T21" fmla="*/ 329 h 517"/>
              <a:gd name="T22" fmla="*/ 593 w 702"/>
              <a:gd name="T23" fmla="*/ 370 h 517"/>
              <a:gd name="T24" fmla="*/ 616 w 702"/>
              <a:gd name="T25" fmla="*/ 412 h 517"/>
              <a:gd name="T26" fmla="*/ 616 w 702"/>
              <a:gd name="T27" fmla="*/ 452 h 517"/>
              <a:gd name="T28" fmla="*/ 650 w 702"/>
              <a:gd name="T29" fmla="*/ 452 h 517"/>
              <a:gd name="T30" fmla="*/ 650 w 702"/>
              <a:gd name="T31" fmla="*/ 412 h 517"/>
              <a:gd name="T32" fmla="*/ 674 w 702"/>
              <a:gd name="T33" fmla="*/ 370 h 517"/>
              <a:gd name="T34" fmla="*/ 650 w 702"/>
              <a:gd name="T35" fmla="*/ 329 h 517"/>
              <a:gd name="T36" fmla="*/ 650 w 702"/>
              <a:gd name="T37" fmla="*/ 200 h 517"/>
              <a:gd name="T38" fmla="*/ 690 w 702"/>
              <a:gd name="T39" fmla="*/ 183 h 517"/>
              <a:gd name="T40" fmla="*/ 702 w 702"/>
              <a:gd name="T41" fmla="*/ 164 h 517"/>
              <a:gd name="T42" fmla="*/ 690 w 702"/>
              <a:gd name="T43" fmla="*/ 144 h 517"/>
              <a:gd name="T44" fmla="*/ 351 w 702"/>
              <a:gd name="T45" fmla="*/ 355 h 517"/>
              <a:gd name="T46" fmla="*/ 336 w 702"/>
              <a:gd name="T47" fmla="*/ 352 h 517"/>
              <a:gd name="T48" fmla="*/ 129 w 702"/>
              <a:gd name="T49" fmla="*/ 262 h 517"/>
              <a:gd name="T50" fmla="*/ 129 w 702"/>
              <a:gd name="T51" fmla="*/ 386 h 517"/>
              <a:gd name="T52" fmla="*/ 327 w 702"/>
              <a:gd name="T53" fmla="*/ 517 h 517"/>
              <a:gd name="T54" fmla="*/ 375 w 702"/>
              <a:gd name="T55" fmla="*/ 517 h 517"/>
              <a:gd name="T56" fmla="*/ 574 w 702"/>
              <a:gd name="T57" fmla="*/ 386 h 517"/>
              <a:gd name="T58" fmla="*/ 574 w 702"/>
              <a:gd name="T59" fmla="*/ 262 h 517"/>
              <a:gd name="T60" fmla="*/ 366 w 702"/>
              <a:gd name="T61" fmla="*/ 352 h 517"/>
              <a:gd name="T62" fmla="*/ 351 w 702"/>
              <a:gd name="T63" fmla="*/ 355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02" h="517">
                <a:moveTo>
                  <a:pt x="690" y="144"/>
                </a:moveTo>
                <a:cubicBezTo>
                  <a:pt x="358" y="1"/>
                  <a:pt x="358" y="1"/>
                  <a:pt x="358" y="1"/>
                </a:cubicBezTo>
                <a:cubicBezTo>
                  <a:pt x="356" y="0"/>
                  <a:pt x="353" y="0"/>
                  <a:pt x="351" y="0"/>
                </a:cubicBezTo>
                <a:cubicBezTo>
                  <a:pt x="349" y="0"/>
                  <a:pt x="347" y="0"/>
                  <a:pt x="345" y="1"/>
                </a:cubicBezTo>
                <a:cubicBezTo>
                  <a:pt x="12" y="144"/>
                  <a:pt x="12" y="144"/>
                  <a:pt x="12" y="144"/>
                </a:cubicBezTo>
                <a:cubicBezTo>
                  <a:pt x="5" y="147"/>
                  <a:pt x="0" y="155"/>
                  <a:pt x="0" y="164"/>
                </a:cubicBezTo>
                <a:cubicBezTo>
                  <a:pt x="0" y="172"/>
                  <a:pt x="5" y="180"/>
                  <a:pt x="12" y="183"/>
                </a:cubicBezTo>
                <a:cubicBezTo>
                  <a:pt x="345" y="326"/>
                  <a:pt x="345" y="326"/>
                  <a:pt x="345" y="326"/>
                </a:cubicBezTo>
                <a:cubicBezTo>
                  <a:pt x="349" y="328"/>
                  <a:pt x="354" y="328"/>
                  <a:pt x="358" y="326"/>
                </a:cubicBezTo>
                <a:cubicBezTo>
                  <a:pt x="616" y="215"/>
                  <a:pt x="616" y="215"/>
                  <a:pt x="616" y="215"/>
                </a:cubicBezTo>
                <a:cubicBezTo>
                  <a:pt x="616" y="329"/>
                  <a:pt x="616" y="329"/>
                  <a:pt x="616" y="329"/>
                </a:cubicBezTo>
                <a:cubicBezTo>
                  <a:pt x="602" y="336"/>
                  <a:pt x="593" y="352"/>
                  <a:pt x="593" y="370"/>
                </a:cubicBezTo>
                <a:cubicBezTo>
                  <a:pt x="593" y="389"/>
                  <a:pt x="602" y="405"/>
                  <a:pt x="616" y="412"/>
                </a:cubicBezTo>
                <a:cubicBezTo>
                  <a:pt x="616" y="452"/>
                  <a:pt x="616" y="452"/>
                  <a:pt x="616" y="452"/>
                </a:cubicBezTo>
                <a:cubicBezTo>
                  <a:pt x="650" y="452"/>
                  <a:pt x="650" y="452"/>
                  <a:pt x="650" y="452"/>
                </a:cubicBezTo>
                <a:cubicBezTo>
                  <a:pt x="650" y="412"/>
                  <a:pt x="650" y="412"/>
                  <a:pt x="650" y="412"/>
                </a:cubicBezTo>
                <a:cubicBezTo>
                  <a:pt x="664" y="405"/>
                  <a:pt x="674" y="389"/>
                  <a:pt x="674" y="370"/>
                </a:cubicBezTo>
                <a:cubicBezTo>
                  <a:pt x="674" y="352"/>
                  <a:pt x="664" y="336"/>
                  <a:pt x="650" y="329"/>
                </a:cubicBezTo>
                <a:cubicBezTo>
                  <a:pt x="650" y="200"/>
                  <a:pt x="650" y="200"/>
                  <a:pt x="650" y="200"/>
                </a:cubicBezTo>
                <a:cubicBezTo>
                  <a:pt x="690" y="183"/>
                  <a:pt x="690" y="183"/>
                  <a:pt x="690" y="183"/>
                </a:cubicBezTo>
                <a:cubicBezTo>
                  <a:pt x="697" y="180"/>
                  <a:pt x="702" y="172"/>
                  <a:pt x="702" y="164"/>
                </a:cubicBezTo>
                <a:cubicBezTo>
                  <a:pt x="702" y="155"/>
                  <a:pt x="697" y="147"/>
                  <a:pt x="690" y="144"/>
                </a:cubicBezTo>
                <a:close/>
                <a:moveTo>
                  <a:pt x="351" y="355"/>
                </a:moveTo>
                <a:cubicBezTo>
                  <a:pt x="346" y="355"/>
                  <a:pt x="341" y="354"/>
                  <a:pt x="336" y="352"/>
                </a:cubicBezTo>
                <a:cubicBezTo>
                  <a:pt x="129" y="262"/>
                  <a:pt x="129" y="262"/>
                  <a:pt x="129" y="262"/>
                </a:cubicBezTo>
                <a:cubicBezTo>
                  <a:pt x="129" y="386"/>
                  <a:pt x="129" y="386"/>
                  <a:pt x="129" y="386"/>
                </a:cubicBezTo>
                <a:cubicBezTo>
                  <a:pt x="129" y="487"/>
                  <a:pt x="280" y="517"/>
                  <a:pt x="327" y="517"/>
                </a:cubicBezTo>
                <a:cubicBezTo>
                  <a:pt x="375" y="517"/>
                  <a:pt x="375" y="517"/>
                  <a:pt x="375" y="517"/>
                </a:cubicBezTo>
                <a:cubicBezTo>
                  <a:pt x="410" y="517"/>
                  <a:pt x="574" y="487"/>
                  <a:pt x="574" y="386"/>
                </a:cubicBezTo>
                <a:cubicBezTo>
                  <a:pt x="574" y="262"/>
                  <a:pt x="574" y="262"/>
                  <a:pt x="574" y="262"/>
                </a:cubicBezTo>
                <a:cubicBezTo>
                  <a:pt x="366" y="352"/>
                  <a:pt x="366" y="352"/>
                  <a:pt x="366" y="352"/>
                </a:cubicBezTo>
                <a:cubicBezTo>
                  <a:pt x="361" y="354"/>
                  <a:pt x="356" y="355"/>
                  <a:pt x="351" y="355"/>
                </a:cubicBezTo>
                <a:close/>
              </a:path>
            </a:pathLst>
          </a:custGeom>
          <a:solidFill>
            <a:schemeClr val="accent1">
              <a:lumMod val="50000"/>
              <a:alpha val="5000"/>
            </a:schemeClr>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39" name="矩形 38"/>
          <p:cNvSpPr/>
          <p:nvPr/>
        </p:nvSpPr>
        <p:spPr bwMode="auto">
          <a:xfrm>
            <a:off x="2192097" y="1608652"/>
            <a:ext cx="4767652" cy="769441"/>
          </a:xfrm>
          <a:prstGeom prst="rect">
            <a:avLst/>
          </a:prstGeom>
        </p:spPr>
        <p:txBody>
          <a:bodyPr wrap="none">
            <a:spAutoFit/>
          </a:bodyPr>
          <a:lstStyle/>
          <a:p>
            <a:pPr algn="ctr">
              <a:defRPr/>
            </a:pPr>
            <a:r>
              <a:rPr lang="en-US" altLang="zh-CN" sz="4400" kern="100" dirty="0">
                <a:solidFill>
                  <a:schemeClr val="accent1"/>
                </a:solidFill>
                <a:latin typeface="+mj-ea"/>
                <a:ea typeface="+mj-ea"/>
                <a:cs typeface="Times New Roman" panose="02020603050405020304" pitchFamily="18" charset="0"/>
              </a:rPr>
              <a:t>3D</a:t>
            </a:r>
            <a:r>
              <a:rPr lang="zh-CN" altLang="en-US" sz="4400" kern="100" dirty="0">
                <a:solidFill>
                  <a:schemeClr val="accent1"/>
                </a:solidFill>
                <a:latin typeface="+mj-ea"/>
                <a:ea typeface="+mj-ea"/>
                <a:cs typeface="Times New Roman" panose="02020603050405020304" pitchFamily="18" charset="0"/>
              </a:rPr>
              <a:t>打印原理及过程</a:t>
            </a:r>
          </a:p>
        </p:txBody>
      </p:sp>
      <p:sp>
        <p:nvSpPr>
          <p:cNvPr id="40" name="矩形 39"/>
          <p:cNvSpPr/>
          <p:nvPr/>
        </p:nvSpPr>
        <p:spPr>
          <a:xfrm>
            <a:off x="2136237" y="2404120"/>
            <a:ext cx="4879375" cy="307777"/>
          </a:xfrm>
          <a:prstGeom prst="rect">
            <a:avLst/>
          </a:prstGeom>
        </p:spPr>
        <p:txBody>
          <a:bodyPr wrap="square">
            <a:spAutoFit/>
          </a:bodyPr>
          <a:lstStyle/>
          <a:p>
            <a:pPr algn="ctr"/>
            <a:r>
              <a:rPr lang="en-US" altLang="zh-CN" sz="1400" dirty="0">
                <a:solidFill>
                  <a:schemeClr val="accent1"/>
                </a:solidFill>
                <a:latin typeface="+mj-lt"/>
              </a:rPr>
              <a:t>Methods And Processes</a:t>
            </a:r>
          </a:p>
        </p:txBody>
      </p:sp>
      <p:sp>
        <p:nvSpPr>
          <p:cNvPr id="13" name="矩形: 圆角 12"/>
          <p:cNvSpPr/>
          <p:nvPr/>
        </p:nvSpPr>
        <p:spPr>
          <a:xfrm>
            <a:off x="3972381" y="3431933"/>
            <a:ext cx="1191389" cy="2564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latin typeface="+mj-ea"/>
                <a:ea typeface="+mj-ea"/>
              </a:rPr>
              <a:t>第二单元</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矩形: 圆角 70"/>
          <p:cNvSpPr/>
          <p:nvPr/>
        </p:nvSpPr>
        <p:spPr>
          <a:xfrm rot="2700000">
            <a:off x="3583423" y="1688051"/>
            <a:ext cx="1977161" cy="197716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p:cNvGrpSpPr/>
          <p:nvPr/>
        </p:nvGrpSpPr>
        <p:grpSpPr>
          <a:xfrm>
            <a:off x="3094672" y="402919"/>
            <a:ext cx="2954655" cy="584776"/>
            <a:chOff x="446927" y="227004"/>
            <a:chExt cx="2954655" cy="584776"/>
          </a:xfrm>
        </p:grpSpPr>
        <p:sp>
          <p:nvSpPr>
            <p:cNvPr id="13" name="矩形 12"/>
            <p:cNvSpPr/>
            <p:nvPr/>
          </p:nvSpPr>
          <p:spPr bwMode="auto">
            <a:xfrm>
              <a:off x="446927" y="227004"/>
              <a:ext cx="2954655" cy="369332"/>
            </a:xfrm>
            <a:prstGeom prst="rect">
              <a:avLst/>
            </a:prstGeom>
            <a:noFill/>
          </p:spPr>
          <p:txBody>
            <a:bodyPr wrap="none">
              <a:spAutoFit/>
            </a:bodyPr>
            <a:lstStyle/>
            <a:p>
              <a:pPr algn="ctr">
                <a:defRPr/>
              </a:pPr>
              <a:r>
                <a:rPr lang="zh-CN" altLang="en-US" sz="1800" kern="100" dirty="0">
                  <a:solidFill>
                    <a:schemeClr val="accent1"/>
                  </a:solidFill>
                  <a:latin typeface="+mj-ea"/>
                  <a:ea typeface="+mj-ea"/>
                  <a:cs typeface="Times New Roman" panose="02020603050405020304" pitchFamily="18" charset="0"/>
                </a:rPr>
                <a:t>第</a:t>
              </a:r>
              <a:r>
                <a:rPr lang="zh-CN" altLang="en-US" kern="100" dirty="0">
                  <a:solidFill>
                    <a:schemeClr val="accent1"/>
                  </a:solidFill>
                  <a:latin typeface="+mj-ea"/>
                  <a:ea typeface="+mj-ea"/>
                  <a:cs typeface="Times New Roman" panose="02020603050405020304" pitchFamily="18" charset="0"/>
                </a:rPr>
                <a:t>二</a:t>
              </a:r>
              <a:r>
                <a:rPr lang="zh-CN" altLang="en-US" sz="1800" kern="100" dirty="0">
                  <a:solidFill>
                    <a:schemeClr val="accent1"/>
                  </a:solidFill>
                  <a:latin typeface="+mj-ea"/>
                  <a:ea typeface="+mj-ea"/>
                  <a:cs typeface="Times New Roman" panose="02020603050405020304" pitchFamily="18" charset="0"/>
                </a:rPr>
                <a:t>部分</a:t>
              </a:r>
              <a:r>
                <a:rPr lang="zh-CN" altLang="en-US" kern="100" dirty="0">
                  <a:solidFill>
                    <a:schemeClr val="accent1"/>
                  </a:solidFill>
                  <a:latin typeface="+mj-ea"/>
                  <a:ea typeface="+mj-ea"/>
                  <a:cs typeface="Times New Roman" panose="02020603050405020304" pitchFamily="18" charset="0"/>
                </a:rPr>
                <a:t>：打印原理及过程</a:t>
              </a:r>
            </a:p>
          </p:txBody>
        </p:sp>
        <p:sp>
          <p:nvSpPr>
            <p:cNvPr id="14" name="矩形 13"/>
            <p:cNvSpPr/>
            <p:nvPr/>
          </p:nvSpPr>
          <p:spPr>
            <a:xfrm>
              <a:off x="1243619" y="596336"/>
              <a:ext cx="1361270" cy="215444"/>
            </a:xfrm>
            <a:prstGeom prst="rect">
              <a:avLst/>
            </a:prstGeom>
          </p:spPr>
          <p:txBody>
            <a:bodyPr wrap="none">
              <a:spAutoFit/>
            </a:bodyPr>
            <a:lstStyle/>
            <a:p>
              <a:pPr lvl="0" algn="ctr" fontAlgn="base">
                <a:spcBef>
                  <a:spcPct val="0"/>
                </a:spcBef>
                <a:spcAft>
                  <a:spcPct val="0"/>
                </a:spcAft>
                <a:defRPr/>
              </a:pPr>
              <a:r>
                <a:rPr lang="en-US" altLang="zh-CN" sz="800" dirty="0">
                  <a:solidFill>
                    <a:schemeClr val="accent1"/>
                  </a:solidFill>
                  <a:latin typeface="+mj-lt"/>
                  <a:ea typeface="方正兰亭黑_GBK"/>
                </a:rPr>
                <a:t>Methods And Processes</a:t>
              </a:r>
            </a:p>
          </p:txBody>
        </p:sp>
      </p:grpSp>
      <p:cxnSp>
        <p:nvCxnSpPr>
          <p:cNvPr id="16" name="直接连接符 15"/>
          <p:cNvCxnSpPr/>
          <p:nvPr/>
        </p:nvCxnSpPr>
        <p:spPr>
          <a:xfrm>
            <a:off x="4419599" y="1062605"/>
            <a:ext cx="3048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 name="椭圆 32"/>
          <p:cNvSpPr/>
          <p:nvPr/>
        </p:nvSpPr>
        <p:spPr>
          <a:xfrm>
            <a:off x="3529267" y="1740568"/>
            <a:ext cx="649705" cy="649705"/>
          </a:xfrm>
          <a:prstGeom prst="ellipse">
            <a:avLst/>
          </a:prstGeom>
          <a:solidFill>
            <a:srgbClr val="6D6A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4965038" y="1740568"/>
            <a:ext cx="649705" cy="649705"/>
          </a:xfrm>
          <a:prstGeom prst="ellipse">
            <a:avLst/>
          </a:prstGeom>
          <a:solidFill>
            <a:srgbClr val="A59D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p:cNvSpPr/>
          <p:nvPr/>
        </p:nvSpPr>
        <p:spPr>
          <a:xfrm>
            <a:off x="3529267" y="2993860"/>
            <a:ext cx="649705" cy="649705"/>
          </a:xfrm>
          <a:prstGeom prst="ellipse">
            <a:avLst/>
          </a:prstGeom>
          <a:solidFill>
            <a:srgbClr val="A59D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椭圆 51"/>
          <p:cNvSpPr/>
          <p:nvPr/>
        </p:nvSpPr>
        <p:spPr>
          <a:xfrm>
            <a:off x="4965038" y="2993860"/>
            <a:ext cx="649705" cy="649705"/>
          </a:xfrm>
          <a:prstGeom prst="ellipse">
            <a:avLst/>
          </a:prstGeom>
          <a:solidFill>
            <a:srgbClr val="6D6A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3" name="Group 112"/>
          <p:cNvGrpSpPr/>
          <p:nvPr/>
        </p:nvGrpSpPr>
        <p:grpSpPr>
          <a:xfrm>
            <a:off x="3713730" y="1933895"/>
            <a:ext cx="280778" cy="263050"/>
            <a:chOff x="5368132" y="3540125"/>
            <a:chExt cx="465138" cy="435769"/>
          </a:xfrm>
          <a:solidFill>
            <a:schemeClr val="bg1"/>
          </a:solidFill>
        </p:grpSpPr>
        <p:sp>
          <p:nvSpPr>
            <p:cNvPr id="54"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55"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56" name="AutoShape 112"/>
          <p:cNvSpPr/>
          <p:nvPr/>
        </p:nvSpPr>
        <p:spPr bwMode="auto">
          <a:xfrm>
            <a:off x="3729649" y="3178714"/>
            <a:ext cx="281234" cy="279995"/>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57" name="组合 56"/>
          <p:cNvGrpSpPr/>
          <p:nvPr/>
        </p:nvGrpSpPr>
        <p:grpSpPr>
          <a:xfrm>
            <a:off x="5193582" y="1916167"/>
            <a:ext cx="192616" cy="280778"/>
            <a:chOff x="2528974" y="2863357"/>
            <a:chExt cx="246811" cy="359779"/>
          </a:xfrm>
          <a:solidFill>
            <a:schemeClr val="bg1"/>
          </a:solidFill>
        </p:grpSpPr>
        <p:sp>
          <p:nvSpPr>
            <p:cNvPr id="58"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59"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60" name="组合 59"/>
          <p:cNvGrpSpPr/>
          <p:nvPr/>
        </p:nvGrpSpPr>
        <p:grpSpPr>
          <a:xfrm flipH="1">
            <a:off x="5149740" y="3178714"/>
            <a:ext cx="280299" cy="280299"/>
            <a:chOff x="2473104" y="2145028"/>
            <a:chExt cx="359165" cy="359165"/>
          </a:xfrm>
          <a:solidFill>
            <a:schemeClr val="bg1"/>
          </a:solidFill>
        </p:grpSpPr>
        <p:sp>
          <p:nvSpPr>
            <p:cNvPr id="61"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2"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63" name="矩形 62"/>
          <p:cNvSpPr/>
          <p:nvPr/>
        </p:nvSpPr>
        <p:spPr bwMode="auto">
          <a:xfrm>
            <a:off x="1174820" y="1624284"/>
            <a:ext cx="2125902" cy="338554"/>
          </a:xfrm>
          <a:prstGeom prst="rect">
            <a:avLst/>
          </a:prstGeom>
          <a:noFill/>
        </p:spPr>
        <p:txBody>
          <a:bodyPr wrap="none">
            <a:spAutoFit/>
          </a:bodyPr>
          <a:lstStyle/>
          <a:p>
            <a:pPr algn="r">
              <a:defRPr/>
            </a:pPr>
            <a:r>
              <a:rPr lang="zh-CN" altLang="en-US" sz="1600" kern="100" dirty="0">
                <a:solidFill>
                  <a:schemeClr val="accent1"/>
                </a:solidFill>
                <a:latin typeface="+mj-ea"/>
                <a:ea typeface="+mj-ea"/>
                <a:cs typeface="Times New Roman" panose="02020603050405020304" pitchFamily="18" charset="0"/>
              </a:rPr>
              <a:t>激光快速成型（</a:t>
            </a:r>
            <a:r>
              <a:rPr lang="en-US" altLang="zh-CN" sz="1600" kern="100" dirty="0">
                <a:solidFill>
                  <a:schemeClr val="accent1"/>
                </a:solidFill>
                <a:latin typeface="+mj-ea"/>
                <a:ea typeface="+mj-ea"/>
                <a:cs typeface="Times New Roman" panose="02020603050405020304" pitchFamily="18" charset="0"/>
              </a:rPr>
              <a:t>SLA</a:t>
            </a:r>
            <a:r>
              <a:rPr lang="zh-CN" altLang="en-US" sz="1600" kern="100" dirty="0">
                <a:solidFill>
                  <a:schemeClr val="accent1"/>
                </a:solidFill>
                <a:latin typeface="+mj-ea"/>
                <a:ea typeface="+mj-ea"/>
                <a:cs typeface="Times New Roman" panose="02020603050405020304" pitchFamily="18" charset="0"/>
              </a:rPr>
              <a:t>）</a:t>
            </a:r>
          </a:p>
        </p:txBody>
      </p:sp>
      <p:sp>
        <p:nvSpPr>
          <p:cNvPr id="64" name="矩形 63"/>
          <p:cNvSpPr/>
          <p:nvPr/>
        </p:nvSpPr>
        <p:spPr>
          <a:xfrm>
            <a:off x="346067" y="1916167"/>
            <a:ext cx="2954655" cy="551498"/>
          </a:xfrm>
          <a:prstGeom prst="rect">
            <a:avLst/>
          </a:prstGeom>
        </p:spPr>
        <p:txBody>
          <a:bodyPr wrap="square">
            <a:spAutoFit/>
          </a:bodyPr>
          <a:lstStyle/>
          <a:p>
            <a:pPr algn="r">
              <a:lnSpc>
                <a:spcPct val="150000"/>
              </a:lnSpc>
            </a:pPr>
            <a:r>
              <a:rPr lang="en-US" altLang="zh-CN" sz="1050" dirty="0">
                <a:solidFill>
                  <a:schemeClr val="bg1">
                    <a:lumMod val="50000"/>
                  </a:schemeClr>
                </a:solidFill>
              </a:rPr>
              <a:t> </a:t>
            </a:r>
            <a:r>
              <a:rPr lang="zh-CN" altLang="en-US" sz="1050" dirty="0">
                <a:solidFill>
                  <a:schemeClr val="bg1">
                    <a:lumMod val="50000"/>
                  </a:schemeClr>
                </a:solidFill>
              </a:rPr>
              <a:t>在树脂液槽中盛满液态光敏树脂，使其在激光照射下快速固化</a:t>
            </a:r>
            <a:endParaRPr lang="en-US" altLang="zh-CN" sz="1050" dirty="0">
              <a:solidFill>
                <a:schemeClr val="bg1">
                  <a:lumMod val="50000"/>
                </a:schemeClr>
              </a:solidFill>
            </a:endParaRPr>
          </a:p>
        </p:txBody>
      </p:sp>
      <p:sp>
        <p:nvSpPr>
          <p:cNvPr id="65" name="矩形 64"/>
          <p:cNvSpPr/>
          <p:nvPr/>
        </p:nvSpPr>
        <p:spPr bwMode="auto">
          <a:xfrm>
            <a:off x="1081524" y="3023957"/>
            <a:ext cx="2219198" cy="338554"/>
          </a:xfrm>
          <a:prstGeom prst="rect">
            <a:avLst/>
          </a:prstGeom>
          <a:noFill/>
        </p:spPr>
        <p:txBody>
          <a:bodyPr wrap="none">
            <a:spAutoFit/>
          </a:bodyPr>
          <a:lstStyle/>
          <a:p>
            <a:pPr algn="r">
              <a:defRPr/>
            </a:pPr>
            <a:r>
              <a:rPr lang="zh-CN" altLang="en-US" sz="1600" kern="100" dirty="0">
                <a:solidFill>
                  <a:schemeClr val="accent1"/>
                </a:solidFill>
                <a:latin typeface="+mj-ea"/>
                <a:ea typeface="+mj-ea"/>
                <a:cs typeface="Times New Roman" panose="02020603050405020304" pitchFamily="18" charset="0"/>
              </a:rPr>
              <a:t>层合实体制造（</a:t>
            </a:r>
            <a:r>
              <a:rPr lang="en-US" altLang="zh-CN" sz="1600" kern="100" dirty="0">
                <a:solidFill>
                  <a:schemeClr val="accent1"/>
                </a:solidFill>
                <a:latin typeface="+mj-ea"/>
                <a:ea typeface="+mj-ea"/>
                <a:cs typeface="Times New Roman" panose="02020603050405020304" pitchFamily="18" charset="0"/>
              </a:rPr>
              <a:t>LOM</a:t>
            </a:r>
            <a:r>
              <a:rPr lang="zh-CN" altLang="en-US" sz="1600" kern="100" dirty="0">
                <a:solidFill>
                  <a:schemeClr val="accent1"/>
                </a:solidFill>
                <a:latin typeface="+mj-ea"/>
                <a:ea typeface="+mj-ea"/>
                <a:cs typeface="Times New Roman" panose="02020603050405020304" pitchFamily="18" charset="0"/>
              </a:rPr>
              <a:t>）</a:t>
            </a:r>
          </a:p>
        </p:txBody>
      </p:sp>
      <p:sp>
        <p:nvSpPr>
          <p:cNvPr id="66" name="矩形 65"/>
          <p:cNvSpPr/>
          <p:nvPr/>
        </p:nvSpPr>
        <p:spPr>
          <a:xfrm>
            <a:off x="86139" y="3315840"/>
            <a:ext cx="3214583" cy="309124"/>
          </a:xfrm>
          <a:prstGeom prst="rect">
            <a:avLst/>
          </a:prstGeom>
        </p:spPr>
        <p:txBody>
          <a:bodyPr wrap="square">
            <a:spAutoFit/>
          </a:bodyPr>
          <a:lstStyle/>
          <a:p>
            <a:pPr algn="r">
              <a:lnSpc>
                <a:spcPct val="150000"/>
              </a:lnSpc>
            </a:pPr>
            <a:r>
              <a:rPr lang="zh-CN" altLang="en-US" sz="1050" dirty="0"/>
              <a:t>先把每层切割成要求的轮廓，再一层一层堆起来</a:t>
            </a:r>
            <a:r>
              <a:rPr lang="en-US" altLang="zh-CN" sz="1050" dirty="0"/>
              <a:t>. </a:t>
            </a:r>
          </a:p>
        </p:txBody>
      </p:sp>
      <p:sp>
        <p:nvSpPr>
          <p:cNvPr id="67" name="矩形 66"/>
          <p:cNvSpPr/>
          <p:nvPr/>
        </p:nvSpPr>
        <p:spPr bwMode="auto">
          <a:xfrm>
            <a:off x="5898107" y="1624284"/>
            <a:ext cx="2101857" cy="338554"/>
          </a:xfrm>
          <a:prstGeom prst="rect">
            <a:avLst/>
          </a:prstGeom>
          <a:noFill/>
        </p:spPr>
        <p:txBody>
          <a:bodyPr wrap="none">
            <a:spAutoFit/>
          </a:bodyPr>
          <a:lstStyle/>
          <a:p>
            <a:pPr>
              <a:defRPr/>
            </a:pPr>
            <a:r>
              <a:rPr lang="zh-CN" altLang="en-US" sz="1600" kern="100" dirty="0">
                <a:solidFill>
                  <a:schemeClr val="accent1"/>
                </a:solidFill>
                <a:latin typeface="+mj-ea"/>
                <a:ea typeface="+mj-ea"/>
                <a:cs typeface="Times New Roman" panose="02020603050405020304" pitchFamily="18" charset="0"/>
              </a:rPr>
              <a:t>选域激光烧结（</a:t>
            </a:r>
            <a:r>
              <a:rPr lang="en-US" altLang="zh-CN" sz="1600" kern="100" dirty="0">
                <a:solidFill>
                  <a:schemeClr val="accent1"/>
                </a:solidFill>
                <a:latin typeface="+mj-ea"/>
                <a:ea typeface="+mj-ea"/>
                <a:cs typeface="Times New Roman" panose="02020603050405020304" pitchFamily="18" charset="0"/>
              </a:rPr>
              <a:t>SLS</a:t>
            </a:r>
            <a:r>
              <a:rPr lang="zh-CN" altLang="en-US" sz="1600" kern="100" dirty="0">
                <a:solidFill>
                  <a:schemeClr val="accent1"/>
                </a:solidFill>
                <a:latin typeface="+mj-ea"/>
                <a:ea typeface="+mj-ea"/>
                <a:cs typeface="Times New Roman" panose="02020603050405020304" pitchFamily="18" charset="0"/>
              </a:rPr>
              <a:t>）</a:t>
            </a:r>
          </a:p>
        </p:txBody>
      </p:sp>
      <p:sp>
        <p:nvSpPr>
          <p:cNvPr id="68" name="矩形 67"/>
          <p:cNvSpPr/>
          <p:nvPr/>
        </p:nvSpPr>
        <p:spPr>
          <a:xfrm>
            <a:off x="5898107" y="1916167"/>
            <a:ext cx="2954655" cy="793872"/>
          </a:xfrm>
          <a:prstGeom prst="rect">
            <a:avLst/>
          </a:prstGeom>
        </p:spPr>
        <p:txBody>
          <a:bodyPr wrap="square">
            <a:spAutoFit/>
          </a:bodyPr>
          <a:lstStyle/>
          <a:p>
            <a:pPr>
              <a:lnSpc>
                <a:spcPct val="150000"/>
              </a:lnSpc>
            </a:pPr>
            <a:r>
              <a:rPr lang="zh-CN" altLang="en-US" sz="1050" dirty="0"/>
              <a:t>激光器对粉末材料（塑料粉、陶瓷与粘结剂的混合粉、金属与粘结剂的混合粉等）进行选择性烧结，使粉末融化形成固体轮廓。</a:t>
            </a:r>
            <a:endParaRPr lang="en-US" altLang="zh-CN" sz="1050" dirty="0"/>
          </a:p>
        </p:txBody>
      </p:sp>
      <p:sp>
        <p:nvSpPr>
          <p:cNvPr id="69" name="矩形 68"/>
          <p:cNvSpPr/>
          <p:nvPr/>
        </p:nvSpPr>
        <p:spPr bwMode="auto">
          <a:xfrm>
            <a:off x="5898107" y="3023957"/>
            <a:ext cx="2222083" cy="338554"/>
          </a:xfrm>
          <a:prstGeom prst="rect">
            <a:avLst/>
          </a:prstGeom>
          <a:noFill/>
        </p:spPr>
        <p:txBody>
          <a:bodyPr wrap="none">
            <a:spAutoFit/>
          </a:bodyPr>
          <a:lstStyle/>
          <a:p>
            <a:pPr>
              <a:defRPr/>
            </a:pPr>
            <a:r>
              <a:rPr lang="zh-CN" altLang="en-US" sz="1600" kern="100" dirty="0">
                <a:solidFill>
                  <a:schemeClr val="accent1"/>
                </a:solidFill>
                <a:latin typeface="+mj-ea"/>
                <a:ea typeface="+mj-ea"/>
                <a:cs typeface="Times New Roman" panose="02020603050405020304" pitchFamily="18" charset="0"/>
              </a:rPr>
              <a:t>熔融沉积制模（</a:t>
            </a:r>
            <a:r>
              <a:rPr lang="en-US" altLang="zh-CN" sz="1600" kern="100" dirty="0">
                <a:solidFill>
                  <a:schemeClr val="accent1"/>
                </a:solidFill>
                <a:latin typeface="+mj-ea"/>
                <a:ea typeface="+mj-ea"/>
                <a:cs typeface="Times New Roman" panose="02020603050405020304" pitchFamily="18" charset="0"/>
              </a:rPr>
              <a:t>FDM</a:t>
            </a:r>
            <a:r>
              <a:rPr lang="zh-CN" altLang="en-US" sz="1600" kern="100" dirty="0">
                <a:solidFill>
                  <a:schemeClr val="accent1"/>
                </a:solidFill>
                <a:latin typeface="+mj-ea"/>
                <a:ea typeface="+mj-ea"/>
                <a:cs typeface="Times New Roman" panose="02020603050405020304" pitchFamily="18" charset="0"/>
              </a:rPr>
              <a:t>）</a:t>
            </a:r>
          </a:p>
        </p:txBody>
      </p:sp>
      <p:sp>
        <p:nvSpPr>
          <p:cNvPr id="70" name="矩形 69"/>
          <p:cNvSpPr/>
          <p:nvPr/>
        </p:nvSpPr>
        <p:spPr>
          <a:xfrm>
            <a:off x="5898107" y="3315840"/>
            <a:ext cx="2954655" cy="794385"/>
          </a:xfrm>
          <a:prstGeom prst="rect">
            <a:avLst/>
          </a:prstGeom>
        </p:spPr>
        <p:txBody>
          <a:bodyPr wrap="square">
            <a:spAutoFit/>
          </a:bodyPr>
          <a:lstStyle/>
          <a:p>
            <a:pPr>
              <a:lnSpc>
                <a:spcPct val="150000"/>
              </a:lnSpc>
            </a:pPr>
            <a:r>
              <a:rPr lang="zh-CN" altLang="en-US" sz="1050" dirty="0">
                <a:solidFill>
                  <a:schemeClr val="bg1">
                    <a:lumMod val="50000"/>
                  </a:schemeClr>
                </a:solidFill>
              </a:rPr>
              <a:t>用热熔喷头，将半流动状态的材料分层按照指定路径挤压出来并沉积、凝固成型，再逐层累积成最终实体。</a:t>
            </a:r>
            <a:endParaRPr lang="en-US" altLang="zh-CN" sz="1050" dirty="0">
              <a:solidFill>
                <a:schemeClr val="bg1">
                  <a:lumMod val="50000"/>
                </a:schemeClr>
              </a:solidFill>
            </a:endParaRPr>
          </a:p>
        </p:txBody>
      </p:sp>
    </p:spTree>
  </p:cSld>
  <p:clrMapOvr>
    <a:masterClrMapping/>
  </p:clrMapOvr>
</p:sld>
</file>

<file path=ppt/theme/theme1.xml><?xml version="1.0" encoding="utf-8"?>
<a:theme xmlns:a="http://schemas.openxmlformats.org/drawingml/2006/main" name="Office 主题​​">
  <a:themeElements>
    <a:clrScheme name="1柔和配色">
      <a:dk1>
        <a:sysClr val="windowText" lastClr="000000"/>
      </a:dk1>
      <a:lt1>
        <a:sysClr val="window" lastClr="FFFFFF"/>
      </a:lt1>
      <a:dk2>
        <a:srgbClr val="44546A"/>
      </a:dk2>
      <a:lt2>
        <a:srgbClr val="E7E6E6"/>
      </a:lt2>
      <a:accent1>
        <a:srgbClr val="6D6A73"/>
      </a:accent1>
      <a:accent2>
        <a:srgbClr val="ECE7E4"/>
      </a:accent2>
      <a:accent3>
        <a:srgbClr val="D6CBC9"/>
      </a:accent3>
      <a:accent4>
        <a:srgbClr val="A59D9A"/>
      </a:accent4>
      <a:accent5>
        <a:srgbClr val="5B9BD5"/>
      </a:accent5>
      <a:accent6>
        <a:srgbClr val="70AD47"/>
      </a:accent6>
      <a:hlink>
        <a:srgbClr val="000000"/>
      </a:hlink>
      <a:folHlink>
        <a:srgbClr val="954F72"/>
      </a:folHlink>
    </a:clrScheme>
    <a:fontScheme name="汉仪大宋简">
      <a:majorFont>
        <a:latin typeface="华文细黑"/>
        <a:ea typeface="汉仪大宋简"/>
        <a:cs typeface=""/>
      </a:majorFont>
      <a:minorFont>
        <a:latin typeface="Calibri Light"/>
        <a:ea typeface="微软雅黑 Light"/>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852</TotalTime>
  <Words>1874</Words>
  <Application>Microsoft Office PowerPoint</Application>
  <PresentationFormat>全屏显示(16:9)</PresentationFormat>
  <Paragraphs>142</Paragraphs>
  <Slides>23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23</vt:i4>
      </vt:variant>
    </vt:vector>
  </HeadingPairs>
  <TitlesOfParts>
    <vt:vector size="32" baseType="lpstr">
      <vt:lpstr>-apple-system</vt:lpstr>
      <vt:lpstr>Gill Sans</vt:lpstr>
      <vt:lpstr>方正清刻本悦宋简体</vt:lpstr>
      <vt:lpstr>汉仪大宋简</vt:lpstr>
      <vt:lpstr>华文细黑</vt:lpstr>
      <vt:lpstr>Arial</vt:lpstr>
      <vt:lpstr>Arial</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哒哒 熊猫</dc:creator>
  <cp:lastModifiedBy>ying wang</cp:lastModifiedBy>
  <cp:revision>115</cp:revision>
  <dcterms:created xsi:type="dcterms:W3CDTF">2019-01-15T03:31:00Z</dcterms:created>
  <dcterms:modified xsi:type="dcterms:W3CDTF">2020-09-28T14:53:23Z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2052-11.1.0.9740</vt:lpwstr>
  </property>
</Properties>
</file>