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0" r:id="rId4"/>
    <p:sldId id="271" r:id="rId5"/>
    <p:sldId id="265" r:id="rId6"/>
    <p:sldId id="279" r:id="rId7"/>
    <p:sldId id="267" r:id="rId8"/>
    <p:sldId id="264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77" r:id="rId1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7C7C7"/>
    <a:srgbClr val="2DB7DC"/>
    <a:srgbClr val="92419E"/>
    <a:srgbClr val="243A51"/>
    <a:srgbClr val="BD4166"/>
    <a:srgbClr val="B4CECF"/>
    <a:srgbClr val="936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633" autoAdjust="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3E736BE3-4DB1-41B0-AED4-A3C9773A58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D03594-A5EC-4E6B-98FE-96264DE6172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52A76F30-1D51-4AC2-9482-0E4B93C7079E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93FF7188-3FAF-4F0F-8896-C71DF134C3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0F2BE89C-6D92-46FF-AAB8-90B8A09A7C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3723E3-3E5A-4483-A591-DA44E57242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7D6733-F9DC-41E9-8FB2-5C356ED652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2CFAAAB-F021-48BB-9073-38B95D0F3F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403C50-9B61-48E1-8F82-6C866BBF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1809D-92B6-4911-BA55-38F22CA5E62B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4E6727-2509-473F-A473-80022B706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DE93FC-7B74-4C7C-89C7-F24C274B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BB768-28DA-45D9-AC5B-3EB75E0D6EB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31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242C09-F026-4E69-85DB-3AFB8CF2F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296A-1214-407C-A7B3-523C3CDC09E7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F5CD5A-BFFB-4888-8CD0-A5674448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9FEF69-E3A9-4250-9B90-E406F88BB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34D3C-90B9-4B79-9DA9-312FA67E4E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29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32FD34-B246-49EA-97DC-C8AC5C8C1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3D641-A49B-4ACF-9F9C-1AAFDD7454E8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525CEE-2727-410C-B2E7-92CC1C99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C1A58E-CBE7-42F8-9E9D-7211A51FF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E2160-7F2B-4FD3-83B0-E5FA658E890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8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EF6B47-8E80-43D6-88A2-D030EAF1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75AE0-0C3C-4666-89C1-B535FF8DD8AB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EF9BEC-1567-4225-BC8D-87104032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C84298-42C3-4687-8463-B30B75BA6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1C30-ACA3-4D28-8273-AA426B932D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387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158EC2-59C4-4CAE-9028-D6F34BD2F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FFB8E-07D1-4818-941A-26D3AA81AAC8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5CECF8-E58E-491B-832B-F666720CF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025CC6-9A64-46CA-B39E-2159E18B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4A4C5-C77D-4A1D-A154-B6F943B75E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504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6EED663-E7E2-4B50-AC64-5E8778FD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8A99E-469F-4330-B3B2-2020EA82DA13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51F213BD-22F3-4F7B-9C9A-482B5676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84C41A9D-2255-45EC-98CE-81B10662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66A0-8CC8-47D8-8DBE-D71709B323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02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72A9EFAE-DEF9-45FB-887E-DEEE38BD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3720-753C-4926-A41E-8614455A6E01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1B46F276-B369-47F4-9112-4B4DF589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26B4350C-2856-48C3-8933-810CB0499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9C4E1-1D86-44F7-8189-2B2C8CA369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10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1FBB0BDF-DF9E-46C0-A5B8-5B84EC8B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55DFC-680A-4308-AF39-BABFFBE43968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269E7B49-3E3D-4EEF-947A-1A8503F7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8967454A-80D2-45F4-B41C-6E072B06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FBF9E-4FE0-43FF-801C-17143B2DFD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32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1ED9A133-5878-47F3-A90D-2A45CFA7F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3AF3-FE6D-4320-825F-93BEFE047EDC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B4DE66EF-ACD9-4D30-A2AF-94263E81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6D314D57-15F0-4973-A7E3-FC4D1D1C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89BD-58AD-4A88-92ED-8F63C7C12E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32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21D8105-F8FD-4940-8B9A-74F740172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C2C8-BCAE-479D-8BC8-A8D13440707F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FE16FFF-9930-43EB-BC41-726862A1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B682EFA-27B3-496B-A37C-9BFBCC36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F2959-F137-4043-8C73-A3F64C5FCA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54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85A81A5-6EAE-4726-9F4E-E990CCBE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B44C2-81E9-429D-9752-FA3B7C37CAB0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A7963F4-0D94-49F6-8FD3-BFDF51DC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489E9507-A8F5-4532-AFD3-AF09A1716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87F7-17BE-402B-A012-40C333A944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93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3D7A54F9-7A35-4FA3-91AB-4E38840830F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B8E41A8-23DE-435C-81C5-B82E7646BF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06C144-DBB5-4CDF-A8BB-095F29249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EF8ACF0-1006-43D3-AEE1-174AACFA0461}" type="datetimeFigureOut">
              <a:rPr lang="zh-CN" altLang="en-US"/>
              <a:pPr>
                <a:defRPr/>
              </a:pPr>
              <a:t>2020/11/16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369B4A-6190-4922-B6F2-8F28348CA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EBFD61-93EB-49C1-A1EA-19D04D489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0EE95E-36B7-49E5-A05F-F14FC16579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组合 21">
            <a:extLst>
              <a:ext uri="{FF2B5EF4-FFF2-40B4-BE49-F238E27FC236}">
                <a16:creationId xmlns:a16="http://schemas.microsoft.com/office/drawing/2014/main" id="{6A769F83-E02C-4D4A-8E34-6DF599B703C1}"/>
              </a:ext>
            </a:extLst>
          </p:cNvPr>
          <p:cNvGrpSpPr>
            <a:grpSpLocks/>
          </p:cNvGrpSpPr>
          <p:nvPr/>
        </p:nvGrpSpPr>
        <p:grpSpPr bwMode="auto">
          <a:xfrm>
            <a:off x="3095836" y="2865438"/>
            <a:ext cx="2952328" cy="861813"/>
            <a:chOff x="1811867" y="3185013"/>
            <a:chExt cx="4668741" cy="1213532"/>
          </a:xfrm>
        </p:grpSpPr>
        <p:sp>
          <p:nvSpPr>
            <p:cNvPr id="14" name="圆角矩形 13">
              <a:extLst>
                <a:ext uri="{FF2B5EF4-FFF2-40B4-BE49-F238E27FC236}">
                  <a16:creationId xmlns:a16="http://schemas.microsoft.com/office/drawing/2014/main" id="{1E6A5EF7-6936-4CFC-B602-2ECD5A353618}"/>
                </a:ext>
              </a:extLst>
            </p:cNvPr>
            <p:cNvSpPr/>
            <p:nvPr/>
          </p:nvSpPr>
          <p:spPr bwMode="auto">
            <a:xfrm>
              <a:off x="1835696" y="3213522"/>
              <a:ext cx="4644912" cy="1185023"/>
            </a:xfrm>
            <a:prstGeom prst="roundRect">
              <a:avLst>
                <a:gd name="adj" fmla="val 4227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127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grpSp>
          <p:nvGrpSpPr>
            <p:cNvPr id="3" name="组合 106">
              <a:extLst>
                <a:ext uri="{FF2B5EF4-FFF2-40B4-BE49-F238E27FC236}">
                  <a16:creationId xmlns:a16="http://schemas.microsoft.com/office/drawing/2014/main" id="{09220725-06F9-47B1-9F1F-219FCD86C110}"/>
                </a:ext>
              </a:extLst>
            </p:cNvPr>
            <p:cNvGrpSpPr/>
            <p:nvPr/>
          </p:nvGrpSpPr>
          <p:grpSpPr bwMode="auto">
            <a:xfrm>
              <a:off x="1811867" y="3185013"/>
              <a:ext cx="559645" cy="416455"/>
              <a:chOff x="899592" y="2377261"/>
              <a:chExt cx="720079" cy="57461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6" name="圆角矩形 15">
                <a:extLst>
                  <a:ext uri="{FF2B5EF4-FFF2-40B4-BE49-F238E27FC236}">
                    <a16:creationId xmlns:a16="http://schemas.microsoft.com/office/drawing/2014/main" id="{B22D3ED0-DF64-4533-9C5F-05511DAE8CDC}"/>
                  </a:ext>
                </a:extLst>
              </p:cNvPr>
              <p:cNvSpPr/>
              <p:nvPr/>
            </p:nvSpPr>
            <p:spPr>
              <a:xfrm>
                <a:off x="899592" y="2377261"/>
                <a:ext cx="720079" cy="574619"/>
              </a:xfrm>
              <a:prstGeom prst="roundRect">
                <a:avLst>
                  <a:gd name="adj" fmla="val 42270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>
                  <a:solidFill>
                    <a:srgbClr val="C00000"/>
                  </a:solidFill>
                  <a:ea typeface="微软雅黑" pitchFamily="34" charset="-122"/>
                </a:endParaRPr>
              </a:p>
            </p:txBody>
          </p:sp>
          <p:sp>
            <p:nvSpPr>
              <p:cNvPr id="17" name="圆角矩形 16">
                <a:extLst>
                  <a:ext uri="{FF2B5EF4-FFF2-40B4-BE49-F238E27FC236}">
                    <a16:creationId xmlns:a16="http://schemas.microsoft.com/office/drawing/2014/main" id="{37A8C312-2A0F-4425-85D8-5719906D0FE8}"/>
                  </a:ext>
                </a:extLst>
              </p:cNvPr>
              <p:cNvSpPr/>
              <p:nvPr/>
            </p:nvSpPr>
            <p:spPr>
              <a:xfrm>
                <a:off x="920239" y="2397813"/>
                <a:ext cx="681257" cy="533517"/>
              </a:xfrm>
              <a:prstGeom prst="roundRect">
                <a:avLst>
                  <a:gd name="adj" fmla="val 42270"/>
                </a:avLst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>
                  <a:solidFill>
                    <a:srgbClr val="C00000"/>
                  </a:solidFill>
                  <a:ea typeface="微软雅黑" pitchFamily="34" charset="-122"/>
                </a:endParaRPr>
              </a:p>
            </p:txBody>
          </p:sp>
        </p:grpSp>
      </p:grpSp>
      <p:sp>
        <p:nvSpPr>
          <p:cNvPr id="18" name="Shape 74">
            <a:extLst>
              <a:ext uri="{FF2B5EF4-FFF2-40B4-BE49-F238E27FC236}">
                <a16:creationId xmlns:a16="http://schemas.microsoft.com/office/drawing/2014/main" id="{A26E6BF1-B7CC-4460-A225-F2EC5A91E72D}"/>
              </a:ext>
            </a:extLst>
          </p:cNvPr>
          <p:cNvSpPr txBox="1">
            <a:spLocks/>
          </p:cNvSpPr>
          <p:nvPr/>
        </p:nvSpPr>
        <p:spPr>
          <a:xfrm>
            <a:off x="2267745" y="1482725"/>
            <a:ext cx="7055644" cy="709613"/>
          </a:xfrm>
          <a:prstGeom prst="rect">
            <a:avLst/>
          </a:prstGeom>
          <a:ln w="3175">
            <a:miter lim="400000"/>
          </a:ln>
        </p:spPr>
        <p:txBody>
          <a:bodyPr lIns="38100" tIns="38100" rIns="38100" bIns="38100"/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Roboto Bold"/>
                <a:ea typeface="Roboto Bold"/>
                <a:cs typeface="Roboto Bold"/>
                <a:sym typeface="Roboto Bold"/>
              </a:defRPr>
            </a:lvl1pPr>
            <a:lvl2pPr marL="0" marR="0" indent="228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525860"/>
                </a:solidFill>
                <a:uFillTx/>
                <a:latin typeface="+mj-lt"/>
                <a:ea typeface="+mj-ea"/>
                <a:cs typeface="+mj-cs"/>
                <a:sym typeface="Roboto Regular"/>
              </a:defRPr>
            </a:lvl2pPr>
            <a:lvl3pPr marL="0" marR="0" indent="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525860"/>
                </a:solidFill>
                <a:uFillTx/>
                <a:latin typeface="+mj-lt"/>
                <a:ea typeface="+mj-ea"/>
                <a:cs typeface="+mj-cs"/>
                <a:sym typeface="Roboto Regular"/>
              </a:defRPr>
            </a:lvl3pPr>
            <a:lvl4pPr marL="0" marR="0" indent="6858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525860"/>
                </a:solidFill>
                <a:uFillTx/>
                <a:latin typeface="+mj-lt"/>
                <a:ea typeface="+mj-ea"/>
                <a:cs typeface="+mj-cs"/>
                <a:sym typeface="Roboto Regular"/>
              </a:defRPr>
            </a:lvl4pPr>
            <a:lvl5pPr marL="0" marR="0" indent="9144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525860"/>
                </a:solidFill>
                <a:uFillTx/>
                <a:latin typeface="+mj-lt"/>
                <a:ea typeface="+mj-ea"/>
                <a:cs typeface="+mj-cs"/>
                <a:sym typeface="Roboto Regular"/>
              </a:defRPr>
            </a:lvl5pPr>
            <a:lvl6pPr marL="0" marR="0" indent="11430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525860"/>
                </a:solidFill>
                <a:uFillTx/>
                <a:latin typeface="+mj-lt"/>
                <a:ea typeface="+mj-ea"/>
                <a:cs typeface="+mj-cs"/>
                <a:sym typeface="Roboto Regular"/>
              </a:defRPr>
            </a:lvl6pPr>
            <a:lvl7pPr marL="0" marR="0" indent="1371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525860"/>
                </a:solidFill>
                <a:uFillTx/>
                <a:latin typeface="+mj-lt"/>
                <a:ea typeface="+mj-ea"/>
                <a:cs typeface="+mj-cs"/>
                <a:sym typeface="Roboto Regular"/>
              </a:defRPr>
            </a:lvl7pPr>
            <a:lvl8pPr marL="0" marR="0" indent="1600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525860"/>
                </a:solidFill>
                <a:uFillTx/>
                <a:latin typeface="+mj-lt"/>
                <a:ea typeface="+mj-ea"/>
                <a:cs typeface="+mj-cs"/>
                <a:sym typeface="Roboto Regular"/>
              </a:defRPr>
            </a:lvl8pPr>
            <a:lvl9pPr marL="0" marR="0" indent="18288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525860"/>
                </a:solidFill>
                <a:uFillTx/>
                <a:latin typeface="+mj-lt"/>
                <a:ea typeface="+mj-ea"/>
                <a:cs typeface="+mj-cs"/>
                <a:sym typeface="Roboto Regular"/>
              </a:defRPr>
            </a:lvl9pPr>
          </a:lstStyle>
          <a:p>
            <a:pPr eaLnBrk="1" fontAlgn="auto" hangingPunct="1">
              <a:defRPr/>
            </a:pPr>
            <a:r>
              <a:rPr lang="zh-CN" altLang="en-US" sz="4500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所获知识点及能力</a:t>
            </a:r>
            <a:endParaRPr lang="en-US" sz="45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Shape 75">
            <a:extLst>
              <a:ext uri="{FF2B5EF4-FFF2-40B4-BE49-F238E27FC236}">
                <a16:creationId xmlns:a16="http://schemas.microsoft.com/office/drawing/2014/main" id="{6560118D-956C-462B-8BBE-54EA0E14B995}"/>
              </a:ext>
            </a:extLst>
          </p:cNvPr>
          <p:cNvSpPr/>
          <p:nvPr/>
        </p:nvSpPr>
        <p:spPr>
          <a:xfrm>
            <a:off x="3490360" y="3013314"/>
            <a:ext cx="2232025" cy="406400"/>
          </a:xfrm>
          <a:prstGeom prst="rect">
            <a:avLst/>
          </a:prstGeom>
          <a:ln w="3175">
            <a:miter lim="400000"/>
          </a:ln>
        </p:spPr>
        <p:txBody>
          <a:bodyPr lIns="38100" tIns="38100" rIns="38100" bIns="38100">
            <a:noAutofit/>
          </a:bodyPr>
          <a:lstStyle>
            <a:lvl1pPr>
              <a:defRPr sz="3200">
                <a:solidFill>
                  <a:srgbClr val="42C0A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000" kern="0">
                <a:solidFill>
                  <a:schemeClr val="tx1"/>
                </a:solidFill>
                <a:cs typeface="+mn-ea"/>
                <a:sym typeface="+mn-lt"/>
              </a:rPr>
              <a:t>KAPI</a:t>
            </a:r>
            <a:r>
              <a:rPr kumimoji="1" lang="zh-CN" altLang="en-US" sz="2000" kern="0">
                <a:solidFill>
                  <a:schemeClr val="tx1"/>
                </a:solidFill>
                <a:cs typeface="+mn-ea"/>
                <a:sym typeface="+mn-lt"/>
              </a:rPr>
              <a:t>无人机二组</a:t>
            </a:r>
            <a:endParaRPr kumimoji="1" lang="en-US" altLang="zh-CN" sz="2000" kern="0">
              <a:solidFill>
                <a:schemeClr val="tx1"/>
              </a:solidFill>
              <a:cs typeface="+mn-ea"/>
              <a:sym typeface="+mn-lt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2000" kern="0">
                <a:solidFill>
                  <a:schemeClr val="tx1"/>
                </a:solidFill>
                <a:cs typeface="+mn-ea"/>
                <a:sym typeface="+mn-lt"/>
              </a:rPr>
              <a:t>李铮</a:t>
            </a:r>
            <a:endParaRPr kumimoji="1" lang="zh-CN" altLang="en-US" sz="2000" kern="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 hidden="1">
            <a:extLst>
              <a:ext uri="{FF2B5EF4-FFF2-40B4-BE49-F238E27FC236}">
                <a16:creationId xmlns:a16="http://schemas.microsoft.com/office/drawing/2014/main" id="{96957E1E-B213-4535-AE93-58AC1E600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3" name="矩形 6" hidden="1">
            <a:extLst>
              <a:ext uri="{FF2B5EF4-FFF2-40B4-BE49-F238E27FC236}">
                <a16:creationId xmlns:a16="http://schemas.microsoft.com/office/drawing/2014/main" id="{43168417-8CB5-4FFB-A6A5-AE4CCD02C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4" name="矩形 7" hidden="1">
            <a:extLst>
              <a:ext uri="{FF2B5EF4-FFF2-40B4-BE49-F238E27FC236}">
                <a16:creationId xmlns:a16="http://schemas.microsoft.com/office/drawing/2014/main" id="{9AE0FA55-4EB6-4B94-85FF-932925BDE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5" name="矩形 8" hidden="1">
            <a:extLst>
              <a:ext uri="{FF2B5EF4-FFF2-40B4-BE49-F238E27FC236}">
                <a16:creationId xmlns:a16="http://schemas.microsoft.com/office/drawing/2014/main" id="{A302B07C-EFF0-49A3-BA26-25A51BA6C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6" name="矩形 6">
            <a:extLst>
              <a:ext uri="{FF2B5EF4-FFF2-40B4-BE49-F238E27FC236}">
                <a16:creationId xmlns:a16="http://schemas.microsoft.com/office/drawing/2014/main" id="{7C96A3EA-7807-445C-A05D-5F8C3EDC9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85750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创新方面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50E5AF4-B894-44E2-B511-08E409537188}"/>
              </a:ext>
            </a:extLst>
          </p:cNvPr>
          <p:cNvSpPr/>
          <p:nvPr/>
        </p:nvSpPr>
        <p:spPr>
          <a:xfrm>
            <a:off x="683568" y="1291204"/>
            <a:ext cx="3600400" cy="4274628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250" name="矩形 15">
            <a:extLst>
              <a:ext uri="{FF2B5EF4-FFF2-40B4-BE49-F238E27FC236}">
                <a16:creationId xmlns:a16="http://schemas.microsoft.com/office/drawing/2014/main" id="{C911501F-105F-4357-8A3D-464770F1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2564904"/>
            <a:ext cx="288032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注意创新意识的培养，学习创新性思维方法（发散思维、收敛思维、线性思维、逆向思维等），学习群体原理完善思维</a:t>
            </a:r>
          </a:p>
        </p:txBody>
      </p:sp>
      <p:pic>
        <p:nvPicPr>
          <p:cNvPr id="2" name="图片 43">
            <a:extLst>
              <a:ext uri="{FF2B5EF4-FFF2-40B4-BE49-F238E27FC236}">
                <a16:creationId xmlns:a16="http://schemas.microsoft.com/office/drawing/2014/main" id="{BD289308-3EFE-4763-8191-46544AFC7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t="8537" r="1431" b="11790"/>
          <a:stretch>
            <a:fillRect/>
          </a:stretch>
        </p:blipFill>
        <p:spPr bwMode="auto">
          <a:xfrm>
            <a:off x="4499992" y="1291203"/>
            <a:ext cx="4392488" cy="427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493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 hidden="1">
            <a:extLst>
              <a:ext uri="{FF2B5EF4-FFF2-40B4-BE49-F238E27FC236}">
                <a16:creationId xmlns:a16="http://schemas.microsoft.com/office/drawing/2014/main" id="{96957E1E-B213-4535-AE93-58AC1E600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3" name="矩形 6" hidden="1">
            <a:extLst>
              <a:ext uri="{FF2B5EF4-FFF2-40B4-BE49-F238E27FC236}">
                <a16:creationId xmlns:a16="http://schemas.microsoft.com/office/drawing/2014/main" id="{43168417-8CB5-4FFB-A6A5-AE4CCD02C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4" name="矩形 7" hidden="1">
            <a:extLst>
              <a:ext uri="{FF2B5EF4-FFF2-40B4-BE49-F238E27FC236}">
                <a16:creationId xmlns:a16="http://schemas.microsoft.com/office/drawing/2014/main" id="{9AE0FA55-4EB6-4B94-85FF-932925BDE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5" name="矩形 8" hidden="1">
            <a:extLst>
              <a:ext uri="{FF2B5EF4-FFF2-40B4-BE49-F238E27FC236}">
                <a16:creationId xmlns:a16="http://schemas.microsoft.com/office/drawing/2014/main" id="{A302B07C-EFF0-49A3-BA26-25A51BA6C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6" name="矩形 6">
            <a:extLst>
              <a:ext uri="{FF2B5EF4-FFF2-40B4-BE49-F238E27FC236}">
                <a16:creationId xmlns:a16="http://schemas.microsoft.com/office/drawing/2014/main" id="{7C96A3EA-7807-445C-A05D-5F8C3EDC9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85750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工训方面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50E5AF4-B894-44E2-B511-08E409537188}"/>
              </a:ext>
            </a:extLst>
          </p:cNvPr>
          <p:cNvSpPr/>
          <p:nvPr/>
        </p:nvSpPr>
        <p:spPr>
          <a:xfrm>
            <a:off x="683568" y="1291204"/>
            <a:ext cx="3600400" cy="4274628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250" name="矩形 15">
            <a:extLst>
              <a:ext uri="{FF2B5EF4-FFF2-40B4-BE49-F238E27FC236}">
                <a16:creationId xmlns:a16="http://schemas.microsoft.com/office/drawing/2014/main" id="{C911501F-105F-4357-8A3D-464770F1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1460374"/>
            <a:ext cx="309634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工训内容：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钳工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3D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打印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激光加工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数控车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数控铣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普车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锻造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砂型铸造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电加工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焊接</a:t>
            </a:r>
          </a:p>
        </p:txBody>
      </p:sp>
      <p:pic>
        <p:nvPicPr>
          <p:cNvPr id="2" name="图片 43">
            <a:extLst>
              <a:ext uri="{FF2B5EF4-FFF2-40B4-BE49-F238E27FC236}">
                <a16:creationId xmlns:a16="http://schemas.microsoft.com/office/drawing/2014/main" id="{BD289308-3EFE-4763-8191-46544AFC7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t="8537" r="1431" b="11790"/>
          <a:stretch>
            <a:fillRect/>
          </a:stretch>
        </p:blipFill>
        <p:spPr bwMode="auto">
          <a:xfrm>
            <a:off x="4499992" y="1291203"/>
            <a:ext cx="4392488" cy="427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3872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9B1F69C2-13F0-4A45-B8C4-D58EA537BC68}"/>
              </a:ext>
            </a:extLst>
          </p:cNvPr>
          <p:cNvSpPr/>
          <p:nvPr/>
        </p:nvSpPr>
        <p:spPr>
          <a:xfrm>
            <a:off x="793700" y="1535282"/>
            <a:ext cx="2486620" cy="2131872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2114FD9-6102-4813-A8C7-59069F6C754E}"/>
              </a:ext>
            </a:extLst>
          </p:cNvPr>
          <p:cNvSpPr/>
          <p:nvPr/>
        </p:nvSpPr>
        <p:spPr>
          <a:xfrm>
            <a:off x="793700" y="4622552"/>
            <a:ext cx="2486620" cy="1953457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</a:rPr>
              <a:t>可以完成软件的使用、导出，并操作机器，完成加工要求</a:t>
            </a:r>
          </a:p>
        </p:txBody>
      </p:sp>
      <p:sp>
        <p:nvSpPr>
          <p:cNvPr id="7176" name="TextBox 5" hidden="1">
            <a:extLst>
              <a:ext uri="{FF2B5EF4-FFF2-40B4-BE49-F238E27FC236}">
                <a16:creationId xmlns:a16="http://schemas.microsoft.com/office/drawing/2014/main" id="{D1B3E28B-5940-4878-9ADB-C40872C67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7" name="矩形 6" hidden="1">
            <a:extLst>
              <a:ext uri="{FF2B5EF4-FFF2-40B4-BE49-F238E27FC236}">
                <a16:creationId xmlns:a16="http://schemas.microsoft.com/office/drawing/2014/main" id="{90D5A1EE-108E-4BAC-B777-C30783DFB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8" name="矩形 7" hidden="1">
            <a:extLst>
              <a:ext uri="{FF2B5EF4-FFF2-40B4-BE49-F238E27FC236}">
                <a16:creationId xmlns:a16="http://schemas.microsoft.com/office/drawing/2014/main" id="{7FC51485-CAFD-4A44-999F-A101A814A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9" name="矩形 8" hidden="1">
            <a:extLst>
              <a:ext uri="{FF2B5EF4-FFF2-40B4-BE49-F238E27FC236}">
                <a16:creationId xmlns:a16="http://schemas.microsoft.com/office/drawing/2014/main" id="{68453DB9-B3F4-4B69-A95A-76713E286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80" name="矩形 6">
            <a:extLst>
              <a:ext uri="{FF2B5EF4-FFF2-40B4-BE49-F238E27FC236}">
                <a16:creationId xmlns:a16="http://schemas.microsoft.com/office/drawing/2014/main" id="{0C336D42-463C-46FE-AEA3-2DE9D5131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76" y="318361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工训方面</a:t>
            </a:r>
          </a:p>
        </p:txBody>
      </p:sp>
      <p:sp>
        <p:nvSpPr>
          <p:cNvPr id="7182" name="矩形 12">
            <a:extLst>
              <a:ext uri="{FF2B5EF4-FFF2-40B4-BE49-F238E27FC236}">
                <a16:creationId xmlns:a16="http://schemas.microsoft.com/office/drawing/2014/main" id="{41B06433-0866-401B-96CB-57382930A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1732516"/>
            <a:ext cx="219858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学习简单零件的加工，使用手锯，对零件进行划线、钻孔、攻丝操作，在</a:t>
            </a:r>
            <a:r>
              <a:rPr lang="en-US" altLang="zh-CN" sz="200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KAPI</a:t>
            </a: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项目中可以使用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F569BCD-3348-4CD4-8E49-EE5DD88114A2}"/>
              </a:ext>
            </a:extLst>
          </p:cNvPr>
          <p:cNvSpPr txBox="1"/>
          <p:nvPr/>
        </p:nvSpPr>
        <p:spPr>
          <a:xfrm>
            <a:off x="319500" y="1005819"/>
            <a:ext cx="75477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、钳工                                          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lang="en-US" altLang="zh-CN" sz="2400">
                <a:solidFill>
                  <a:prstClr val="black"/>
                </a:solidFill>
                <a:latin typeface="+mj-ea"/>
                <a:ea typeface="+mj-ea"/>
              </a:rPr>
              <a:t>2</a:t>
            </a:r>
            <a:r>
              <a:rPr lang="zh-CN" altLang="en-US" sz="2400">
                <a:solidFill>
                  <a:prstClr val="black"/>
                </a:solidFill>
                <a:latin typeface="+mj-ea"/>
                <a:ea typeface="+mj-ea"/>
              </a:rPr>
              <a:t>、</a:t>
            </a:r>
            <a:r>
              <a:rPr lang="en-US" altLang="zh-CN" sz="2400">
                <a:solidFill>
                  <a:prstClr val="black"/>
                </a:solidFill>
                <a:latin typeface="+mj-ea"/>
                <a:ea typeface="+mj-ea"/>
              </a:rPr>
              <a:t>3D</a:t>
            </a:r>
            <a:r>
              <a:rPr lang="zh-CN" altLang="en-US" sz="2400">
                <a:solidFill>
                  <a:prstClr val="black"/>
                </a:solidFill>
                <a:latin typeface="+mj-ea"/>
                <a:ea typeface="+mj-ea"/>
              </a:rPr>
              <a:t>打印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C5D657B7-F151-44D3-A39A-4768A9887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556" y="3728313"/>
            <a:ext cx="7239148" cy="755650"/>
          </a:xfrm>
        </p:spPr>
        <p:txBody>
          <a:bodyPr/>
          <a:lstStyle/>
          <a:p>
            <a:pPr algn="l"/>
            <a:r>
              <a:rPr lang="en-US" altLang="zh-CN" sz="2400">
                <a:latin typeface="+mj-ea"/>
              </a:rPr>
              <a:t>3</a:t>
            </a:r>
            <a:r>
              <a:rPr lang="zh-CN" altLang="en-US" sz="2400">
                <a:latin typeface="+mj-ea"/>
              </a:rPr>
              <a:t>、激光加工               </a:t>
            </a:r>
            <a:r>
              <a:rPr lang="en-US" altLang="zh-CN" sz="2400">
                <a:latin typeface="+mj-ea"/>
              </a:rPr>
              <a:t>4</a:t>
            </a:r>
            <a:r>
              <a:rPr lang="zh-CN" altLang="en-US" sz="2400">
                <a:latin typeface="+mj-ea"/>
              </a:rPr>
              <a:t>、数控车</a:t>
            </a:r>
            <a:endParaRPr lang="zh-CN" altLang="en-US" sz="240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5FDDCB7-21F4-4303-8E57-B2361EF7F18D}"/>
              </a:ext>
            </a:extLst>
          </p:cNvPr>
          <p:cNvSpPr/>
          <p:nvPr/>
        </p:nvSpPr>
        <p:spPr>
          <a:xfrm>
            <a:off x="4950883" y="1636267"/>
            <a:ext cx="2393206" cy="2095350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</a:rPr>
              <a:t>进行建模及软件操作，成功完成打印，进行零件组合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4F6B0A-D5FD-44F0-A63E-A8233EFF3E73}"/>
              </a:ext>
            </a:extLst>
          </p:cNvPr>
          <p:cNvSpPr/>
          <p:nvPr/>
        </p:nvSpPr>
        <p:spPr>
          <a:xfrm>
            <a:off x="4927969" y="4557000"/>
            <a:ext cx="2416120" cy="1953457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</a:rPr>
              <a:t>编写简单的代码并输入，可以进行机床简单操作</a:t>
            </a:r>
          </a:p>
        </p:txBody>
      </p:sp>
    </p:spTree>
    <p:extLst>
      <p:ext uri="{BB962C8B-B14F-4D97-AF65-F5344CB8AC3E}">
        <p14:creationId xmlns:p14="http://schemas.microsoft.com/office/powerpoint/2010/main" val="1143135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9B1F69C2-13F0-4A45-B8C4-D58EA537BC68}"/>
              </a:ext>
            </a:extLst>
          </p:cNvPr>
          <p:cNvSpPr/>
          <p:nvPr/>
        </p:nvSpPr>
        <p:spPr>
          <a:xfrm>
            <a:off x="357188" y="1799830"/>
            <a:ext cx="3028335" cy="1849064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</a:rPr>
              <a:t>简单程序编写、导入，模拟加工路径，启动机床工作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2114FD9-6102-4813-A8C7-59069F6C754E}"/>
              </a:ext>
            </a:extLst>
          </p:cNvPr>
          <p:cNvSpPr/>
          <p:nvPr/>
        </p:nvSpPr>
        <p:spPr>
          <a:xfrm>
            <a:off x="328276" y="4622552"/>
            <a:ext cx="3028335" cy="1917087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</a:rPr>
              <a:t>简单进行了加热钢材的锻打</a:t>
            </a:r>
          </a:p>
        </p:txBody>
      </p:sp>
      <p:sp>
        <p:nvSpPr>
          <p:cNvPr id="7176" name="TextBox 5" hidden="1">
            <a:extLst>
              <a:ext uri="{FF2B5EF4-FFF2-40B4-BE49-F238E27FC236}">
                <a16:creationId xmlns:a16="http://schemas.microsoft.com/office/drawing/2014/main" id="{D1B3E28B-5940-4878-9ADB-C40872C67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7" name="矩形 6" hidden="1">
            <a:extLst>
              <a:ext uri="{FF2B5EF4-FFF2-40B4-BE49-F238E27FC236}">
                <a16:creationId xmlns:a16="http://schemas.microsoft.com/office/drawing/2014/main" id="{90D5A1EE-108E-4BAC-B777-C30783DFB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8" name="矩形 7" hidden="1">
            <a:extLst>
              <a:ext uri="{FF2B5EF4-FFF2-40B4-BE49-F238E27FC236}">
                <a16:creationId xmlns:a16="http://schemas.microsoft.com/office/drawing/2014/main" id="{7FC51485-CAFD-4A44-999F-A101A814A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9" name="矩形 8" hidden="1">
            <a:extLst>
              <a:ext uri="{FF2B5EF4-FFF2-40B4-BE49-F238E27FC236}">
                <a16:creationId xmlns:a16="http://schemas.microsoft.com/office/drawing/2014/main" id="{68453DB9-B3F4-4B69-A95A-76713E286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80" name="矩形 6">
            <a:extLst>
              <a:ext uri="{FF2B5EF4-FFF2-40B4-BE49-F238E27FC236}">
                <a16:creationId xmlns:a16="http://schemas.microsoft.com/office/drawing/2014/main" id="{0C336D42-463C-46FE-AEA3-2DE9D5131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76" y="318361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工训方面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F569BCD-3348-4CD4-8E49-EE5DD88114A2}"/>
              </a:ext>
            </a:extLst>
          </p:cNvPr>
          <p:cNvSpPr txBox="1"/>
          <p:nvPr/>
        </p:nvSpPr>
        <p:spPr>
          <a:xfrm>
            <a:off x="343372" y="1005819"/>
            <a:ext cx="75477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>
                <a:solidFill>
                  <a:prstClr val="black"/>
                </a:solidFill>
                <a:latin typeface="+mj-ea"/>
                <a:ea typeface="+mj-ea"/>
              </a:rPr>
              <a:t>5</a:t>
            </a:r>
            <a:r>
              <a:rPr lang="zh-CN" altLang="en-US" sz="2400">
                <a:solidFill>
                  <a:prstClr val="black"/>
                </a:solidFill>
                <a:latin typeface="+mj-ea"/>
                <a:ea typeface="+mj-ea"/>
              </a:rPr>
              <a:t>、数控铣                    </a:t>
            </a:r>
            <a:r>
              <a:rPr lang="en-US" altLang="zh-CN" sz="2400">
                <a:solidFill>
                  <a:prstClr val="black"/>
                </a:solidFill>
                <a:latin typeface="+mj-ea"/>
                <a:ea typeface="+mj-ea"/>
              </a:rPr>
              <a:t>6</a:t>
            </a:r>
            <a:r>
              <a:rPr lang="zh-CN" altLang="en-US" sz="2400">
                <a:solidFill>
                  <a:prstClr val="black"/>
                </a:solidFill>
                <a:latin typeface="+mj-ea"/>
                <a:ea typeface="+mj-ea"/>
              </a:rPr>
              <a:t>、普车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C5D657B7-F151-44D3-A39A-4768A9887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188" y="3779516"/>
            <a:ext cx="7815212" cy="843036"/>
          </a:xfrm>
        </p:spPr>
        <p:txBody>
          <a:bodyPr/>
          <a:lstStyle/>
          <a:p>
            <a:pPr algn="l"/>
            <a:r>
              <a:rPr lang="en-US" altLang="zh-CN" sz="2400">
                <a:latin typeface="+mj-ea"/>
              </a:rPr>
              <a:t>7</a:t>
            </a:r>
            <a:r>
              <a:rPr lang="zh-CN" altLang="en-US" sz="2400">
                <a:latin typeface="+mj-ea"/>
              </a:rPr>
              <a:t>、锻造                      </a:t>
            </a:r>
            <a:r>
              <a:rPr lang="en-US" altLang="zh-CN" sz="2400">
                <a:latin typeface="+mj-ea"/>
              </a:rPr>
              <a:t>8</a:t>
            </a:r>
            <a:r>
              <a:rPr lang="zh-CN" altLang="en-US" sz="2400">
                <a:latin typeface="+mj-ea"/>
              </a:rPr>
              <a:t>、砂型铸造</a:t>
            </a:r>
            <a:endParaRPr lang="zh-CN" altLang="en-US" sz="240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3331932-F100-499F-886E-1AA611065595}"/>
              </a:ext>
            </a:extLst>
          </p:cNvPr>
          <p:cNvSpPr/>
          <p:nvPr/>
        </p:nvSpPr>
        <p:spPr>
          <a:xfrm>
            <a:off x="4932040" y="1783645"/>
            <a:ext cx="3028335" cy="1849064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</a:rPr>
              <a:t>车床变速操作、简单零件切割、换刀，可进行轴类、杆类零件切削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6BEC182-494F-4019-9C56-E5F62F56B9A0}"/>
              </a:ext>
            </a:extLst>
          </p:cNvPr>
          <p:cNvSpPr/>
          <p:nvPr/>
        </p:nvSpPr>
        <p:spPr>
          <a:xfrm>
            <a:off x="4932039" y="4639672"/>
            <a:ext cx="3028335" cy="1917087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</a:rPr>
              <a:t>制作砂模，了解简单操作原理</a:t>
            </a:r>
          </a:p>
        </p:txBody>
      </p:sp>
    </p:spTree>
    <p:extLst>
      <p:ext uri="{BB962C8B-B14F-4D97-AF65-F5344CB8AC3E}">
        <p14:creationId xmlns:p14="http://schemas.microsoft.com/office/powerpoint/2010/main" val="3210024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9B1F69C2-13F0-4A45-B8C4-D58EA537BC68}"/>
              </a:ext>
            </a:extLst>
          </p:cNvPr>
          <p:cNvSpPr/>
          <p:nvPr/>
        </p:nvSpPr>
        <p:spPr>
          <a:xfrm>
            <a:off x="520378" y="1799830"/>
            <a:ext cx="8103244" cy="1979685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</a:rPr>
              <a:t>可使用软件进行</a:t>
            </a:r>
            <a:r>
              <a:rPr lang="en-US" altLang="zh-CN" sz="2000">
                <a:solidFill>
                  <a:schemeClr val="accent6">
                    <a:lumMod val="20000"/>
                    <a:lumOff val="80000"/>
                  </a:schemeClr>
                </a:solidFill>
              </a:rPr>
              <a:t>3B</a:t>
            </a: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</a:rPr>
              <a:t>代码编写，简单图形的绘制并进行加工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2114FD9-6102-4813-A8C7-59069F6C754E}"/>
              </a:ext>
            </a:extLst>
          </p:cNvPr>
          <p:cNvSpPr/>
          <p:nvPr/>
        </p:nvSpPr>
        <p:spPr>
          <a:xfrm>
            <a:off x="520378" y="4628624"/>
            <a:ext cx="8132156" cy="1758776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</a:rPr>
              <a:t>学习了手工电弧焊的操作及注意事项</a:t>
            </a:r>
          </a:p>
        </p:txBody>
      </p:sp>
      <p:sp>
        <p:nvSpPr>
          <p:cNvPr id="7176" name="TextBox 5" hidden="1">
            <a:extLst>
              <a:ext uri="{FF2B5EF4-FFF2-40B4-BE49-F238E27FC236}">
                <a16:creationId xmlns:a16="http://schemas.microsoft.com/office/drawing/2014/main" id="{D1B3E28B-5940-4878-9ADB-C40872C67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7" name="矩形 6" hidden="1">
            <a:extLst>
              <a:ext uri="{FF2B5EF4-FFF2-40B4-BE49-F238E27FC236}">
                <a16:creationId xmlns:a16="http://schemas.microsoft.com/office/drawing/2014/main" id="{90D5A1EE-108E-4BAC-B777-C30783DFB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8" name="矩形 7" hidden="1">
            <a:extLst>
              <a:ext uri="{FF2B5EF4-FFF2-40B4-BE49-F238E27FC236}">
                <a16:creationId xmlns:a16="http://schemas.microsoft.com/office/drawing/2014/main" id="{7FC51485-CAFD-4A44-999F-A101A814A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9" name="矩形 8" hidden="1">
            <a:extLst>
              <a:ext uri="{FF2B5EF4-FFF2-40B4-BE49-F238E27FC236}">
                <a16:creationId xmlns:a16="http://schemas.microsoft.com/office/drawing/2014/main" id="{68453DB9-B3F4-4B69-A95A-76713E286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80" name="矩形 6">
            <a:extLst>
              <a:ext uri="{FF2B5EF4-FFF2-40B4-BE49-F238E27FC236}">
                <a16:creationId xmlns:a16="http://schemas.microsoft.com/office/drawing/2014/main" id="{0C336D42-463C-46FE-AEA3-2DE9D5131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76" y="318361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工训方面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F569BCD-3348-4CD4-8E49-EE5DD88114A2}"/>
              </a:ext>
            </a:extLst>
          </p:cNvPr>
          <p:cNvSpPr txBox="1"/>
          <p:nvPr/>
        </p:nvSpPr>
        <p:spPr>
          <a:xfrm>
            <a:off x="343372" y="1005819"/>
            <a:ext cx="75477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9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、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电加工</a:t>
            </a:r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C5D657B7-F151-44D3-A39A-4768A9887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188" y="3779516"/>
            <a:ext cx="7815212" cy="843036"/>
          </a:xfrm>
        </p:spPr>
        <p:txBody>
          <a:bodyPr/>
          <a:lstStyle/>
          <a:p>
            <a:pPr algn="l"/>
            <a:r>
              <a:rPr lang="en-US" altLang="zh-CN" sz="2400">
                <a:latin typeface="+mj-ea"/>
              </a:rPr>
              <a:t>10</a:t>
            </a:r>
            <a:r>
              <a:rPr lang="zh-CN" altLang="en-US" sz="2400">
                <a:latin typeface="+mj-ea"/>
              </a:rPr>
              <a:t>、焊接</a:t>
            </a:r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2666188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 hidden="1">
            <a:extLst>
              <a:ext uri="{FF2B5EF4-FFF2-40B4-BE49-F238E27FC236}">
                <a16:creationId xmlns:a16="http://schemas.microsoft.com/office/drawing/2014/main" id="{96957E1E-B213-4535-AE93-58AC1E600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3" name="矩形 6" hidden="1">
            <a:extLst>
              <a:ext uri="{FF2B5EF4-FFF2-40B4-BE49-F238E27FC236}">
                <a16:creationId xmlns:a16="http://schemas.microsoft.com/office/drawing/2014/main" id="{43168417-8CB5-4FFB-A6A5-AE4CCD02C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4" name="矩形 7" hidden="1">
            <a:extLst>
              <a:ext uri="{FF2B5EF4-FFF2-40B4-BE49-F238E27FC236}">
                <a16:creationId xmlns:a16="http://schemas.microsoft.com/office/drawing/2014/main" id="{9AE0FA55-4EB6-4B94-85FF-932925BDE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5" name="矩形 8" hidden="1">
            <a:extLst>
              <a:ext uri="{FF2B5EF4-FFF2-40B4-BE49-F238E27FC236}">
                <a16:creationId xmlns:a16="http://schemas.microsoft.com/office/drawing/2014/main" id="{A302B07C-EFF0-49A3-BA26-25A51BA6C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6" name="矩形 6">
            <a:extLst>
              <a:ext uri="{FF2B5EF4-FFF2-40B4-BE49-F238E27FC236}">
                <a16:creationId xmlns:a16="http://schemas.microsoft.com/office/drawing/2014/main" id="{7C96A3EA-7807-445C-A05D-5F8C3EDC9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85750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达成的能力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50E5AF4-B894-44E2-B511-08E409537188}"/>
              </a:ext>
            </a:extLst>
          </p:cNvPr>
          <p:cNvSpPr/>
          <p:nvPr/>
        </p:nvSpPr>
        <p:spPr>
          <a:xfrm>
            <a:off x="719381" y="1308219"/>
            <a:ext cx="3888432" cy="4274628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250" name="矩形 15">
            <a:extLst>
              <a:ext uri="{FF2B5EF4-FFF2-40B4-BE49-F238E27FC236}">
                <a16:creationId xmlns:a16="http://schemas.microsoft.com/office/drawing/2014/main" id="{C911501F-105F-4357-8A3D-464770F1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405" y="1951189"/>
            <a:ext cx="3456384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三维建模能力更加熟练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通过自学掌握了</a:t>
            </a: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proe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solidworks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等软件的使用，并在图纸的绘制过程中学到很多实际加工的应用，提升了工程文化素养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对无人机知识了解加深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包括程序编写，结构设计合理化，对各学科知识的综合应用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43">
            <a:extLst>
              <a:ext uri="{FF2B5EF4-FFF2-40B4-BE49-F238E27FC236}">
                <a16:creationId xmlns:a16="http://schemas.microsoft.com/office/drawing/2014/main" id="{BD289308-3EFE-4763-8191-46544AFC7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t="8537" r="1431" b="11790"/>
          <a:stretch>
            <a:fillRect/>
          </a:stretch>
        </p:blipFill>
        <p:spPr bwMode="auto">
          <a:xfrm>
            <a:off x="4716016" y="1291203"/>
            <a:ext cx="4176464" cy="427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050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 hidden="1">
            <a:extLst>
              <a:ext uri="{FF2B5EF4-FFF2-40B4-BE49-F238E27FC236}">
                <a16:creationId xmlns:a16="http://schemas.microsoft.com/office/drawing/2014/main" id="{96957E1E-B213-4535-AE93-58AC1E600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3" name="矩形 6" hidden="1">
            <a:extLst>
              <a:ext uri="{FF2B5EF4-FFF2-40B4-BE49-F238E27FC236}">
                <a16:creationId xmlns:a16="http://schemas.microsoft.com/office/drawing/2014/main" id="{43168417-8CB5-4FFB-A6A5-AE4CCD02C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4" name="矩形 7" hidden="1">
            <a:extLst>
              <a:ext uri="{FF2B5EF4-FFF2-40B4-BE49-F238E27FC236}">
                <a16:creationId xmlns:a16="http://schemas.microsoft.com/office/drawing/2014/main" id="{9AE0FA55-4EB6-4B94-85FF-932925BDE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5" name="矩形 8" hidden="1">
            <a:extLst>
              <a:ext uri="{FF2B5EF4-FFF2-40B4-BE49-F238E27FC236}">
                <a16:creationId xmlns:a16="http://schemas.microsoft.com/office/drawing/2014/main" id="{A302B07C-EFF0-49A3-BA26-25A51BA6C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6" name="矩形 6">
            <a:extLst>
              <a:ext uri="{FF2B5EF4-FFF2-40B4-BE49-F238E27FC236}">
                <a16:creationId xmlns:a16="http://schemas.microsoft.com/office/drawing/2014/main" id="{7C96A3EA-7807-445C-A05D-5F8C3EDC9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85750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达成的能力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50E5AF4-B894-44E2-B511-08E409537188}"/>
              </a:ext>
            </a:extLst>
          </p:cNvPr>
          <p:cNvSpPr/>
          <p:nvPr/>
        </p:nvSpPr>
        <p:spPr>
          <a:xfrm>
            <a:off x="719381" y="1308219"/>
            <a:ext cx="3888432" cy="4274628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250" name="矩形 15">
            <a:extLst>
              <a:ext uri="{FF2B5EF4-FFF2-40B4-BE49-F238E27FC236}">
                <a16:creationId xmlns:a16="http://schemas.microsoft.com/office/drawing/2014/main" id="{C911501F-105F-4357-8A3D-464770F1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405" y="1951189"/>
            <a:ext cx="345638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自学能力提升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通过</a:t>
            </a: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KAPI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项目的锻炼，在进行过程中资料搜查、车床实训，都对我的学习能力有所提升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团队合作能力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在项目进行中与小组成员的交流提升表达能力、合作能力等</a:t>
            </a:r>
          </a:p>
        </p:txBody>
      </p:sp>
      <p:pic>
        <p:nvPicPr>
          <p:cNvPr id="2" name="图片 43">
            <a:extLst>
              <a:ext uri="{FF2B5EF4-FFF2-40B4-BE49-F238E27FC236}">
                <a16:creationId xmlns:a16="http://schemas.microsoft.com/office/drawing/2014/main" id="{BD289308-3EFE-4763-8191-46544AFC7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t="8537" r="1431" b="11790"/>
          <a:stretch>
            <a:fillRect/>
          </a:stretch>
        </p:blipFill>
        <p:spPr bwMode="auto">
          <a:xfrm>
            <a:off x="4716016" y="1291203"/>
            <a:ext cx="4176464" cy="427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201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组合 20">
            <a:extLst>
              <a:ext uri="{FF2B5EF4-FFF2-40B4-BE49-F238E27FC236}">
                <a16:creationId xmlns:a16="http://schemas.microsoft.com/office/drawing/2014/main" id="{D7C00120-A4FD-4AFE-93F9-AF0EE8D3F6D5}"/>
              </a:ext>
            </a:extLst>
          </p:cNvPr>
          <p:cNvGrpSpPr>
            <a:grpSpLocks/>
          </p:cNvGrpSpPr>
          <p:nvPr/>
        </p:nvGrpSpPr>
        <p:grpSpPr bwMode="auto">
          <a:xfrm>
            <a:off x="987574" y="1628800"/>
            <a:ext cx="7168852" cy="3038772"/>
            <a:chOff x="1603473" y="1814052"/>
            <a:chExt cx="8535043" cy="3617076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C4C8DB29-FFAB-45B9-A083-00B132A35630}"/>
                </a:ext>
              </a:extLst>
            </p:cNvPr>
            <p:cNvSpPr/>
            <p:nvPr/>
          </p:nvSpPr>
          <p:spPr>
            <a:xfrm>
              <a:off x="1603473" y="1814052"/>
              <a:ext cx="8535043" cy="3617076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pic>
          <p:nvPicPr>
            <p:cNvPr id="19474" name="图片 15">
              <a:extLst>
                <a:ext uri="{FF2B5EF4-FFF2-40B4-BE49-F238E27FC236}">
                  <a16:creationId xmlns:a16="http://schemas.microsoft.com/office/drawing/2014/main" id="{B800D2AF-DF4E-47A4-94C4-B76B7542A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272" y="2313375"/>
              <a:ext cx="6096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9" name="TextBox 5" hidden="1">
            <a:extLst>
              <a:ext uri="{FF2B5EF4-FFF2-40B4-BE49-F238E27FC236}">
                <a16:creationId xmlns:a16="http://schemas.microsoft.com/office/drawing/2014/main" id="{E47DB49B-E2E4-4084-835F-BD9868C26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9460" name="矩形 6" hidden="1">
            <a:extLst>
              <a:ext uri="{FF2B5EF4-FFF2-40B4-BE49-F238E27FC236}">
                <a16:creationId xmlns:a16="http://schemas.microsoft.com/office/drawing/2014/main" id="{4B8CF381-144F-49E0-98BD-BCBFB4DFC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9461" name="矩形 7" hidden="1">
            <a:extLst>
              <a:ext uri="{FF2B5EF4-FFF2-40B4-BE49-F238E27FC236}">
                <a16:creationId xmlns:a16="http://schemas.microsoft.com/office/drawing/2014/main" id="{7ACEE0E5-79C6-4A3A-9EF3-81677D1CB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9462" name="矩形 8" hidden="1">
            <a:extLst>
              <a:ext uri="{FF2B5EF4-FFF2-40B4-BE49-F238E27FC236}">
                <a16:creationId xmlns:a16="http://schemas.microsoft.com/office/drawing/2014/main" id="{5A5A1B5B-83C9-4E15-ABB1-FC2C37DF7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9464" name="矩形 12">
            <a:extLst>
              <a:ext uri="{FF2B5EF4-FFF2-40B4-BE49-F238E27FC236}">
                <a16:creationId xmlns:a16="http://schemas.microsoft.com/office/drawing/2014/main" id="{BB1A9424-A2E7-490C-9458-15B8208F5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38" y="2643188"/>
            <a:ext cx="33712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400">
                <a:latin typeface="微软雅黑" panose="020B0503020204020204" pitchFamily="34" charset="-122"/>
                <a:ea typeface="微软雅黑" panose="020B0503020204020204" pitchFamily="34" charset="-122"/>
              </a:rPr>
              <a:t>  感谢聆听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平行四边形 12">
            <a:extLst>
              <a:ext uri="{FF2B5EF4-FFF2-40B4-BE49-F238E27FC236}">
                <a16:creationId xmlns:a16="http://schemas.microsoft.com/office/drawing/2014/main" id="{06F47BD5-AF0D-4F85-BCF0-297C17D81162}"/>
              </a:ext>
            </a:extLst>
          </p:cNvPr>
          <p:cNvSpPr/>
          <p:nvPr/>
        </p:nvSpPr>
        <p:spPr>
          <a:xfrm rot="16200000">
            <a:off x="3985419" y="3074194"/>
            <a:ext cx="1484312" cy="2032000"/>
          </a:xfrm>
          <a:prstGeom prst="parallelogram">
            <a:avLst>
              <a:gd name="adj" fmla="val 5322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4" name="平行四边形 13">
            <a:extLst>
              <a:ext uri="{FF2B5EF4-FFF2-40B4-BE49-F238E27FC236}">
                <a16:creationId xmlns:a16="http://schemas.microsoft.com/office/drawing/2014/main" id="{8DE59B07-5846-462A-8953-0FADFDCEFF4F}"/>
              </a:ext>
            </a:extLst>
          </p:cNvPr>
          <p:cNvSpPr/>
          <p:nvPr/>
        </p:nvSpPr>
        <p:spPr>
          <a:xfrm rot="16200000">
            <a:off x="3985419" y="1486694"/>
            <a:ext cx="1484312" cy="2032000"/>
          </a:xfrm>
          <a:prstGeom prst="parallelogram">
            <a:avLst>
              <a:gd name="adj" fmla="val 5322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5" name="右箭头 14">
            <a:extLst>
              <a:ext uri="{FF2B5EF4-FFF2-40B4-BE49-F238E27FC236}">
                <a16:creationId xmlns:a16="http://schemas.microsoft.com/office/drawing/2014/main" id="{692A8D1F-6597-454C-821F-0495BF077977}"/>
              </a:ext>
            </a:extLst>
          </p:cNvPr>
          <p:cNvSpPr/>
          <p:nvPr/>
        </p:nvSpPr>
        <p:spPr>
          <a:xfrm>
            <a:off x="3711575" y="1589088"/>
            <a:ext cx="2646363" cy="1035050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6" name="右箭头 15">
            <a:extLst>
              <a:ext uri="{FF2B5EF4-FFF2-40B4-BE49-F238E27FC236}">
                <a16:creationId xmlns:a16="http://schemas.microsoft.com/office/drawing/2014/main" id="{46B6A1A2-ED03-429A-88E1-2129AD7CB47E}"/>
              </a:ext>
            </a:extLst>
          </p:cNvPr>
          <p:cNvSpPr/>
          <p:nvPr/>
        </p:nvSpPr>
        <p:spPr>
          <a:xfrm rot="10800000">
            <a:off x="3097213" y="2381250"/>
            <a:ext cx="2646362" cy="1035050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7" name="右箭头 16">
            <a:extLst>
              <a:ext uri="{FF2B5EF4-FFF2-40B4-BE49-F238E27FC236}">
                <a16:creationId xmlns:a16="http://schemas.microsoft.com/office/drawing/2014/main" id="{561B322E-957C-425C-BF46-D64907278345}"/>
              </a:ext>
            </a:extLst>
          </p:cNvPr>
          <p:cNvSpPr/>
          <p:nvPr/>
        </p:nvSpPr>
        <p:spPr>
          <a:xfrm>
            <a:off x="3711575" y="3173413"/>
            <a:ext cx="2646363" cy="1035050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8" name="右箭头 17">
            <a:extLst>
              <a:ext uri="{FF2B5EF4-FFF2-40B4-BE49-F238E27FC236}">
                <a16:creationId xmlns:a16="http://schemas.microsoft.com/office/drawing/2014/main" id="{09E956E0-6156-413B-AC4F-81D8A0051AFF}"/>
              </a:ext>
            </a:extLst>
          </p:cNvPr>
          <p:cNvSpPr/>
          <p:nvPr/>
        </p:nvSpPr>
        <p:spPr>
          <a:xfrm rot="10800000">
            <a:off x="3097213" y="3965575"/>
            <a:ext cx="2646362" cy="1035050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4104" name="TextBox 5" hidden="1">
            <a:extLst>
              <a:ext uri="{FF2B5EF4-FFF2-40B4-BE49-F238E27FC236}">
                <a16:creationId xmlns:a16="http://schemas.microsoft.com/office/drawing/2014/main" id="{F02DB3BD-C6F2-45AC-AC6D-F17F26ACB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4105" name="矩形 6" hidden="1">
            <a:extLst>
              <a:ext uri="{FF2B5EF4-FFF2-40B4-BE49-F238E27FC236}">
                <a16:creationId xmlns:a16="http://schemas.microsoft.com/office/drawing/2014/main" id="{2D5BF3E4-F94C-4975-BA85-6597B86F7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4106" name="矩形 7" hidden="1">
            <a:extLst>
              <a:ext uri="{FF2B5EF4-FFF2-40B4-BE49-F238E27FC236}">
                <a16:creationId xmlns:a16="http://schemas.microsoft.com/office/drawing/2014/main" id="{A8E08DF0-7616-4ED1-B6DB-A281EC107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4107" name="矩形 8" hidden="1">
            <a:extLst>
              <a:ext uri="{FF2B5EF4-FFF2-40B4-BE49-F238E27FC236}">
                <a16:creationId xmlns:a16="http://schemas.microsoft.com/office/drawing/2014/main" id="{78A38EF7-5423-49C4-8B06-B679C3A5E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4108" name="TextBox 12">
            <a:extLst>
              <a:ext uri="{FF2B5EF4-FFF2-40B4-BE49-F238E27FC236}">
                <a16:creationId xmlns:a16="http://schemas.microsoft.com/office/drawing/2014/main" id="{4182396B-4B35-4575-A56C-613F8B904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00063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4109" name="矩形 20">
            <a:extLst>
              <a:ext uri="{FF2B5EF4-FFF2-40B4-BE49-F238E27FC236}">
                <a16:creationId xmlns:a16="http://schemas.microsoft.com/office/drawing/2014/main" id="{F8C63169-C58E-43FE-AF44-FDF75EB2F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9063" y="2714625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设计有关知识</a:t>
            </a:r>
          </a:p>
        </p:txBody>
      </p:sp>
      <p:sp>
        <p:nvSpPr>
          <p:cNvPr id="4110" name="矩形 21">
            <a:extLst>
              <a:ext uri="{FF2B5EF4-FFF2-40B4-BE49-F238E27FC236}">
                <a16:creationId xmlns:a16="http://schemas.microsoft.com/office/drawing/2014/main" id="{13940F0C-C7CD-4740-919E-AF7C2060A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3487738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创新方面</a:t>
            </a:r>
          </a:p>
        </p:txBody>
      </p:sp>
      <p:sp>
        <p:nvSpPr>
          <p:cNvPr id="4111" name="矩形 22">
            <a:extLst>
              <a:ext uri="{FF2B5EF4-FFF2-40B4-BE49-F238E27FC236}">
                <a16:creationId xmlns:a16="http://schemas.microsoft.com/office/drawing/2014/main" id="{7E25DA48-6AA2-4987-816A-2E2602F4D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1928813"/>
            <a:ext cx="2031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制造技术有关知识</a:t>
            </a:r>
          </a:p>
        </p:txBody>
      </p:sp>
      <p:sp>
        <p:nvSpPr>
          <p:cNvPr id="4112" name="矩形 21">
            <a:extLst>
              <a:ext uri="{FF2B5EF4-FFF2-40B4-BE49-F238E27FC236}">
                <a16:creationId xmlns:a16="http://schemas.microsoft.com/office/drawing/2014/main" id="{E6A827E6-5913-4731-89DA-9D219E39D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4286250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工训方面</a:t>
            </a:r>
          </a:p>
        </p:txBody>
      </p:sp>
      <p:sp>
        <p:nvSpPr>
          <p:cNvPr id="19" name="右箭头 14">
            <a:extLst>
              <a:ext uri="{FF2B5EF4-FFF2-40B4-BE49-F238E27FC236}">
                <a16:creationId xmlns:a16="http://schemas.microsoft.com/office/drawing/2014/main" id="{F1C489A9-4C55-4AB7-8DFD-C9AFCA71E8A0}"/>
              </a:ext>
            </a:extLst>
          </p:cNvPr>
          <p:cNvSpPr/>
          <p:nvPr/>
        </p:nvSpPr>
        <p:spPr>
          <a:xfrm>
            <a:off x="3692980" y="4635024"/>
            <a:ext cx="2646363" cy="1035050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  达成的能力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 hidden="1">
            <a:extLst>
              <a:ext uri="{FF2B5EF4-FFF2-40B4-BE49-F238E27FC236}">
                <a16:creationId xmlns:a16="http://schemas.microsoft.com/office/drawing/2014/main" id="{7A8C15EF-09BE-4899-AD5D-B72D2FE82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147" name="矩形 6" hidden="1">
            <a:extLst>
              <a:ext uri="{FF2B5EF4-FFF2-40B4-BE49-F238E27FC236}">
                <a16:creationId xmlns:a16="http://schemas.microsoft.com/office/drawing/2014/main" id="{E9E5ADBF-0452-47C3-8958-BEEA6CB53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148" name="矩形 7" hidden="1">
            <a:extLst>
              <a:ext uri="{FF2B5EF4-FFF2-40B4-BE49-F238E27FC236}">
                <a16:creationId xmlns:a16="http://schemas.microsoft.com/office/drawing/2014/main" id="{1F448746-375D-46F2-979E-26648C15C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149" name="矩形 8" hidden="1">
            <a:extLst>
              <a:ext uri="{FF2B5EF4-FFF2-40B4-BE49-F238E27FC236}">
                <a16:creationId xmlns:a16="http://schemas.microsoft.com/office/drawing/2014/main" id="{06582480-5A15-4E33-83E8-D58C4C144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150" name="矩形 6">
            <a:extLst>
              <a:ext uri="{FF2B5EF4-FFF2-40B4-BE49-F238E27FC236}">
                <a16:creationId xmlns:a16="http://schemas.microsoft.com/office/drawing/2014/main" id="{D6717153-84B7-4FA3-A92E-3548B21A3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85750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制造技术有关知识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5C90D92-C8C0-4CF3-9519-20BA5BE7A1C4}"/>
              </a:ext>
            </a:extLst>
          </p:cNvPr>
          <p:cNvSpPr/>
          <p:nvPr/>
        </p:nvSpPr>
        <p:spPr>
          <a:xfrm>
            <a:off x="547185" y="1198817"/>
            <a:ext cx="3520760" cy="4203697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sz="2000">
                <a:solidFill>
                  <a:schemeClr val="tx1"/>
                </a:solidFill>
              </a:rPr>
              <a:t>制造技术主要包括热处理技术、材料成型工艺、材料连接技术、增材技术</a:t>
            </a:r>
          </a:p>
        </p:txBody>
      </p:sp>
      <p:pic>
        <p:nvPicPr>
          <p:cNvPr id="2" name="图片 43">
            <a:extLst>
              <a:ext uri="{FF2B5EF4-FFF2-40B4-BE49-F238E27FC236}">
                <a16:creationId xmlns:a16="http://schemas.microsoft.com/office/drawing/2014/main" id="{03D2BB91-0181-4FD4-B862-715FA576D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t="8537" r="1431" b="11790"/>
          <a:stretch>
            <a:fillRect/>
          </a:stretch>
        </p:blipFill>
        <p:spPr bwMode="auto">
          <a:xfrm>
            <a:off x="4355976" y="1287794"/>
            <a:ext cx="4680520" cy="411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9B1F69C2-13F0-4A45-B8C4-D58EA537BC68}"/>
              </a:ext>
            </a:extLst>
          </p:cNvPr>
          <p:cNvSpPr/>
          <p:nvPr/>
        </p:nvSpPr>
        <p:spPr>
          <a:xfrm>
            <a:off x="357188" y="1795960"/>
            <a:ext cx="8319268" cy="1468508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2114FD9-6102-4813-A8C7-59069F6C754E}"/>
              </a:ext>
            </a:extLst>
          </p:cNvPr>
          <p:cNvSpPr/>
          <p:nvPr/>
        </p:nvSpPr>
        <p:spPr>
          <a:xfrm>
            <a:off x="319500" y="4622552"/>
            <a:ext cx="8319268" cy="1229629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76" name="TextBox 5" hidden="1">
            <a:extLst>
              <a:ext uri="{FF2B5EF4-FFF2-40B4-BE49-F238E27FC236}">
                <a16:creationId xmlns:a16="http://schemas.microsoft.com/office/drawing/2014/main" id="{D1B3E28B-5940-4878-9ADB-C40872C67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7" name="矩形 6" hidden="1">
            <a:extLst>
              <a:ext uri="{FF2B5EF4-FFF2-40B4-BE49-F238E27FC236}">
                <a16:creationId xmlns:a16="http://schemas.microsoft.com/office/drawing/2014/main" id="{90D5A1EE-108E-4BAC-B777-C30783DFB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8" name="矩形 7" hidden="1">
            <a:extLst>
              <a:ext uri="{FF2B5EF4-FFF2-40B4-BE49-F238E27FC236}">
                <a16:creationId xmlns:a16="http://schemas.microsoft.com/office/drawing/2014/main" id="{7FC51485-CAFD-4A44-999F-A101A814A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9" name="矩形 8" hidden="1">
            <a:extLst>
              <a:ext uri="{FF2B5EF4-FFF2-40B4-BE49-F238E27FC236}">
                <a16:creationId xmlns:a16="http://schemas.microsoft.com/office/drawing/2014/main" id="{68453DB9-B3F4-4B69-A95A-76713E286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80" name="矩形 6">
            <a:extLst>
              <a:ext uri="{FF2B5EF4-FFF2-40B4-BE49-F238E27FC236}">
                <a16:creationId xmlns:a16="http://schemas.microsoft.com/office/drawing/2014/main" id="{0C336D42-463C-46FE-AEA3-2DE9D5131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76" y="318361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制造技术有关知识</a:t>
            </a:r>
          </a:p>
        </p:txBody>
      </p:sp>
      <p:sp>
        <p:nvSpPr>
          <p:cNvPr id="7182" name="矩形 12">
            <a:extLst>
              <a:ext uri="{FF2B5EF4-FFF2-40B4-BE49-F238E27FC236}">
                <a16:creationId xmlns:a16="http://schemas.microsoft.com/office/drawing/2014/main" id="{41B06433-0866-401B-96CB-57382930A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" y="1988840"/>
            <a:ext cx="749806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热处理技术学习了钢材在热处理及冷却时组织的转变，以及对材料性质的影响、钢材的热处理工艺、非金属（玻璃、陶瓷）的热处理工艺</a:t>
            </a:r>
          </a:p>
        </p:txBody>
      </p:sp>
      <p:sp>
        <p:nvSpPr>
          <p:cNvPr id="7183" name="矩形 12">
            <a:extLst>
              <a:ext uri="{FF2B5EF4-FFF2-40B4-BE49-F238E27FC236}">
                <a16:creationId xmlns:a16="http://schemas.microsoft.com/office/drawing/2014/main" id="{2C41E0D7-FD5E-4962-A295-C56D1A604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00" y="4753175"/>
            <a:ext cx="75227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  <a:latin typeface="宋体" panose="02010600030101010101" pitchFamily="2" charset="-122"/>
              </a:rPr>
              <a:t>学习了材料液态成形工艺、塑性成形工艺、粉体成形工艺、高分子成形工艺、简单了解了复合材料的成形工艺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F569BCD-3348-4CD4-8E49-EE5DD88114A2}"/>
              </a:ext>
            </a:extLst>
          </p:cNvPr>
          <p:cNvSpPr txBox="1"/>
          <p:nvPr/>
        </p:nvSpPr>
        <p:spPr>
          <a:xfrm>
            <a:off x="343372" y="1005819"/>
            <a:ext cx="75477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、热处理技术</a:t>
            </a:r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C5D657B7-F151-44D3-A39A-4768A9887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188" y="3534556"/>
            <a:ext cx="2664296" cy="755650"/>
          </a:xfrm>
        </p:spPr>
        <p:txBody>
          <a:bodyPr/>
          <a:lstStyle/>
          <a:p>
            <a:r>
              <a:rPr lang="en-US" altLang="zh-CN" sz="2400">
                <a:latin typeface="+mj-ea"/>
              </a:rPr>
              <a:t>2</a:t>
            </a:r>
            <a:r>
              <a:rPr lang="zh-CN" altLang="en-US" sz="2400"/>
              <a:t>、材料成形技术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>
            <a:extLst>
              <a:ext uri="{FF2B5EF4-FFF2-40B4-BE49-F238E27FC236}">
                <a16:creationId xmlns:a16="http://schemas.microsoft.com/office/drawing/2014/main" id="{6ABE6B15-FBC9-48CD-A27A-0AA4B68D7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25" b="8482"/>
          <a:stretch>
            <a:fillRect/>
          </a:stretch>
        </p:blipFill>
        <p:spPr bwMode="auto">
          <a:xfrm>
            <a:off x="911225" y="1773238"/>
            <a:ext cx="23288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01200F52-59A1-453E-9E56-8D735CB2F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15"/>
          <a:stretch>
            <a:fillRect/>
          </a:stretch>
        </p:blipFill>
        <p:spPr bwMode="auto">
          <a:xfrm>
            <a:off x="911225" y="4941168"/>
            <a:ext cx="2328863" cy="165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4">
            <a:extLst>
              <a:ext uri="{FF2B5EF4-FFF2-40B4-BE49-F238E27FC236}">
                <a16:creationId xmlns:a16="http://schemas.microsoft.com/office/drawing/2014/main" id="{0EF95A4E-2436-4970-88A5-2C8915CEBC5C}"/>
              </a:ext>
            </a:extLst>
          </p:cNvPr>
          <p:cNvGrpSpPr>
            <a:grpSpLocks/>
          </p:cNvGrpSpPr>
          <p:nvPr/>
        </p:nvGrpSpPr>
        <p:grpSpPr bwMode="auto">
          <a:xfrm>
            <a:off x="3450276" y="1747555"/>
            <a:ext cx="5080000" cy="1155700"/>
            <a:chOff x="3347864" y="1152445"/>
            <a:chExt cx="4752528" cy="1080119"/>
          </a:xfrm>
        </p:grpSpPr>
        <p:sp>
          <p:nvSpPr>
            <p:cNvPr id="8213" name="矩形 6">
              <a:extLst>
                <a:ext uri="{FF2B5EF4-FFF2-40B4-BE49-F238E27FC236}">
                  <a16:creationId xmlns:a16="http://schemas.microsoft.com/office/drawing/2014/main" id="{7966C10A-A803-4F2C-A2DB-182BAF63B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864" y="1152445"/>
              <a:ext cx="4752528" cy="267178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ea typeface="微软雅黑" panose="020B0503020204020204" pitchFamily="34" charset="-122"/>
                </a:rPr>
                <a:t>液态成形</a:t>
              </a:r>
              <a:endParaRPr lang="en-US" altLang="zh-CN" sz="14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214" name="矩形 7">
              <a:extLst>
                <a:ext uri="{FF2B5EF4-FFF2-40B4-BE49-F238E27FC236}">
                  <a16:creationId xmlns:a16="http://schemas.microsoft.com/office/drawing/2014/main" id="{532E816D-5AF8-4B02-94BC-61CF742B1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864" y="1419622"/>
              <a:ext cx="4752528" cy="812942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100"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8">
            <a:extLst>
              <a:ext uri="{FF2B5EF4-FFF2-40B4-BE49-F238E27FC236}">
                <a16:creationId xmlns:a16="http://schemas.microsoft.com/office/drawing/2014/main" id="{9E15AC34-2817-4075-B8C3-245029B1699A}"/>
              </a:ext>
            </a:extLst>
          </p:cNvPr>
          <p:cNvGrpSpPr>
            <a:grpSpLocks/>
          </p:cNvGrpSpPr>
          <p:nvPr/>
        </p:nvGrpSpPr>
        <p:grpSpPr bwMode="auto">
          <a:xfrm>
            <a:off x="3452813" y="2998788"/>
            <a:ext cx="5080000" cy="1154112"/>
            <a:chOff x="3347864" y="1152444"/>
            <a:chExt cx="4752528" cy="1080120"/>
          </a:xfrm>
        </p:grpSpPr>
        <p:sp>
          <p:nvSpPr>
            <p:cNvPr id="8211" name="矩形 9">
              <a:extLst>
                <a:ext uri="{FF2B5EF4-FFF2-40B4-BE49-F238E27FC236}">
                  <a16:creationId xmlns:a16="http://schemas.microsoft.com/office/drawing/2014/main" id="{18E2FC17-3140-4199-959E-0A2EC56AD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864" y="1152444"/>
              <a:ext cx="4752528" cy="267178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ea typeface="微软雅黑" panose="020B0503020204020204" pitchFamily="34" charset="-122"/>
                </a:rPr>
                <a:t>塑性成形</a:t>
              </a:r>
              <a:endParaRPr lang="en-US" altLang="zh-CN" sz="14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212" name="矩形 10">
              <a:extLst>
                <a:ext uri="{FF2B5EF4-FFF2-40B4-BE49-F238E27FC236}">
                  <a16:creationId xmlns:a16="http://schemas.microsoft.com/office/drawing/2014/main" id="{F61E4675-03B4-4919-A5ED-75006904A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864" y="1419622"/>
              <a:ext cx="4752528" cy="812942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简单了解材料塑性成型机理，学习了金属塑性成形方法（自由锻、模型锻造、板材冲压成形）</a:t>
              </a:r>
            </a:p>
          </p:txBody>
        </p:sp>
      </p:grpSp>
      <p:grpSp>
        <p:nvGrpSpPr>
          <p:cNvPr id="4" name="组合 11">
            <a:extLst>
              <a:ext uri="{FF2B5EF4-FFF2-40B4-BE49-F238E27FC236}">
                <a16:creationId xmlns:a16="http://schemas.microsoft.com/office/drawing/2014/main" id="{9CA5F53D-A2BE-4E74-BC45-1A9D8B7B5E15}"/>
              </a:ext>
            </a:extLst>
          </p:cNvPr>
          <p:cNvGrpSpPr>
            <a:grpSpLocks/>
          </p:cNvGrpSpPr>
          <p:nvPr/>
        </p:nvGrpSpPr>
        <p:grpSpPr bwMode="auto">
          <a:xfrm>
            <a:off x="3452813" y="4216400"/>
            <a:ext cx="5080000" cy="1154113"/>
            <a:chOff x="3347864" y="1152444"/>
            <a:chExt cx="4752528" cy="1080120"/>
          </a:xfrm>
        </p:grpSpPr>
        <p:sp>
          <p:nvSpPr>
            <p:cNvPr id="8209" name="矩形 12">
              <a:extLst>
                <a:ext uri="{FF2B5EF4-FFF2-40B4-BE49-F238E27FC236}">
                  <a16:creationId xmlns:a16="http://schemas.microsoft.com/office/drawing/2014/main" id="{EB0E80C6-6015-41D6-BFF2-3489C3575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864" y="1152444"/>
              <a:ext cx="4752528" cy="267178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ea typeface="微软雅黑" panose="020B0503020204020204" pitchFamily="34" charset="-122"/>
                </a:rPr>
                <a:t>粉体成形工艺</a:t>
              </a:r>
              <a:endParaRPr lang="en-US" altLang="zh-CN" sz="14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210" name="矩形 13">
              <a:extLst>
                <a:ext uri="{FF2B5EF4-FFF2-40B4-BE49-F238E27FC236}">
                  <a16:creationId xmlns:a16="http://schemas.microsoft.com/office/drawing/2014/main" id="{A008C4A0-D74D-4B17-8B84-854C9B5E7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864" y="1419622"/>
              <a:ext cx="4752528" cy="812942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ea typeface="微软雅黑" panose="020B0503020204020204" pitchFamily="34" charset="-122"/>
                </a:rPr>
                <a:t>简单学习了粉体成形原理，及成形工艺</a:t>
              </a:r>
            </a:p>
          </p:txBody>
        </p:sp>
      </p:grpSp>
      <p:pic>
        <p:nvPicPr>
          <p:cNvPr id="28" name="Picture 2">
            <a:extLst>
              <a:ext uri="{FF2B5EF4-FFF2-40B4-BE49-F238E27FC236}">
                <a16:creationId xmlns:a16="http://schemas.microsoft.com/office/drawing/2014/main" id="{6569B8E5-14F7-4EE0-A231-A4726AD8D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35"/>
          <a:stretch>
            <a:fillRect/>
          </a:stretch>
        </p:blipFill>
        <p:spPr bwMode="auto">
          <a:xfrm>
            <a:off x="911225" y="3429000"/>
            <a:ext cx="232886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Box 5" hidden="1">
            <a:extLst>
              <a:ext uri="{FF2B5EF4-FFF2-40B4-BE49-F238E27FC236}">
                <a16:creationId xmlns:a16="http://schemas.microsoft.com/office/drawing/2014/main" id="{11B5E576-EB24-4DBB-AB45-7832950A8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8201" name="矩形 6" hidden="1">
            <a:extLst>
              <a:ext uri="{FF2B5EF4-FFF2-40B4-BE49-F238E27FC236}">
                <a16:creationId xmlns:a16="http://schemas.microsoft.com/office/drawing/2014/main" id="{594DD307-016B-4AB2-910E-8B2B6C62B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8202" name="矩形 7" hidden="1">
            <a:extLst>
              <a:ext uri="{FF2B5EF4-FFF2-40B4-BE49-F238E27FC236}">
                <a16:creationId xmlns:a16="http://schemas.microsoft.com/office/drawing/2014/main" id="{94FB844C-064B-455F-AF0F-BEF30FFFB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8203" name="矩形 8" hidden="1">
            <a:extLst>
              <a:ext uri="{FF2B5EF4-FFF2-40B4-BE49-F238E27FC236}">
                <a16:creationId xmlns:a16="http://schemas.microsoft.com/office/drawing/2014/main" id="{AB5468A5-D839-4C7A-842C-53F7E1F5F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8204" name="矩形 6">
            <a:extLst>
              <a:ext uri="{FF2B5EF4-FFF2-40B4-BE49-F238E27FC236}">
                <a16:creationId xmlns:a16="http://schemas.microsoft.com/office/drawing/2014/main" id="{42FE2074-E165-4824-8EF7-2A5061547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260648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制造技术有关知识</a:t>
            </a:r>
          </a:p>
        </p:txBody>
      </p:sp>
      <p:sp>
        <p:nvSpPr>
          <p:cNvPr id="8205" name="矩形 15">
            <a:extLst>
              <a:ext uri="{FF2B5EF4-FFF2-40B4-BE49-F238E27FC236}">
                <a16:creationId xmlns:a16="http://schemas.microsoft.com/office/drawing/2014/main" id="{187F33D7-C65A-4C60-8D71-020E58295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364" y="2074019"/>
            <a:ext cx="50499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学习了液态金属充型能力及影响、合金凝固特性等铸造性能，简单了解了特种铸造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E910B31-566F-4CFF-9E4C-88C49CBDF35C}"/>
              </a:ext>
            </a:extLst>
          </p:cNvPr>
          <p:cNvSpPr/>
          <p:nvPr/>
        </p:nvSpPr>
        <p:spPr>
          <a:xfrm>
            <a:off x="908353" y="1747556"/>
            <a:ext cx="2376487" cy="4817661"/>
          </a:xfrm>
          <a:prstGeom prst="rect">
            <a:avLst/>
          </a:prstGeom>
          <a:solidFill>
            <a:srgbClr val="333333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sz="3200">
                <a:latin typeface="+mj-ea"/>
              </a:rPr>
              <a:t>2</a:t>
            </a:r>
            <a:r>
              <a:rPr lang="zh-CN" altLang="en-US" sz="3200"/>
              <a:t>、材料成                                   </a:t>
            </a:r>
            <a:endParaRPr lang="en-US" altLang="zh-CN" sz="3200"/>
          </a:p>
          <a:p>
            <a:pPr algn="ctr" eaLnBrk="1" hangingPunct="1">
              <a:defRPr/>
            </a:pPr>
            <a:r>
              <a:rPr lang="en-US" altLang="zh-CN" sz="3200"/>
              <a:t>      </a:t>
            </a:r>
            <a:r>
              <a:rPr lang="zh-CN" altLang="en-US" sz="3200"/>
              <a:t>形技术</a:t>
            </a:r>
            <a:endParaRPr lang="zh-CN" altLang="en-US" sz="3200">
              <a:solidFill>
                <a:prstClr val="white"/>
              </a:solidFill>
            </a:endParaRPr>
          </a:p>
        </p:txBody>
      </p:sp>
      <p:grpSp>
        <p:nvGrpSpPr>
          <p:cNvPr id="26" name="组合 11">
            <a:extLst>
              <a:ext uri="{FF2B5EF4-FFF2-40B4-BE49-F238E27FC236}">
                <a16:creationId xmlns:a16="http://schemas.microsoft.com/office/drawing/2014/main" id="{63541059-694C-4145-85FE-39413DFC2CB9}"/>
              </a:ext>
            </a:extLst>
          </p:cNvPr>
          <p:cNvGrpSpPr>
            <a:grpSpLocks/>
          </p:cNvGrpSpPr>
          <p:nvPr/>
        </p:nvGrpSpPr>
        <p:grpSpPr bwMode="auto">
          <a:xfrm>
            <a:off x="3452813" y="5411104"/>
            <a:ext cx="5080000" cy="1154113"/>
            <a:chOff x="3347864" y="1152444"/>
            <a:chExt cx="4752528" cy="1080120"/>
          </a:xfrm>
        </p:grpSpPr>
        <p:sp>
          <p:nvSpPr>
            <p:cNvPr id="27" name="矩形 12">
              <a:extLst>
                <a:ext uri="{FF2B5EF4-FFF2-40B4-BE49-F238E27FC236}">
                  <a16:creationId xmlns:a16="http://schemas.microsoft.com/office/drawing/2014/main" id="{060FADCB-0C4B-48EB-8BF4-E1EDE60EC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864" y="1152444"/>
              <a:ext cx="4752528" cy="267178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ea typeface="微软雅黑" panose="020B0503020204020204" pitchFamily="34" charset="-122"/>
                </a:rPr>
                <a:t>高分子成形技术</a:t>
              </a:r>
              <a:endParaRPr lang="en-US" altLang="zh-CN" sz="14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9" name="矩形 13">
              <a:extLst>
                <a:ext uri="{FF2B5EF4-FFF2-40B4-BE49-F238E27FC236}">
                  <a16:creationId xmlns:a16="http://schemas.microsoft.com/office/drawing/2014/main" id="{F14B0F1C-BEA7-413A-BF7C-19121F201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7864" y="1419622"/>
              <a:ext cx="4752528" cy="812942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>
                  <a:ea typeface="微软雅黑" panose="020B0503020204020204" pitchFamily="34" charset="-122"/>
                </a:rPr>
                <a:t>学习了高分子材料的结构，材料成形工艺及材料性能对其影响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9B1F69C2-13F0-4A45-B8C4-D58EA537BC68}"/>
              </a:ext>
            </a:extLst>
          </p:cNvPr>
          <p:cNvSpPr/>
          <p:nvPr/>
        </p:nvSpPr>
        <p:spPr>
          <a:xfrm>
            <a:off x="357188" y="1795960"/>
            <a:ext cx="8319268" cy="1468508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2114FD9-6102-4813-A8C7-59069F6C754E}"/>
              </a:ext>
            </a:extLst>
          </p:cNvPr>
          <p:cNvSpPr/>
          <p:nvPr/>
        </p:nvSpPr>
        <p:spPr>
          <a:xfrm>
            <a:off x="319500" y="4622552"/>
            <a:ext cx="8319268" cy="1229629"/>
          </a:xfrm>
          <a:prstGeom prst="rect">
            <a:avLst/>
          </a:prstGeom>
          <a:solidFill>
            <a:srgbClr val="33333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76" name="TextBox 5" hidden="1">
            <a:extLst>
              <a:ext uri="{FF2B5EF4-FFF2-40B4-BE49-F238E27FC236}">
                <a16:creationId xmlns:a16="http://schemas.microsoft.com/office/drawing/2014/main" id="{D1B3E28B-5940-4878-9ADB-C40872C67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7" name="矩形 6" hidden="1">
            <a:extLst>
              <a:ext uri="{FF2B5EF4-FFF2-40B4-BE49-F238E27FC236}">
                <a16:creationId xmlns:a16="http://schemas.microsoft.com/office/drawing/2014/main" id="{90D5A1EE-108E-4BAC-B777-C30783DFB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8" name="矩形 7" hidden="1">
            <a:extLst>
              <a:ext uri="{FF2B5EF4-FFF2-40B4-BE49-F238E27FC236}">
                <a16:creationId xmlns:a16="http://schemas.microsoft.com/office/drawing/2014/main" id="{7FC51485-CAFD-4A44-999F-A101A814A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79" name="矩形 8" hidden="1">
            <a:extLst>
              <a:ext uri="{FF2B5EF4-FFF2-40B4-BE49-F238E27FC236}">
                <a16:creationId xmlns:a16="http://schemas.microsoft.com/office/drawing/2014/main" id="{68453DB9-B3F4-4B69-A95A-76713E286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180" name="矩形 6">
            <a:extLst>
              <a:ext uri="{FF2B5EF4-FFF2-40B4-BE49-F238E27FC236}">
                <a16:creationId xmlns:a16="http://schemas.microsoft.com/office/drawing/2014/main" id="{0C336D42-463C-46FE-AEA3-2DE9D5131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76" y="318361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制造技术有关知识</a:t>
            </a:r>
          </a:p>
        </p:txBody>
      </p:sp>
      <p:sp>
        <p:nvSpPr>
          <p:cNvPr id="7182" name="矩形 12">
            <a:extLst>
              <a:ext uri="{FF2B5EF4-FFF2-40B4-BE49-F238E27FC236}">
                <a16:creationId xmlns:a16="http://schemas.microsoft.com/office/drawing/2014/main" id="{41B06433-0866-401B-96CB-57382930A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" y="1988840"/>
            <a:ext cx="74980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主要学习了焊接相关知识（熔焊、压焊、钎焊），以及不同材料采取的不同焊接技术</a:t>
            </a:r>
          </a:p>
        </p:txBody>
      </p:sp>
      <p:sp>
        <p:nvSpPr>
          <p:cNvPr id="7183" name="矩形 12">
            <a:extLst>
              <a:ext uri="{FF2B5EF4-FFF2-40B4-BE49-F238E27FC236}">
                <a16:creationId xmlns:a16="http://schemas.microsoft.com/office/drawing/2014/main" id="{2C41E0D7-FD5E-4962-A295-C56D1A604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00" y="4753175"/>
            <a:ext cx="75227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  <a:latin typeface="宋体" panose="02010600030101010101" pitchFamily="2" charset="-122"/>
              </a:rPr>
              <a:t>简单学习了增材技术（</a:t>
            </a:r>
            <a:r>
              <a:rPr lang="en-US" altLang="zh-CN" sz="2000">
                <a:solidFill>
                  <a:schemeClr val="accent6">
                    <a:lumMod val="20000"/>
                    <a:lumOff val="80000"/>
                  </a:schemeClr>
                </a:solidFill>
                <a:latin typeface="宋体" panose="02010600030101010101" pitchFamily="2" charset="-122"/>
              </a:rPr>
              <a:t>3D</a:t>
            </a: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  <a:latin typeface="宋体" panose="02010600030101010101" pitchFamily="2" charset="-122"/>
              </a:rPr>
              <a:t>打印）的基本工艺原理及应用。在</a:t>
            </a:r>
            <a:r>
              <a:rPr lang="en-US" altLang="zh-CN" sz="2000">
                <a:solidFill>
                  <a:schemeClr val="accent6">
                    <a:lumMod val="20000"/>
                    <a:lumOff val="80000"/>
                  </a:schemeClr>
                </a:solidFill>
                <a:latin typeface="宋体" panose="02010600030101010101" pitchFamily="2" charset="-122"/>
              </a:rPr>
              <a:t>KAPI</a:t>
            </a: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  <a:latin typeface="宋体" panose="02010600030101010101" pitchFamily="2" charset="-122"/>
              </a:rPr>
              <a:t>项目中同样有部分用到</a:t>
            </a:r>
            <a:r>
              <a:rPr lang="en-US" altLang="zh-CN" sz="2000">
                <a:solidFill>
                  <a:schemeClr val="accent6">
                    <a:lumMod val="20000"/>
                    <a:lumOff val="80000"/>
                  </a:schemeClr>
                </a:solidFill>
                <a:latin typeface="宋体" panose="02010600030101010101" pitchFamily="2" charset="-122"/>
              </a:rPr>
              <a:t>3D</a:t>
            </a:r>
            <a:r>
              <a:rPr lang="zh-CN" altLang="en-US" sz="2000">
                <a:solidFill>
                  <a:schemeClr val="accent6">
                    <a:lumMod val="20000"/>
                    <a:lumOff val="80000"/>
                  </a:schemeClr>
                </a:solidFill>
                <a:latin typeface="宋体" panose="02010600030101010101" pitchFamily="2" charset="-122"/>
              </a:rPr>
              <a:t>打印技术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F569BCD-3348-4CD4-8E49-EE5DD88114A2}"/>
              </a:ext>
            </a:extLst>
          </p:cNvPr>
          <p:cNvSpPr txBox="1"/>
          <p:nvPr/>
        </p:nvSpPr>
        <p:spPr>
          <a:xfrm>
            <a:off x="343372" y="1005819"/>
            <a:ext cx="75477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>
                <a:solidFill>
                  <a:prstClr val="black"/>
                </a:solidFill>
                <a:latin typeface="+mj-ea"/>
                <a:ea typeface="+mj-ea"/>
              </a:rPr>
              <a:t>3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、材料连接技术</a:t>
            </a:r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C5D657B7-F151-44D3-A39A-4768A9887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188" y="3534556"/>
            <a:ext cx="2664296" cy="755650"/>
          </a:xfrm>
        </p:spPr>
        <p:txBody>
          <a:bodyPr/>
          <a:lstStyle/>
          <a:p>
            <a:pPr algn="l"/>
            <a:r>
              <a:rPr lang="en-US" altLang="zh-CN" sz="2400">
                <a:latin typeface="+mj-ea"/>
              </a:rPr>
              <a:t>4</a:t>
            </a:r>
            <a:r>
              <a:rPr lang="zh-CN" altLang="en-US" sz="2400">
                <a:latin typeface="+mj-ea"/>
              </a:rPr>
              <a:t>、增材技术</a:t>
            </a:r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3454959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 hidden="1">
            <a:extLst>
              <a:ext uri="{FF2B5EF4-FFF2-40B4-BE49-F238E27FC236}">
                <a16:creationId xmlns:a16="http://schemas.microsoft.com/office/drawing/2014/main" id="{96957E1E-B213-4535-AE93-58AC1E600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3" name="矩形 6" hidden="1">
            <a:extLst>
              <a:ext uri="{FF2B5EF4-FFF2-40B4-BE49-F238E27FC236}">
                <a16:creationId xmlns:a16="http://schemas.microsoft.com/office/drawing/2014/main" id="{43168417-8CB5-4FFB-A6A5-AE4CCD02C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4" name="矩形 7" hidden="1">
            <a:extLst>
              <a:ext uri="{FF2B5EF4-FFF2-40B4-BE49-F238E27FC236}">
                <a16:creationId xmlns:a16="http://schemas.microsoft.com/office/drawing/2014/main" id="{9AE0FA55-4EB6-4B94-85FF-932925BDE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5" name="矩形 8" hidden="1">
            <a:extLst>
              <a:ext uri="{FF2B5EF4-FFF2-40B4-BE49-F238E27FC236}">
                <a16:creationId xmlns:a16="http://schemas.microsoft.com/office/drawing/2014/main" id="{A302B07C-EFF0-49A3-BA26-25A51BA6C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6" name="矩形 6">
            <a:extLst>
              <a:ext uri="{FF2B5EF4-FFF2-40B4-BE49-F238E27FC236}">
                <a16:creationId xmlns:a16="http://schemas.microsoft.com/office/drawing/2014/main" id="{7C96A3EA-7807-445C-A05D-5F8C3EDC9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85750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设计有关知识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50E5AF4-B894-44E2-B511-08E409537188}"/>
              </a:ext>
            </a:extLst>
          </p:cNvPr>
          <p:cNvSpPr/>
          <p:nvPr/>
        </p:nvSpPr>
        <p:spPr>
          <a:xfrm>
            <a:off x="683568" y="1291204"/>
            <a:ext cx="3600400" cy="4274628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250" name="矩形 15">
            <a:extLst>
              <a:ext uri="{FF2B5EF4-FFF2-40B4-BE49-F238E27FC236}">
                <a16:creationId xmlns:a16="http://schemas.microsoft.com/office/drawing/2014/main" id="{C911501F-105F-4357-8A3D-464770F1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2564904"/>
            <a:ext cx="288032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机器设计的合理性很大程度上帮助制造的成功，合理的设计更能提高工作效率，节约成本、工作时长</a:t>
            </a:r>
          </a:p>
        </p:txBody>
      </p:sp>
      <p:pic>
        <p:nvPicPr>
          <p:cNvPr id="2" name="图片 43">
            <a:extLst>
              <a:ext uri="{FF2B5EF4-FFF2-40B4-BE49-F238E27FC236}">
                <a16:creationId xmlns:a16="http://schemas.microsoft.com/office/drawing/2014/main" id="{BD289308-3EFE-4763-8191-46544AFC7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t="8537" r="1431" b="11790"/>
          <a:stretch>
            <a:fillRect/>
          </a:stretch>
        </p:blipFill>
        <p:spPr bwMode="auto">
          <a:xfrm>
            <a:off x="4499992" y="1291203"/>
            <a:ext cx="4392488" cy="427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20">
            <a:extLst>
              <a:ext uri="{FF2B5EF4-FFF2-40B4-BE49-F238E27FC236}">
                <a16:creationId xmlns:a16="http://schemas.microsoft.com/office/drawing/2014/main" id="{44E7FF39-6A38-4726-8FD1-2E4EB0079D15}"/>
              </a:ext>
            </a:extLst>
          </p:cNvPr>
          <p:cNvGrpSpPr>
            <a:grpSpLocks/>
          </p:cNvGrpSpPr>
          <p:nvPr/>
        </p:nvGrpSpPr>
        <p:grpSpPr bwMode="auto">
          <a:xfrm>
            <a:off x="571500" y="1830388"/>
            <a:ext cx="7977188" cy="3313112"/>
            <a:chOff x="1268361" y="1814052"/>
            <a:chExt cx="9497426" cy="3943625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2A3733D2-3060-4225-A969-C234E3E22A40}"/>
                </a:ext>
              </a:extLst>
            </p:cNvPr>
            <p:cNvSpPr/>
            <p:nvPr/>
          </p:nvSpPr>
          <p:spPr>
            <a:xfrm>
              <a:off x="4453070" y="3826491"/>
              <a:ext cx="3097767" cy="1931186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547C9E06-739B-4665-8D59-B2799CF590C5}"/>
                </a:ext>
              </a:extLst>
            </p:cNvPr>
            <p:cNvSpPr/>
            <p:nvPr/>
          </p:nvSpPr>
          <p:spPr>
            <a:xfrm>
              <a:off x="1268361" y="1814052"/>
              <a:ext cx="6282476" cy="1931186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EB051E88-CA63-4083-A1BB-1E59CE0ADCE7}"/>
                </a:ext>
              </a:extLst>
            </p:cNvPr>
            <p:cNvSpPr/>
            <p:nvPr/>
          </p:nvSpPr>
          <p:spPr>
            <a:xfrm>
              <a:off x="7668019" y="1814052"/>
              <a:ext cx="3097768" cy="1931186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68F8D64E-3C6F-4852-9359-ABDC269C7EAA}"/>
                </a:ext>
              </a:extLst>
            </p:cNvPr>
            <p:cNvSpPr/>
            <p:nvPr/>
          </p:nvSpPr>
          <p:spPr>
            <a:xfrm>
              <a:off x="1268361" y="3826491"/>
              <a:ext cx="3097768" cy="1931186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1CB68F6-DCF1-420B-835F-E78AAFBDCB2A}"/>
                </a:ext>
              </a:extLst>
            </p:cNvPr>
            <p:cNvSpPr/>
            <p:nvPr/>
          </p:nvSpPr>
          <p:spPr>
            <a:xfrm>
              <a:off x="7668019" y="3826491"/>
              <a:ext cx="3097768" cy="1931186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12291" name="TextBox 5" hidden="1">
            <a:extLst>
              <a:ext uri="{FF2B5EF4-FFF2-40B4-BE49-F238E27FC236}">
                <a16:creationId xmlns:a16="http://schemas.microsoft.com/office/drawing/2014/main" id="{E5409077-D93B-4EFB-B567-B08DC94BF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2292" name="矩形 6" hidden="1">
            <a:extLst>
              <a:ext uri="{FF2B5EF4-FFF2-40B4-BE49-F238E27FC236}">
                <a16:creationId xmlns:a16="http://schemas.microsoft.com/office/drawing/2014/main" id="{7A507CDF-59B2-47EF-8CDB-15C76CA45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2293" name="矩形 7" hidden="1">
            <a:extLst>
              <a:ext uri="{FF2B5EF4-FFF2-40B4-BE49-F238E27FC236}">
                <a16:creationId xmlns:a16="http://schemas.microsoft.com/office/drawing/2014/main" id="{EA180D05-9E58-42FD-89BF-1FAFA2D77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2294" name="矩形 8" hidden="1">
            <a:extLst>
              <a:ext uri="{FF2B5EF4-FFF2-40B4-BE49-F238E27FC236}">
                <a16:creationId xmlns:a16="http://schemas.microsoft.com/office/drawing/2014/main" id="{4AC5CB53-5ECC-48B7-833C-66719F8E3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2295" name="矩形 6">
            <a:extLst>
              <a:ext uri="{FF2B5EF4-FFF2-40B4-BE49-F238E27FC236}">
                <a16:creationId xmlns:a16="http://schemas.microsoft.com/office/drawing/2014/main" id="{F8B443E2-89AA-4EB0-AA90-4753C408F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85750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设计有关知识</a:t>
            </a:r>
          </a:p>
        </p:txBody>
      </p:sp>
      <p:sp>
        <p:nvSpPr>
          <p:cNvPr id="12296" name="矩形 12">
            <a:extLst>
              <a:ext uri="{FF2B5EF4-FFF2-40B4-BE49-F238E27FC236}">
                <a16:creationId xmlns:a16="http://schemas.microsoft.com/office/drawing/2014/main" id="{6B1CC105-D183-4B67-ACE2-A225A58EF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65" y="2232065"/>
            <a:ext cx="434014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铸造结构：壁厚合理，加强筋结构，圆角过渡，避免较大平面结构，组合铸件应用，注意结构斜度</a:t>
            </a:r>
          </a:p>
        </p:txBody>
      </p:sp>
      <p:sp>
        <p:nvSpPr>
          <p:cNvPr id="12297" name="矩形 13">
            <a:extLst>
              <a:ext uri="{FF2B5EF4-FFF2-40B4-BE49-F238E27FC236}">
                <a16:creationId xmlns:a16="http://schemas.microsoft.com/office/drawing/2014/main" id="{487C4023-E28A-4B02-A8DD-10B3ADA60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6776" y="3665002"/>
            <a:ext cx="26019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切削结构工艺性：注意需满足加工装配要求、尺寸精度，便于加工，同时注意成本问题</a:t>
            </a:r>
          </a:p>
        </p:txBody>
      </p:sp>
      <p:sp>
        <p:nvSpPr>
          <p:cNvPr id="12298" name="矩形 14">
            <a:extLst>
              <a:ext uri="{FF2B5EF4-FFF2-40B4-BE49-F238E27FC236}">
                <a16:creationId xmlns:a16="http://schemas.microsoft.com/office/drawing/2014/main" id="{88348687-F104-4755-8B58-71A4CD4DA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6373" y="3669824"/>
            <a:ext cx="24044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锻压件结构：冲裁件、拉伸件、弯曲件、外形合理，避免多孔结构，注意模锻斜度</a:t>
            </a:r>
          </a:p>
        </p:txBody>
      </p:sp>
      <p:sp>
        <p:nvSpPr>
          <p:cNvPr id="12299" name="矩形 15">
            <a:extLst>
              <a:ext uri="{FF2B5EF4-FFF2-40B4-BE49-F238E27FC236}">
                <a16:creationId xmlns:a16="http://schemas.microsoft.com/office/drawing/2014/main" id="{92D900FF-FB70-4700-981B-B8CF03070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60" y="3669824"/>
            <a:ext cx="22983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塑件结构：塑件形状、壁厚、脱模斜度、加强筋、圆角、孔、螺纹</a:t>
            </a:r>
          </a:p>
        </p:txBody>
      </p:sp>
      <p:sp>
        <p:nvSpPr>
          <p:cNvPr id="12300" name="矩形 14">
            <a:extLst>
              <a:ext uri="{FF2B5EF4-FFF2-40B4-BE49-F238E27FC236}">
                <a16:creationId xmlns:a16="http://schemas.microsoft.com/office/drawing/2014/main" id="{9BF8DE41-0504-4483-B344-7B62EB66A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8284" y="2042577"/>
            <a:ext cx="235449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焊接结构：焊缝位置布置合理，焊接接头的选择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 hidden="1">
            <a:extLst>
              <a:ext uri="{FF2B5EF4-FFF2-40B4-BE49-F238E27FC236}">
                <a16:creationId xmlns:a16="http://schemas.microsoft.com/office/drawing/2014/main" id="{96957E1E-B213-4535-AE93-58AC1E600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3" name="矩形 6" hidden="1">
            <a:extLst>
              <a:ext uri="{FF2B5EF4-FFF2-40B4-BE49-F238E27FC236}">
                <a16:creationId xmlns:a16="http://schemas.microsoft.com/office/drawing/2014/main" id="{43168417-8CB5-4FFB-A6A5-AE4CCD02C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4" name="矩形 7" hidden="1">
            <a:extLst>
              <a:ext uri="{FF2B5EF4-FFF2-40B4-BE49-F238E27FC236}">
                <a16:creationId xmlns:a16="http://schemas.microsoft.com/office/drawing/2014/main" id="{9AE0FA55-4EB6-4B94-85FF-932925BDE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5" name="矩形 8" hidden="1">
            <a:extLst>
              <a:ext uri="{FF2B5EF4-FFF2-40B4-BE49-F238E27FC236}">
                <a16:creationId xmlns:a16="http://schemas.microsoft.com/office/drawing/2014/main" id="{A302B07C-EFF0-49A3-BA26-25A51BA6C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0246" name="矩形 6">
            <a:extLst>
              <a:ext uri="{FF2B5EF4-FFF2-40B4-BE49-F238E27FC236}">
                <a16:creationId xmlns:a16="http://schemas.microsoft.com/office/drawing/2014/main" id="{7C96A3EA-7807-445C-A05D-5F8C3EDC9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85750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创新方面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50E5AF4-B894-44E2-B511-08E409537188}"/>
              </a:ext>
            </a:extLst>
          </p:cNvPr>
          <p:cNvSpPr/>
          <p:nvPr/>
        </p:nvSpPr>
        <p:spPr>
          <a:xfrm>
            <a:off x="683568" y="1291204"/>
            <a:ext cx="3600400" cy="4274628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250" name="矩形 15">
            <a:extLst>
              <a:ext uri="{FF2B5EF4-FFF2-40B4-BE49-F238E27FC236}">
                <a16:creationId xmlns:a16="http://schemas.microsoft.com/office/drawing/2014/main" id="{C911501F-105F-4357-8A3D-464770F1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2564904"/>
            <a:ext cx="288032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KAPI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项目中使用涵道式无人机，提高能力利用率，同时机器功能模块化，以不同功能吊舱实现用途多样化</a:t>
            </a:r>
          </a:p>
        </p:txBody>
      </p:sp>
      <p:pic>
        <p:nvPicPr>
          <p:cNvPr id="2" name="图片 43">
            <a:extLst>
              <a:ext uri="{FF2B5EF4-FFF2-40B4-BE49-F238E27FC236}">
                <a16:creationId xmlns:a16="http://schemas.microsoft.com/office/drawing/2014/main" id="{BD289308-3EFE-4763-8191-46544AFC7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t="8537" r="1431" b="11790"/>
          <a:stretch>
            <a:fillRect/>
          </a:stretch>
        </p:blipFill>
        <p:spPr bwMode="auto">
          <a:xfrm>
            <a:off x="4499992" y="1291203"/>
            <a:ext cx="4392488" cy="427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37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4016</TotalTime>
  <Words>978</Words>
  <Application>Microsoft Office PowerPoint</Application>
  <PresentationFormat>全屏显示(4:3)</PresentationFormat>
  <Paragraphs>153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Arial</vt:lpstr>
      <vt:lpstr>宋体</vt:lpstr>
      <vt:lpstr>Calibri</vt:lpstr>
      <vt:lpstr>微软雅黑</vt:lpstr>
      <vt:lpstr>Roboto Bold</vt:lpstr>
      <vt:lpstr>Helvetica Neue Medium</vt:lpstr>
      <vt:lpstr>+mn-lt</vt:lpstr>
      <vt:lpstr>Office 主题</vt:lpstr>
      <vt:lpstr>PowerPoint 演示文稿</vt:lpstr>
      <vt:lpstr>PowerPoint 演示文稿</vt:lpstr>
      <vt:lpstr>PowerPoint 演示文稿</vt:lpstr>
      <vt:lpstr>2、材料成形技术</vt:lpstr>
      <vt:lpstr>PowerPoint 演示文稿</vt:lpstr>
      <vt:lpstr>4、增材技术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3、激光加工               4、数控车</vt:lpstr>
      <vt:lpstr>7、锻造                      8、砂型铸造</vt:lpstr>
      <vt:lpstr>10、焊接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bj</dc:creator>
  <cp:lastModifiedBy> </cp:lastModifiedBy>
  <cp:revision>324</cp:revision>
  <dcterms:created xsi:type="dcterms:W3CDTF">2013-10-30T09:04:50Z</dcterms:created>
  <dcterms:modified xsi:type="dcterms:W3CDTF">2020-11-16T16:41:37Z</dcterms:modified>
</cp:coreProperties>
</file>