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70" r:id="rId4"/>
    <p:sldId id="271" r:id="rId5"/>
    <p:sldId id="265" r:id="rId6"/>
    <p:sldId id="279" r:id="rId7"/>
    <p:sldId id="267" r:id="rId8"/>
    <p:sldId id="264" r:id="rId9"/>
    <p:sldId id="280" r:id="rId10"/>
    <p:sldId id="281" r:id="rId11"/>
    <p:sldId id="282" r:id="rId12"/>
    <p:sldId id="283" r:id="rId13"/>
    <p:sldId id="284" r:id="rId14"/>
    <p:sldId id="285" r:id="rId15"/>
    <p:sldId id="286" r:id="rId16"/>
    <p:sldId id="287" r:id="rId17"/>
    <p:sldId id="277" r:id="rId18"/>
  </p:sldIdLst>
  <p:sldSz cx="9144000" cy="6858000" type="screen4x3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33"/>
    <a:srgbClr val="C7C7C7"/>
    <a:srgbClr val="2DB7DC"/>
    <a:srgbClr val="92419E"/>
    <a:srgbClr val="243A51"/>
    <a:srgbClr val="BD4166"/>
    <a:srgbClr val="B4CECF"/>
    <a:srgbClr val="9363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5633" autoAdjust="0"/>
  </p:normalViewPr>
  <p:slideViewPr>
    <p:cSldViewPr>
      <p:cViewPr varScale="1">
        <p:scale>
          <a:sx n="63" d="100"/>
          <a:sy n="63" d="100"/>
        </p:scale>
        <p:origin x="138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3E736BE3-4DB1-41B0-AED4-A3C9773A583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6BD03594-A5EC-4E6B-98FE-96264DE61723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fld id="{52A76F30-1D51-4AC2-9482-0E4B93C7079E}" type="datetimeFigureOut">
              <a:rPr lang="zh-CN" altLang="en-US"/>
              <a:pPr>
                <a:defRPr/>
              </a:pPr>
              <a:t>2020/11/16</a:t>
            </a:fld>
            <a:endParaRPr lang="zh-CN" altLang="en-US"/>
          </a:p>
        </p:txBody>
      </p:sp>
      <p:sp>
        <p:nvSpPr>
          <p:cNvPr id="4" name="幻灯片图像占位符 3">
            <a:extLst>
              <a:ext uri="{FF2B5EF4-FFF2-40B4-BE49-F238E27FC236}">
                <a16:creationId xmlns:a16="http://schemas.microsoft.com/office/drawing/2014/main" id="{93FF7188-3FAF-4F0F-8896-C71DF134C35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>
            <a:extLst>
              <a:ext uri="{FF2B5EF4-FFF2-40B4-BE49-F238E27FC236}">
                <a16:creationId xmlns:a16="http://schemas.microsoft.com/office/drawing/2014/main" id="{0F2BE89C-6D92-46FF-AAB8-90B8A09A7C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03723E3-3E5A-4483-A591-DA44E572420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97D6733-F9DC-41E9-8FB2-5C356ED6522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E2CFAAAB-F021-48BB-9073-38B95D0F3F4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3403C50-9B61-48E1-8F82-6C866BBF4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21809D-92B6-4911-BA55-38F22CA5E62B}" type="datetimeFigureOut">
              <a:rPr lang="zh-CN" altLang="en-US"/>
              <a:pPr>
                <a:defRPr/>
              </a:pPr>
              <a:t>2020/11/16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64E6727-2509-473F-A473-80022B706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BDE93FC-7B74-4C7C-89C7-F24C274B9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BBB768-28DA-45D9-AC5B-3EB75E0D6EB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9310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F242C09-F026-4E69-85DB-3AFB8CF2F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E296A-1214-407C-A7B3-523C3CDC09E7}" type="datetimeFigureOut">
              <a:rPr lang="zh-CN" altLang="en-US"/>
              <a:pPr>
                <a:defRPr/>
              </a:pPr>
              <a:t>2020/11/16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6F5CD5A-BFFB-4888-8CD0-A56744489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B9FEF69-E3A9-4250-9B90-E406F88BB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234D3C-90B9-4B79-9DA9-312FA67E4E7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7298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032FD34-B246-49EA-97DC-C8AC5C8C1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3D641-A49B-4ACF-9F9C-1AAFDD7454E8}" type="datetimeFigureOut">
              <a:rPr lang="zh-CN" altLang="en-US"/>
              <a:pPr>
                <a:defRPr/>
              </a:pPr>
              <a:t>2020/11/16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F525CEE-2727-410C-B2E7-92CC1C99C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0C1A58E-CBE7-42F8-9E9D-7211A51FF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1E2160-7F2B-4FD3-83B0-E5FA658E890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7688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2EF6B47-8E80-43D6-88A2-D030EAF17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75AE0-0C3C-4666-89C1-B535FF8DD8AB}" type="datetimeFigureOut">
              <a:rPr lang="zh-CN" altLang="en-US"/>
              <a:pPr>
                <a:defRPr/>
              </a:pPr>
              <a:t>2020/11/16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6EF9BEC-1567-4225-BC8D-87104032E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8C84298-42C3-4687-8463-B30B75BA6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A01C30-ACA3-4D28-8273-AA426B932DD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3874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7158EC2-59C4-4CAE-9028-D6F34BD2F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BFFB8E-07D1-4818-941A-26D3AA81AAC8}" type="datetimeFigureOut">
              <a:rPr lang="zh-CN" altLang="en-US"/>
              <a:pPr>
                <a:defRPr/>
              </a:pPr>
              <a:t>2020/11/16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65CECF8-E58E-491B-832B-F666720CF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0025CC6-9A64-46CA-B39E-2159E18BF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94A4C5-C77D-4A1D-A154-B6F943B75E1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5044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66EED663-E7E2-4B50-AC64-5E8778FD1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8A99E-469F-4330-B3B2-2020EA82DA13}" type="datetimeFigureOut">
              <a:rPr lang="zh-CN" altLang="en-US"/>
              <a:pPr>
                <a:defRPr/>
              </a:pPr>
              <a:t>2020/11/16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51F213BD-22F3-4F7B-9C9A-482B56764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84C41A9D-2255-45EC-98CE-81B10662B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866A0-8CC8-47D8-8DBE-D71709B323D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4020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>
            <a:extLst>
              <a:ext uri="{FF2B5EF4-FFF2-40B4-BE49-F238E27FC236}">
                <a16:creationId xmlns:a16="http://schemas.microsoft.com/office/drawing/2014/main" id="{72A9EFAE-DEF9-45FB-887E-DEEE38BDD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53720-753C-4926-A41E-8614455A6E01}" type="datetimeFigureOut">
              <a:rPr lang="zh-CN" altLang="en-US"/>
              <a:pPr>
                <a:defRPr/>
              </a:pPr>
              <a:t>2020/11/16</a:t>
            </a:fld>
            <a:endParaRPr lang="zh-CN" altLang="en-US"/>
          </a:p>
        </p:txBody>
      </p:sp>
      <p:sp>
        <p:nvSpPr>
          <p:cNvPr id="8" name="页脚占位符 4">
            <a:extLst>
              <a:ext uri="{FF2B5EF4-FFF2-40B4-BE49-F238E27FC236}">
                <a16:creationId xmlns:a16="http://schemas.microsoft.com/office/drawing/2014/main" id="{1B46F276-B369-47F4-9112-4B4DF5897D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>
            <a:extLst>
              <a:ext uri="{FF2B5EF4-FFF2-40B4-BE49-F238E27FC236}">
                <a16:creationId xmlns:a16="http://schemas.microsoft.com/office/drawing/2014/main" id="{26B4350C-2856-48C3-8933-810CB0499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9C4E1-1D86-44F7-8189-2B2C8CA3691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76103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>
            <a:extLst>
              <a:ext uri="{FF2B5EF4-FFF2-40B4-BE49-F238E27FC236}">
                <a16:creationId xmlns:a16="http://schemas.microsoft.com/office/drawing/2014/main" id="{1FBB0BDF-DF9E-46C0-A5B8-5B84EC8BD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355DFC-680A-4308-AF39-BABFFBE43968}" type="datetimeFigureOut">
              <a:rPr lang="zh-CN" altLang="en-US"/>
              <a:pPr>
                <a:defRPr/>
              </a:pPr>
              <a:t>2020/11/16</a:t>
            </a:fld>
            <a:endParaRPr lang="zh-CN" altLang="en-US"/>
          </a:p>
        </p:txBody>
      </p:sp>
      <p:sp>
        <p:nvSpPr>
          <p:cNvPr id="4" name="页脚占位符 4">
            <a:extLst>
              <a:ext uri="{FF2B5EF4-FFF2-40B4-BE49-F238E27FC236}">
                <a16:creationId xmlns:a16="http://schemas.microsoft.com/office/drawing/2014/main" id="{269E7B49-3E3D-4EEF-947A-1A8503F7B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>
            <a:extLst>
              <a:ext uri="{FF2B5EF4-FFF2-40B4-BE49-F238E27FC236}">
                <a16:creationId xmlns:a16="http://schemas.microsoft.com/office/drawing/2014/main" id="{8967454A-80D2-45F4-B41C-6E072B064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FBF9E-4FE0-43FF-801C-17143B2DFD5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5322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>
            <a:extLst>
              <a:ext uri="{FF2B5EF4-FFF2-40B4-BE49-F238E27FC236}">
                <a16:creationId xmlns:a16="http://schemas.microsoft.com/office/drawing/2014/main" id="{1ED9A133-5878-47F3-A90D-2A45CFA7F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13AF3-FE6D-4320-825F-93BEFE047EDC}" type="datetimeFigureOut">
              <a:rPr lang="zh-CN" altLang="en-US"/>
              <a:pPr>
                <a:defRPr/>
              </a:pPr>
              <a:t>2020/11/16</a:t>
            </a:fld>
            <a:endParaRPr lang="zh-CN" altLang="en-US"/>
          </a:p>
        </p:txBody>
      </p:sp>
      <p:sp>
        <p:nvSpPr>
          <p:cNvPr id="3" name="页脚占位符 4">
            <a:extLst>
              <a:ext uri="{FF2B5EF4-FFF2-40B4-BE49-F238E27FC236}">
                <a16:creationId xmlns:a16="http://schemas.microsoft.com/office/drawing/2014/main" id="{B4DE66EF-ACD9-4D30-A2AF-94263E81D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>
            <a:extLst>
              <a:ext uri="{FF2B5EF4-FFF2-40B4-BE49-F238E27FC236}">
                <a16:creationId xmlns:a16="http://schemas.microsoft.com/office/drawing/2014/main" id="{6D314D57-15F0-4973-A7E3-FC4D1D1CB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A889BD-58AD-4A88-92ED-8F63C7C12E3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9329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E21D8105-F8FD-4940-8B9A-74F740172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FC2C8-BCAE-479D-8BC8-A8D13440707F}" type="datetimeFigureOut">
              <a:rPr lang="zh-CN" altLang="en-US"/>
              <a:pPr>
                <a:defRPr/>
              </a:pPr>
              <a:t>2020/11/16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AFE16FFF-9930-43EB-BC41-726862A15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5B682EFA-27B3-496B-A37C-9BFBCC361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2F2959-F137-4043-8C73-A3F64C5FCAE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41548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C85A81A5-6EAE-4726-9F4E-E990CCBE1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EB44C2-81E9-429D-9752-FA3B7C37CAB0}" type="datetimeFigureOut">
              <a:rPr lang="zh-CN" altLang="en-US"/>
              <a:pPr>
                <a:defRPr/>
              </a:pPr>
              <a:t>2020/11/16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6A7963F4-0D94-49F6-8FD3-BFDF51DC3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489E9507-A8F5-4532-AFD3-AF09A1716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C87F7-17BE-402B-A012-40C333A9445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4939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>
            <a:extLst>
              <a:ext uri="{FF2B5EF4-FFF2-40B4-BE49-F238E27FC236}">
                <a16:creationId xmlns:a16="http://schemas.microsoft.com/office/drawing/2014/main" id="{3D7A54F9-7A35-4FA3-91AB-4E38840830F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>
            <a:extLst>
              <a:ext uri="{FF2B5EF4-FFF2-40B4-BE49-F238E27FC236}">
                <a16:creationId xmlns:a16="http://schemas.microsoft.com/office/drawing/2014/main" id="{7B8E41A8-23DE-435C-81C5-B82E7646BFE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606C144-DBB5-4CDF-A8BB-095F292492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EF8ACF0-1006-43D3-AEE1-174AACFA0461}" type="datetimeFigureOut">
              <a:rPr lang="zh-CN" altLang="en-US"/>
              <a:pPr>
                <a:defRPr/>
              </a:pPr>
              <a:t>2020/11/16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C369B4A-6190-4922-B6F2-8F28348CAE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9EBFD61-93EB-49C1-A1EA-19D04D489C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A0EE95E-36B7-49E5-A05F-F14FC165791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5" name="组合 21">
            <a:extLst>
              <a:ext uri="{FF2B5EF4-FFF2-40B4-BE49-F238E27FC236}">
                <a16:creationId xmlns:a16="http://schemas.microsoft.com/office/drawing/2014/main" id="{6A769F83-E02C-4D4A-8E34-6DF599B703C1}"/>
              </a:ext>
            </a:extLst>
          </p:cNvPr>
          <p:cNvGrpSpPr>
            <a:grpSpLocks/>
          </p:cNvGrpSpPr>
          <p:nvPr/>
        </p:nvGrpSpPr>
        <p:grpSpPr bwMode="auto">
          <a:xfrm>
            <a:off x="3095836" y="2865438"/>
            <a:ext cx="2952328" cy="861813"/>
            <a:chOff x="1811867" y="3185013"/>
            <a:chExt cx="4668741" cy="1213532"/>
          </a:xfrm>
        </p:grpSpPr>
        <p:sp>
          <p:nvSpPr>
            <p:cNvPr id="14" name="圆角矩形 13">
              <a:extLst>
                <a:ext uri="{FF2B5EF4-FFF2-40B4-BE49-F238E27FC236}">
                  <a16:creationId xmlns:a16="http://schemas.microsoft.com/office/drawing/2014/main" id="{1E6A5EF7-6936-4CFC-B602-2ECD5A353618}"/>
                </a:ext>
              </a:extLst>
            </p:cNvPr>
            <p:cNvSpPr/>
            <p:nvPr/>
          </p:nvSpPr>
          <p:spPr bwMode="auto">
            <a:xfrm>
              <a:off x="1835696" y="3213522"/>
              <a:ext cx="4644912" cy="1185023"/>
            </a:xfrm>
            <a:prstGeom prst="roundRect">
              <a:avLst>
                <a:gd name="adj" fmla="val 42270"/>
              </a:avLst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>
              <a:innerShdw blurRad="63500" dist="12700" dir="162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zh-CN" altLang="en-US"/>
            </a:p>
          </p:txBody>
        </p:sp>
        <p:grpSp>
          <p:nvGrpSpPr>
            <p:cNvPr id="3" name="组合 106">
              <a:extLst>
                <a:ext uri="{FF2B5EF4-FFF2-40B4-BE49-F238E27FC236}">
                  <a16:creationId xmlns:a16="http://schemas.microsoft.com/office/drawing/2014/main" id="{09220725-06F9-47B1-9F1F-219FCD86C110}"/>
                </a:ext>
              </a:extLst>
            </p:cNvPr>
            <p:cNvGrpSpPr/>
            <p:nvPr/>
          </p:nvGrpSpPr>
          <p:grpSpPr bwMode="auto">
            <a:xfrm>
              <a:off x="1811867" y="3185013"/>
              <a:ext cx="559645" cy="416455"/>
              <a:chOff x="899592" y="2377261"/>
              <a:chExt cx="720079" cy="574619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16" name="圆角矩形 15">
                <a:extLst>
                  <a:ext uri="{FF2B5EF4-FFF2-40B4-BE49-F238E27FC236}">
                    <a16:creationId xmlns:a16="http://schemas.microsoft.com/office/drawing/2014/main" id="{B22D3ED0-DF64-4533-9C5F-05511DAE8CDC}"/>
                  </a:ext>
                </a:extLst>
              </p:cNvPr>
              <p:cNvSpPr/>
              <p:nvPr/>
            </p:nvSpPr>
            <p:spPr>
              <a:xfrm>
                <a:off x="899592" y="2377261"/>
                <a:ext cx="720079" cy="574619"/>
              </a:xfrm>
              <a:prstGeom prst="roundRect">
                <a:avLst>
                  <a:gd name="adj" fmla="val 42270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zh-CN" altLang="en-US">
                  <a:solidFill>
                    <a:srgbClr val="C00000"/>
                  </a:solidFill>
                  <a:ea typeface="微软雅黑" pitchFamily="34" charset="-122"/>
                </a:endParaRPr>
              </a:p>
            </p:txBody>
          </p:sp>
          <p:sp>
            <p:nvSpPr>
              <p:cNvPr id="17" name="圆角矩形 16">
                <a:extLst>
                  <a:ext uri="{FF2B5EF4-FFF2-40B4-BE49-F238E27FC236}">
                    <a16:creationId xmlns:a16="http://schemas.microsoft.com/office/drawing/2014/main" id="{37A8C312-2A0F-4425-85D8-5719906D0FE8}"/>
                  </a:ext>
                </a:extLst>
              </p:cNvPr>
              <p:cNvSpPr/>
              <p:nvPr/>
            </p:nvSpPr>
            <p:spPr>
              <a:xfrm>
                <a:off x="920239" y="2397813"/>
                <a:ext cx="681257" cy="533517"/>
              </a:xfrm>
              <a:prstGeom prst="roundRect">
                <a:avLst>
                  <a:gd name="adj" fmla="val 42270"/>
                </a:avLst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zh-CN" altLang="en-US">
                  <a:solidFill>
                    <a:srgbClr val="C00000"/>
                  </a:solidFill>
                  <a:ea typeface="微软雅黑" pitchFamily="34" charset="-122"/>
                </a:endParaRPr>
              </a:p>
            </p:txBody>
          </p:sp>
        </p:grpSp>
      </p:grpSp>
      <p:sp>
        <p:nvSpPr>
          <p:cNvPr id="18" name="Shape 74">
            <a:extLst>
              <a:ext uri="{FF2B5EF4-FFF2-40B4-BE49-F238E27FC236}">
                <a16:creationId xmlns:a16="http://schemas.microsoft.com/office/drawing/2014/main" id="{A26E6BF1-B7CC-4460-A225-F2EC5A91E72D}"/>
              </a:ext>
            </a:extLst>
          </p:cNvPr>
          <p:cNvSpPr txBox="1">
            <a:spLocks/>
          </p:cNvSpPr>
          <p:nvPr/>
        </p:nvSpPr>
        <p:spPr>
          <a:xfrm>
            <a:off x="2267745" y="1482725"/>
            <a:ext cx="7055644" cy="709613"/>
          </a:xfrm>
          <a:prstGeom prst="rect">
            <a:avLst/>
          </a:prstGeom>
          <a:ln w="3175">
            <a:miter lim="400000"/>
          </a:ln>
        </p:spPr>
        <p:txBody>
          <a:bodyPr lIns="38100" tIns="38100" rIns="38100" bIns="38100"/>
          <a:lstStyle>
            <a:lvl1pPr marL="0" marR="0" indent="0" algn="l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4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Roboto Bold"/>
                <a:ea typeface="Roboto Bold"/>
                <a:cs typeface="Roboto Bold"/>
                <a:sym typeface="Roboto Bold"/>
              </a:defRPr>
            </a:lvl1pPr>
            <a:lvl2pPr marL="0" marR="0" indent="228600" algn="l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 i="0" u="none" strike="noStrike" cap="none" spc="0" baseline="0">
                <a:ln>
                  <a:noFill/>
                </a:ln>
                <a:solidFill>
                  <a:srgbClr val="525860"/>
                </a:solidFill>
                <a:uFillTx/>
                <a:latin typeface="+mj-lt"/>
                <a:ea typeface="+mj-ea"/>
                <a:cs typeface="+mj-cs"/>
                <a:sym typeface="Roboto Regular"/>
              </a:defRPr>
            </a:lvl2pPr>
            <a:lvl3pPr marL="0" marR="0" indent="457200" algn="l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 i="0" u="none" strike="noStrike" cap="none" spc="0" baseline="0">
                <a:ln>
                  <a:noFill/>
                </a:ln>
                <a:solidFill>
                  <a:srgbClr val="525860"/>
                </a:solidFill>
                <a:uFillTx/>
                <a:latin typeface="+mj-lt"/>
                <a:ea typeface="+mj-ea"/>
                <a:cs typeface="+mj-cs"/>
                <a:sym typeface="Roboto Regular"/>
              </a:defRPr>
            </a:lvl3pPr>
            <a:lvl4pPr marL="0" marR="0" indent="685800" algn="l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 i="0" u="none" strike="noStrike" cap="none" spc="0" baseline="0">
                <a:ln>
                  <a:noFill/>
                </a:ln>
                <a:solidFill>
                  <a:srgbClr val="525860"/>
                </a:solidFill>
                <a:uFillTx/>
                <a:latin typeface="+mj-lt"/>
                <a:ea typeface="+mj-ea"/>
                <a:cs typeface="+mj-cs"/>
                <a:sym typeface="Roboto Regular"/>
              </a:defRPr>
            </a:lvl4pPr>
            <a:lvl5pPr marL="0" marR="0" indent="914400" algn="l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 i="0" u="none" strike="noStrike" cap="none" spc="0" baseline="0">
                <a:ln>
                  <a:noFill/>
                </a:ln>
                <a:solidFill>
                  <a:srgbClr val="525860"/>
                </a:solidFill>
                <a:uFillTx/>
                <a:latin typeface="+mj-lt"/>
                <a:ea typeface="+mj-ea"/>
                <a:cs typeface="+mj-cs"/>
                <a:sym typeface="Roboto Regular"/>
              </a:defRPr>
            </a:lvl5pPr>
            <a:lvl6pPr marL="0" marR="0" indent="1143000" algn="l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 i="0" u="none" strike="noStrike" cap="none" spc="0" baseline="0">
                <a:ln>
                  <a:noFill/>
                </a:ln>
                <a:solidFill>
                  <a:srgbClr val="525860"/>
                </a:solidFill>
                <a:uFillTx/>
                <a:latin typeface="+mj-lt"/>
                <a:ea typeface="+mj-ea"/>
                <a:cs typeface="+mj-cs"/>
                <a:sym typeface="Roboto Regular"/>
              </a:defRPr>
            </a:lvl6pPr>
            <a:lvl7pPr marL="0" marR="0" indent="1371600" algn="l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 i="0" u="none" strike="noStrike" cap="none" spc="0" baseline="0">
                <a:ln>
                  <a:noFill/>
                </a:ln>
                <a:solidFill>
                  <a:srgbClr val="525860"/>
                </a:solidFill>
                <a:uFillTx/>
                <a:latin typeface="+mj-lt"/>
                <a:ea typeface="+mj-ea"/>
                <a:cs typeface="+mj-cs"/>
                <a:sym typeface="Roboto Regular"/>
              </a:defRPr>
            </a:lvl7pPr>
            <a:lvl8pPr marL="0" marR="0" indent="1600200" algn="l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 i="0" u="none" strike="noStrike" cap="none" spc="0" baseline="0">
                <a:ln>
                  <a:noFill/>
                </a:ln>
                <a:solidFill>
                  <a:srgbClr val="525860"/>
                </a:solidFill>
                <a:uFillTx/>
                <a:latin typeface="+mj-lt"/>
                <a:ea typeface="+mj-ea"/>
                <a:cs typeface="+mj-cs"/>
                <a:sym typeface="Roboto Regular"/>
              </a:defRPr>
            </a:lvl8pPr>
            <a:lvl9pPr marL="0" marR="0" indent="1828800" algn="l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 i="0" u="none" strike="noStrike" cap="none" spc="0" baseline="0">
                <a:ln>
                  <a:noFill/>
                </a:ln>
                <a:solidFill>
                  <a:srgbClr val="525860"/>
                </a:solidFill>
                <a:uFillTx/>
                <a:latin typeface="+mj-lt"/>
                <a:ea typeface="+mj-ea"/>
                <a:cs typeface="+mj-cs"/>
                <a:sym typeface="Roboto Regular"/>
              </a:defRPr>
            </a:lvl9pPr>
          </a:lstStyle>
          <a:p>
            <a:pPr eaLnBrk="1" fontAlgn="auto" hangingPunct="1">
              <a:defRPr/>
            </a:pPr>
            <a:r>
              <a:rPr lang="zh-CN" altLang="en-US" sz="4500" ker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所获知识点及能力</a:t>
            </a:r>
            <a:endParaRPr lang="en-US" sz="4500" kern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Shape 75">
            <a:extLst>
              <a:ext uri="{FF2B5EF4-FFF2-40B4-BE49-F238E27FC236}">
                <a16:creationId xmlns:a16="http://schemas.microsoft.com/office/drawing/2014/main" id="{6560118D-956C-462B-8BBE-54EA0E14B995}"/>
              </a:ext>
            </a:extLst>
          </p:cNvPr>
          <p:cNvSpPr/>
          <p:nvPr/>
        </p:nvSpPr>
        <p:spPr>
          <a:xfrm>
            <a:off x="3490360" y="3013314"/>
            <a:ext cx="2232025" cy="406400"/>
          </a:xfrm>
          <a:prstGeom prst="rect">
            <a:avLst/>
          </a:prstGeom>
          <a:ln w="3175">
            <a:miter lim="400000"/>
          </a:ln>
        </p:spPr>
        <p:txBody>
          <a:bodyPr lIns="38100" tIns="38100" rIns="38100" bIns="38100">
            <a:noAutofit/>
          </a:bodyPr>
          <a:lstStyle>
            <a:lvl1pPr>
              <a:defRPr sz="3200">
                <a:solidFill>
                  <a:srgbClr val="42C0A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 algn="ctr" eaLnBrk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zh-CN" sz="2000" kern="0">
                <a:solidFill>
                  <a:schemeClr val="tx1"/>
                </a:solidFill>
                <a:cs typeface="+mn-ea"/>
                <a:sym typeface="+mn-lt"/>
              </a:rPr>
              <a:t>KAPI</a:t>
            </a:r>
            <a:r>
              <a:rPr kumimoji="1" lang="zh-CN" altLang="en-US" sz="2000" kern="0">
                <a:solidFill>
                  <a:schemeClr val="tx1"/>
                </a:solidFill>
                <a:cs typeface="+mn-ea"/>
                <a:sym typeface="+mn-lt"/>
              </a:rPr>
              <a:t>无人机二组</a:t>
            </a:r>
            <a:endParaRPr kumimoji="1" lang="en-US" altLang="zh-CN" sz="2000" kern="0">
              <a:solidFill>
                <a:schemeClr val="tx1"/>
              </a:solidFill>
              <a:cs typeface="+mn-ea"/>
              <a:sym typeface="+mn-lt"/>
            </a:endParaRPr>
          </a:p>
          <a:p>
            <a:pPr algn="ctr" eaLnBrk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zh-CN" altLang="en-US" sz="2000" kern="0">
                <a:solidFill>
                  <a:schemeClr val="tx1"/>
                </a:solidFill>
                <a:cs typeface="+mn-ea"/>
                <a:sym typeface="+mn-lt"/>
              </a:rPr>
              <a:t>李铮</a:t>
            </a:r>
            <a:endParaRPr kumimoji="1" lang="zh-CN" altLang="en-US" sz="2000" kern="0" dirty="0">
              <a:solidFill>
                <a:schemeClr val="tx1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5" hidden="1">
            <a:extLst>
              <a:ext uri="{FF2B5EF4-FFF2-40B4-BE49-F238E27FC236}">
                <a16:creationId xmlns:a16="http://schemas.microsoft.com/office/drawing/2014/main" id="{96957E1E-B213-4535-AE93-58AC1E6002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9925" y="1954213"/>
            <a:ext cx="19431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1800"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</a:p>
        </p:txBody>
      </p:sp>
      <p:sp>
        <p:nvSpPr>
          <p:cNvPr id="10243" name="矩形 6" hidden="1">
            <a:extLst>
              <a:ext uri="{FF2B5EF4-FFF2-40B4-BE49-F238E27FC236}">
                <a16:creationId xmlns:a16="http://schemas.microsoft.com/office/drawing/2014/main" id="{43168417-8CB5-4FFB-A6A5-AE4CCD02CF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9925" y="3025775"/>
            <a:ext cx="147161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1800"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</a:p>
        </p:txBody>
      </p:sp>
      <p:sp>
        <p:nvSpPr>
          <p:cNvPr id="10244" name="矩形 7" hidden="1">
            <a:extLst>
              <a:ext uri="{FF2B5EF4-FFF2-40B4-BE49-F238E27FC236}">
                <a16:creationId xmlns:a16="http://schemas.microsoft.com/office/drawing/2014/main" id="{9AE0FA55-4EB6-4B94-85FF-932925BDE3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1363" y="4240213"/>
            <a:ext cx="147161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1800"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</a:p>
        </p:txBody>
      </p:sp>
      <p:sp>
        <p:nvSpPr>
          <p:cNvPr id="10245" name="矩形 8" hidden="1">
            <a:extLst>
              <a:ext uri="{FF2B5EF4-FFF2-40B4-BE49-F238E27FC236}">
                <a16:creationId xmlns:a16="http://schemas.microsoft.com/office/drawing/2014/main" id="{A302B07C-EFF0-49A3-BA26-25A51BA6CC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1363" y="5526088"/>
            <a:ext cx="147161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1800"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</a:p>
        </p:txBody>
      </p:sp>
      <p:sp>
        <p:nvSpPr>
          <p:cNvPr id="10246" name="矩形 6">
            <a:extLst>
              <a:ext uri="{FF2B5EF4-FFF2-40B4-BE49-F238E27FC236}">
                <a16:creationId xmlns:a16="http://schemas.microsoft.com/office/drawing/2014/main" id="{7C96A3EA-7807-445C-A05D-5F8C3EDC98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188" y="285750"/>
            <a:ext cx="162095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创新方面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750E5AF4-B894-44E2-B511-08E409537188}"/>
              </a:ext>
            </a:extLst>
          </p:cNvPr>
          <p:cNvSpPr/>
          <p:nvPr/>
        </p:nvSpPr>
        <p:spPr>
          <a:xfrm>
            <a:off x="683568" y="1291204"/>
            <a:ext cx="3600400" cy="4274628"/>
          </a:xfrm>
          <a:prstGeom prst="rect">
            <a:avLst/>
          </a:prstGeom>
          <a:solidFill>
            <a:srgbClr val="C7C7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0250" name="矩形 15">
            <a:extLst>
              <a:ext uri="{FF2B5EF4-FFF2-40B4-BE49-F238E27FC236}">
                <a16:creationId xmlns:a16="http://schemas.microsoft.com/office/drawing/2014/main" id="{C911501F-105F-4357-8A3D-464770F1EB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5616" y="2564904"/>
            <a:ext cx="288032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</a:rPr>
              <a:t>注意创新意识的培养，学习创新性思维方法（发散思维、收敛思维、线性思维、逆向思维等），学习群体原理完善思维</a:t>
            </a:r>
          </a:p>
        </p:txBody>
      </p:sp>
      <p:pic>
        <p:nvPicPr>
          <p:cNvPr id="2" name="图片 43">
            <a:extLst>
              <a:ext uri="{FF2B5EF4-FFF2-40B4-BE49-F238E27FC236}">
                <a16:creationId xmlns:a16="http://schemas.microsoft.com/office/drawing/2014/main" id="{BD289308-3EFE-4763-8191-46544AFC77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3" t="8537" r="1431" b="11790"/>
          <a:stretch>
            <a:fillRect/>
          </a:stretch>
        </p:blipFill>
        <p:spPr bwMode="auto">
          <a:xfrm>
            <a:off x="4499992" y="1291203"/>
            <a:ext cx="4392488" cy="42746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84932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5" hidden="1">
            <a:extLst>
              <a:ext uri="{FF2B5EF4-FFF2-40B4-BE49-F238E27FC236}">
                <a16:creationId xmlns:a16="http://schemas.microsoft.com/office/drawing/2014/main" id="{96957E1E-B213-4535-AE93-58AC1E6002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9925" y="1954213"/>
            <a:ext cx="19431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1800"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</a:p>
        </p:txBody>
      </p:sp>
      <p:sp>
        <p:nvSpPr>
          <p:cNvPr id="10243" name="矩形 6" hidden="1">
            <a:extLst>
              <a:ext uri="{FF2B5EF4-FFF2-40B4-BE49-F238E27FC236}">
                <a16:creationId xmlns:a16="http://schemas.microsoft.com/office/drawing/2014/main" id="{43168417-8CB5-4FFB-A6A5-AE4CCD02CF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9925" y="3025775"/>
            <a:ext cx="147161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1800"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</a:p>
        </p:txBody>
      </p:sp>
      <p:sp>
        <p:nvSpPr>
          <p:cNvPr id="10244" name="矩形 7" hidden="1">
            <a:extLst>
              <a:ext uri="{FF2B5EF4-FFF2-40B4-BE49-F238E27FC236}">
                <a16:creationId xmlns:a16="http://schemas.microsoft.com/office/drawing/2014/main" id="{9AE0FA55-4EB6-4B94-85FF-932925BDE3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1363" y="4240213"/>
            <a:ext cx="147161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1800"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</a:p>
        </p:txBody>
      </p:sp>
      <p:sp>
        <p:nvSpPr>
          <p:cNvPr id="10245" name="矩形 8" hidden="1">
            <a:extLst>
              <a:ext uri="{FF2B5EF4-FFF2-40B4-BE49-F238E27FC236}">
                <a16:creationId xmlns:a16="http://schemas.microsoft.com/office/drawing/2014/main" id="{A302B07C-EFF0-49A3-BA26-25A51BA6CC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1363" y="5526088"/>
            <a:ext cx="147161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1800"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</a:p>
        </p:txBody>
      </p:sp>
      <p:sp>
        <p:nvSpPr>
          <p:cNvPr id="10246" name="矩形 6">
            <a:extLst>
              <a:ext uri="{FF2B5EF4-FFF2-40B4-BE49-F238E27FC236}">
                <a16:creationId xmlns:a16="http://schemas.microsoft.com/office/drawing/2014/main" id="{7C96A3EA-7807-445C-A05D-5F8C3EDC98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188" y="285750"/>
            <a:ext cx="162095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工训方面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750E5AF4-B894-44E2-B511-08E409537188}"/>
              </a:ext>
            </a:extLst>
          </p:cNvPr>
          <p:cNvSpPr/>
          <p:nvPr/>
        </p:nvSpPr>
        <p:spPr>
          <a:xfrm>
            <a:off x="683568" y="1291204"/>
            <a:ext cx="3600400" cy="4274628"/>
          </a:xfrm>
          <a:prstGeom prst="rect">
            <a:avLst/>
          </a:prstGeom>
          <a:solidFill>
            <a:srgbClr val="C7C7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0250" name="矩形 15">
            <a:extLst>
              <a:ext uri="{FF2B5EF4-FFF2-40B4-BE49-F238E27FC236}">
                <a16:creationId xmlns:a16="http://schemas.microsoft.com/office/drawing/2014/main" id="{C911501F-105F-4357-8A3D-464770F1EB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9592" y="1460374"/>
            <a:ext cx="3096344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</a:rPr>
              <a:t>工训内容：</a:t>
            </a:r>
            <a:endParaRPr lang="en-US" altLang="zh-CN" sz="20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</a:rPr>
              <a:t>钳工</a:t>
            </a:r>
            <a:endParaRPr lang="en-US" altLang="zh-CN" sz="20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000">
                <a:latin typeface="微软雅黑" panose="020B0503020204020204" pitchFamily="34" charset="-122"/>
                <a:ea typeface="微软雅黑" panose="020B0503020204020204" pitchFamily="34" charset="-122"/>
              </a:rPr>
              <a:t>3D</a:t>
            </a: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</a:rPr>
              <a:t>打印</a:t>
            </a:r>
            <a:endParaRPr lang="en-US" altLang="zh-CN" sz="20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</a:rPr>
              <a:t>激光加工</a:t>
            </a:r>
            <a:endParaRPr lang="en-US" altLang="zh-CN" sz="20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</a:rPr>
              <a:t>数控车</a:t>
            </a:r>
            <a:endParaRPr lang="en-US" altLang="zh-CN" sz="20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</a:rPr>
              <a:t>数控铣</a:t>
            </a:r>
            <a:endParaRPr lang="en-US" altLang="zh-CN" sz="20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</a:rPr>
              <a:t>普车</a:t>
            </a:r>
            <a:endParaRPr lang="en-US" altLang="zh-CN" sz="20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</a:rPr>
              <a:t>锻造</a:t>
            </a:r>
            <a:endParaRPr lang="en-US" altLang="zh-CN" sz="20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</a:rPr>
              <a:t>砂型铸造</a:t>
            </a:r>
            <a:endParaRPr lang="en-US" altLang="zh-CN" sz="20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</a:rPr>
              <a:t>电加工</a:t>
            </a:r>
            <a:endParaRPr lang="en-US" altLang="zh-CN" sz="20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</a:rPr>
              <a:t>焊接</a:t>
            </a:r>
          </a:p>
        </p:txBody>
      </p:sp>
      <p:pic>
        <p:nvPicPr>
          <p:cNvPr id="2" name="图片 43">
            <a:extLst>
              <a:ext uri="{FF2B5EF4-FFF2-40B4-BE49-F238E27FC236}">
                <a16:creationId xmlns:a16="http://schemas.microsoft.com/office/drawing/2014/main" id="{BD289308-3EFE-4763-8191-46544AFC77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3" t="8537" r="1431" b="11790"/>
          <a:stretch>
            <a:fillRect/>
          </a:stretch>
        </p:blipFill>
        <p:spPr bwMode="auto">
          <a:xfrm>
            <a:off x="4499992" y="1291203"/>
            <a:ext cx="4392488" cy="42746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38728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>
            <a:extLst>
              <a:ext uri="{FF2B5EF4-FFF2-40B4-BE49-F238E27FC236}">
                <a16:creationId xmlns:a16="http://schemas.microsoft.com/office/drawing/2014/main" id="{9B1F69C2-13F0-4A45-B8C4-D58EA537BC68}"/>
              </a:ext>
            </a:extLst>
          </p:cNvPr>
          <p:cNvSpPr/>
          <p:nvPr/>
        </p:nvSpPr>
        <p:spPr>
          <a:xfrm>
            <a:off x="793700" y="1535282"/>
            <a:ext cx="2486620" cy="2131872"/>
          </a:xfrm>
          <a:prstGeom prst="rect">
            <a:avLst/>
          </a:prstGeom>
          <a:solidFill>
            <a:srgbClr val="333333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02114FD9-6102-4813-A8C7-59069F6C754E}"/>
              </a:ext>
            </a:extLst>
          </p:cNvPr>
          <p:cNvSpPr/>
          <p:nvPr/>
        </p:nvSpPr>
        <p:spPr>
          <a:xfrm>
            <a:off x="793700" y="4622552"/>
            <a:ext cx="2486620" cy="1953457"/>
          </a:xfrm>
          <a:prstGeom prst="rect">
            <a:avLst/>
          </a:prstGeom>
          <a:solidFill>
            <a:srgbClr val="333333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zh-CN" altLang="en-US" sz="2000">
                <a:solidFill>
                  <a:schemeClr val="accent6">
                    <a:lumMod val="20000"/>
                    <a:lumOff val="80000"/>
                  </a:schemeClr>
                </a:solidFill>
              </a:rPr>
              <a:t>可以完成软件的使用、导出，并操作机器，完成加工要求</a:t>
            </a:r>
          </a:p>
        </p:txBody>
      </p:sp>
      <p:sp>
        <p:nvSpPr>
          <p:cNvPr id="7176" name="TextBox 5" hidden="1">
            <a:extLst>
              <a:ext uri="{FF2B5EF4-FFF2-40B4-BE49-F238E27FC236}">
                <a16:creationId xmlns:a16="http://schemas.microsoft.com/office/drawing/2014/main" id="{D1B3E28B-5940-4878-9ADB-C40872C676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9925" y="1954213"/>
            <a:ext cx="19431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1800"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</a:p>
        </p:txBody>
      </p:sp>
      <p:sp>
        <p:nvSpPr>
          <p:cNvPr id="7177" name="矩形 6" hidden="1">
            <a:extLst>
              <a:ext uri="{FF2B5EF4-FFF2-40B4-BE49-F238E27FC236}">
                <a16:creationId xmlns:a16="http://schemas.microsoft.com/office/drawing/2014/main" id="{90D5A1EE-108E-4BAC-B777-C30783DFB9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9925" y="3025775"/>
            <a:ext cx="147161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1800"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</a:p>
        </p:txBody>
      </p:sp>
      <p:sp>
        <p:nvSpPr>
          <p:cNvPr id="7178" name="矩形 7" hidden="1">
            <a:extLst>
              <a:ext uri="{FF2B5EF4-FFF2-40B4-BE49-F238E27FC236}">
                <a16:creationId xmlns:a16="http://schemas.microsoft.com/office/drawing/2014/main" id="{7FC51485-CAFD-4A44-999F-A101A814A0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1363" y="4240213"/>
            <a:ext cx="147161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1800"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</a:p>
        </p:txBody>
      </p:sp>
      <p:sp>
        <p:nvSpPr>
          <p:cNvPr id="7179" name="矩形 8" hidden="1">
            <a:extLst>
              <a:ext uri="{FF2B5EF4-FFF2-40B4-BE49-F238E27FC236}">
                <a16:creationId xmlns:a16="http://schemas.microsoft.com/office/drawing/2014/main" id="{68453DB9-B3F4-4B69-A95A-76713E286A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1363" y="5526088"/>
            <a:ext cx="147161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1800"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</a:p>
        </p:txBody>
      </p:sp>
      <p:sp>
        <p:nvSpPr>
          <p:cNvPr id="7180" name="矩形 6">
            <a:extLst>
              <a:ext uri="{FF2B5EF4-FFF2-40B4-BE49-F238E27FC236}">
                <a16:creationId xmlns:a16="http://schemas.microsoft.com/office/drawing/2014/main" id="{0C336D42-463C-46FE-AEA3-2DE9D51311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276" y="318361"/>
            <a:ext cx="162095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工训方面</a:t>
            </a:r>
          </a:p>
        </p:txBody>
      </p:sp>
      <p:sp>
        <p:nvSpPr>
          <p:cNvPr id="7182" name="矩形 12">
            <a:extLst>
              <a:ext uri="{FF2B5EF4-FFF2-40B4-BE49-F238E27FC236}">
                <a16:creationId xmlns:a16="http://schemas.microsoft.com/office/drawing/2014/main" id="{41B06433-0866-401B-96CB-57382930A7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9592" y="1732516"/>
            <a:ext cx="2198588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000">
                <a:solidFill>
                  <a:schemeClr val="accent6">
                    <a:lumMod val="20000"/>
                    <a:lumOff val="80000"/>
                  </a:schemeClr>
                </a:solidFill>
                <a:latin typeface="+mj-ea"/>
                <a:ea typeface="+mj-ea"/>
              </a:rPr>
              <a:t>学习简单零件的加工，使用手锯，对零件进行划线、钻孔、攻丝操作，在</a:t>
            </a:r>
            <a:r>
              <a:rPr lang="en-US" altLang="zh-CN" sz="2000">
                <a:solidFill>
                  <a:schemeClr val="accent6">
                    <a:lumMod val="20000"/>
                    <a:lumOff val="80000"/>
                  </a:schemeClr>
                </a:solidFill>
                <a:latin typeface="+mj-ea"/>
                <a:ea typeface="+mj-ea"/>
              </a:rPr>
              <a:t>KAPI</a:t>
            </a:r>
            <a:r>
              <a:rPr lang="zh-CN" altLang="en-US" sz="2000">
                <a:solidFill>
                  <a:schemeClr val="accent6">
                    <a:lumMod val="20000"/>
                    <a:lumOff val="80000"/>
                  </a:schemeClr>
                </a:solidFill>
                <a:latin typeface="+mj-ea"/>
                <a:ea typeface="+mj-ea"/>
              </a:rPr>
              <a:t>项目中可以使用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2F569BCD-3348-4CD4-8E49-EE5DD88114A2}"/>
              </a:ext>
            </a:extLst>
          </p:cNvPr>
          <p:cNvSpPr txBox="1"/>
          <p:nvPr/>
        </p:nvSpPr>
        <p:spPr>
          <a:xfrm>
            <a:off x="319500" y="1005819"/>
            <a:ext cx="754776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1</a:t>
            </a:r>
            <a:r>
              <a: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、钳工                                          </a:t>
            </a:r>
            <a:r>
              <a: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</a:t>
            </a:r>
            <a:r>
              <a:rPr lang="en-US" altLang="zh-CN" sz="2400">
                <a:solidFill>
                  <a:prstClr val="black"/>
                </a:solidFill>
                <a:latin typeface="+mj-ea"/>
                <a:ea typeface="+mj-ea"/>
              </a:rPr>
              <a:t>2</a:t>
            </a:r>
            <a:r>
              <a:rPr lang="zh-CN" altLang="en-US" sz="2400">
                <a:solidFill>
                  <a:prstClr val="black"/>
                </a:solidFill>
                <a:latin typeface="+mj-ea"/>
                <a:ea typeface="+mj-ea"/>
              </a:rPr>
              <a:t>、</a:t>
            </a:r>
            <a:r>
              <a:rPr lang="en-US" altLang="zh-CN" sz="2400">
                <a:solidFill>
                  <a:prstClr val="black"/>
                </a:solidFill>
                <a:latin typeface="+mj-ea"/>
                <a:ea typeface="+mj-ea"/>
              </a:rPr>
              <a:t>3D</a:t>
            </a:r>
            <a:r>
              <a:rPr lang="zh-CN" altLang="en-US" sz="2400">
                <a:solidFill>
                  <a:prstClr val="black"/>
                </a:solidFill>
                <a:latin typeface="+mj-ea"/>
                <a:ea typeface="+mj-ea"/>
              </a:rPr>
              <a:t>打印</a:t>
            </a:r>
            <a:endParaRPr kumimoji="0" lang="zh-CN" alt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5" name="标题 4">
            <a:extLst>
              <a:ext uri="{FF2B5EF4-FFF2-40B4-BE49-F238E27FC236}">
                <a16:creationId xmlns:a16="http://schemas.microsoft.com/office/drawing/2014/main" id="{C5D657B7-F151-44D3-A39A-4768A98873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9556" y="3728313"/>
            <a:ext cx="7239148" cy="755650"/>
          </a:xfrm>
        </p:spPr>
        <p:txBody>
          <a:bodyPr/>
          <a:lstStyle/>
          <a:p>
            <a:pPr algn="l"/>
            <a:r>
              <a:rPr lang="en-US" altLang="zh-CN" sz="2400">
                <a:latin typeface="+mj-ea"/>
              </a:rPr>
              <a:t>3</a:t>
            </a:r>
            <a:r>
              <a:rPr lang="zh-CN" altLang="en-US" sz="2400">
                <a:latin typeface="+mj-ea"/>
              </a:rPr>
              <a:t>、激光加工               </a:t>
            </a:r>
            <a:r>
              <a:rPr lang="en-US" altLang="zh-CN" sz="2400">
                <a:latin typeface="+mj-ea"/>
              </a:rPr>
              <a:t>4</a:t>
            </a:r>
            <a:r>
              <a:rPr lang="zh-CN" altLang="en-US" sz="2400">
                <a:latin typeface="+mj-ea"/>
              </a:rPr>
              <a:t>、数控车</a:t>
            </a:r>
            <a:endParaRPr lang="zh-CN" altLang="en-US" sz="240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75FDDCB7-21F4-4303-8E57-B2361EF7F18D}"/>
              </a:ext>
            </a:extLst>
          </p:cNvPr>
          <p:cNvSpPr/>
          <p:nvPr/>
        </p:nvSpPr>
        <p:spPr>
          <a:xfrm>
            <a:off x="4950883" y="1636267"/>
            <a:ext cx="2393206" cy="2095350"/>
          </a:xfrm>
          <a:prstGeom prst="rect">
            <a:avLst/>
          </a:prstGeom>
          <a:solidFill>
            <a:srgbClr val="333333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zh-CN" altLang="en-US" sz="2000">
                <a:solidFill>
                  <a:schemeClr val="accent6">
                    <a:lumMod val="20000"/>
                    <a:lumOff val="80000"/>
                  </a:schemeClr>
                </a:solidFill>
              </a:rPr>
              <a:t>进行建模及软件操作，成功完成打印，进行零件组合</a:t>
            </a: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CF4F6B0A-D5FD-44F0-A63E-A8233EFF3E73}"/>
              </a:ext>
            </a:extLst>
          </p:cNvPr>
          <p:cNvSpPr/>
          <p:nvPr/>
        </p:nvSpPr>
        <p:spPr>
          <a:xfrm>
            <a:off x="4927969" y="4557000"/>
            <a:ext cx="2416120" cy="1953457"/>
          </a:xfrm>
          <a:prstGeom prst="rect">
            <a:avLst/>
          </a:prstGeom>
          <a:solidFill>
            <a:srgbClr val="333333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zh-CN" altLang="en-US" sz="2000">
                <a:solidFill>
                  <a:schemeClr val="accent6">
                    <a:lumMod val="20000"/>
                    <a:lumOff val="80000"/>
                  </a:schemeClr>
                </a:solidFill>
              </a:rPr>
              <a:t>编写简单的代码并输入，可以进行机床简单操作</a:t>
            </a:r>
          </a:p>
        </p:txBody>
      </p:sp>
    </p:spTree>
    <p:extLst>
      <p:ext uri="{BB962C8B-B14F-4D97-AF65-F5344CB8AC3E}">
        <p14:creationId xmlns:p14="http://schemas.microsoft.com/office/powerpoint/2010/main" val="11431356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>
            <a:extLst>
              <a:ext uri="{FF2B5EF4-FFF2-40B4-BE49-F238E27FC236}">
                <a16:creationId xmlns:a16="http://schemas.microsoft.com/office/drawing/2014/main" id="{9B1F69C2-13F0-4A45-B8C4-D58EA537BC68}"/>
              </a:ext>
            </a:extLst>
          </p:cNvPr>
          <p:cNvSpPr/>
          <p:nvPr/>
        </p:nvSpPr>
        <p:spPr>
          <a:xfrm>
            <a:off x="357188" y="1799830"/>
            <a:ext cx="3028335" cy="1849064"/>
          </a:xfrm>
          <a:prstGeom prst="rect">
            <a:avLst/>
          </a:prstGeom>
          <a:solidFill>
            <a:srgbClr val="333333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zh-CN" altLang="en-US" sz="2000">
                <a:solidFill>
                  <a:schemeClr val="accent6">
                    <a:lumMod val="20000"/>
                    <a:lumOff val="80000"/>
                  </a:schemeClr>
                </a:solidFill>
              </a:rPr>
              <a:t>简单程序编写、导入，模拟加工路径，启动机床工作</a:t>
            </a: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02114FD9-6102-4813-A8C7-59069F6C754E}"/>
              </a:ext>
            </a:extLst>
          </p:cNvPr>
          <p:cNvSpPr/>
          <p:nvPr/>
        </p:nvSpPr>
        <p:spPr>
          <a:xfrm>
            <a:off x="328276" y="4622552"/>
            <a:ext cx="3028335" cy="1917087"/>
          </a:xfrm>
          <a:prstGeom prst="rect">
            <a:avLst/>
          </a:prstGeom>
          <a:solidFill>
            <a:srgbClr val="333333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zh-CN" altLang="en-US" sz="2000">
                <a:solidFill>
                  <a:schemeClr val="accent6">
                    <a:lumMod val="20000"/>
                    <a:lumOff val="80000"/>
                  </a:schemeClr>
                </a:solidFill>
              </a:rPr>
              <a:t>简单进行了加热钢材的锻打</a:t>
            </a:r>
          </a:p>
        </p:txBody>
      </p:sp>
      <p:sp>
        <p:nvSpPr>
          <p:cNvPr id="7176" name="TextBox 5" hidden="1">
            <a:extLst>
              <a:ext uri="{FF2B5EF4-FFF2-40B4-BE49-F238E27FC236}">
                <a16:creationId xmlns:a16="http://schemas.microsoft.com/office/drawing/2014/main" id="{D1B3E28B-5940-4878-9ADB-C40872C676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9925" y="1954213"/>
            <a:ext cx="19431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1800"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</a:p>
        </p:txBody>
      </p:sp>
      <p:sp>
        <p:nvSpPr>
          <p:cNvPr id="7177" name="矩形 6" hidden="1">
            <a:extLst>
              <a:ext uri="{FF2B5EF4-FFF2-40B4-BE49-F238E27FC236}">
                <a16:creationId xmlns:a16="http://schemas.microsoft.com/office/drawing/2014/main" id="{90D5A1EE-108E-4BAC-B777-C30783DFB9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9925" y="3025775"/>
            <a:ext cx="147161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1800"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</a:p>
        </p:txBody>
      </p:sp>
      <p:sp>
        <p:nvSpPr>
          <p:cNvPr id="7178" name="矩形 7" hidden="1">
            <a:extLst>
              <a:ext uri="{FF2B5EF4-FFF2-40B4-BE49-F238E27FC236}">
                <a16:creationId xmlns:a16="http://schemas.microsoft.com/office/drawing/2014/main" id="{7FC51485-CAFD-4A44-999F-A101A814A0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1363" y="4240213"/>
            <a:ext cx="147161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1800"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</a:p>
        </p:txBody>
      </p:sp>
      <p:sp>
        <p:nvSpPr>
          <p:cNvPr id="7179" name="矩形 8" hidden="1">
            <a:extLst>
              <a:ext uri="{FF2B5EF4-FFF2-40B4-BE49-F238E27FC236}">
                <a16:creationId xmlns:a16="http://schemas.microsoft.com/office/drawing/2014/main" id="{68453DB9-B3F4-4B69-A95A-76713E286A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1363" y="5526088"/>
            <a:ext cx="147161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1800"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</a:p>
        </p:txBody>
      </p:sp>
      <p:sp>
        <p:nvSpPr>
          <p:cNvPr id="7180" name="矩形 6">
            <a:extLst>
              <a:ext uri="{FF2B5EF4-FFF2-40B4-BE49-F238E27FC236}">
                <a16:creationId xmlns:a16="http://schemas.microsoft.com/office/drawing/2014/main" id="{0C336D42-463C-46FE-AEA3-2DE9D51311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276" y="318361"/>
            <a:ext cx="162095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工训方面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2F569BCD-3348-4CD4-8E49-EE5DD88114A2}"/>
              </a:ext>
            </a:extLst>
          </p:cNvPr>
          <p:cNvSpPr txBox="1"/>
          <p:nvPr/>
        </p:nvSpPr>
        <p:spPr>
          <a:xfrm>
            <a:off x="343372" y="1005819"/>
            <a:ext cx="754776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400">
                <a:solidFill>
                  <a:prstClr val="black"/>
                </a:solidFill>
                <a:latin typeface="+mj-ea"/>
                <a:ea typeface="+mj-ea"/>
              </a:rPr>
              <a:t>5</a:t>
            </a:r>
            <a:r>
              <a:rPr lang="zh-CN" altLang="en-US" sz="2400">
                <a:solidFill>
                  <a:prstClr val="black"/>
                </a:solidFill>
                <a:latin typeface="+mj-ea"/>
                <a:ea typeface="+mj-ea"/>
              </a:rPr>
              <a:t>、数控铣                    </a:t>
            </a:r>
            <a:r>
              <a:rPr lang="en-US" altLang="zh-CN" sz="2400">
                <a:solidFill>
                  <a:prstClr val="black"/>
                </a:solidFill>
                <a:latin typeface="+mj-ea"/>
                <a:ea typeface="+mj-ea"/>
              </a:rPr>
              <a:t>6</a:t>
            </a:r>
            <a:r>
              <a:rPr lang="zh-CN" altLang="en-US" sz="2400">
                <a:solidFill>
                  <a:prstClr val="black"/>
                </a:solidFill>
                <a:latin typeface="+mj-ea"/>
                <a:ea typeface="+mj-ea"/>
              </a:rPr>
              <a:t>、普车</a:t>
            </a:r>
            <a:endParaRPr kumimoji="0" lang="zh-CN" alt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标题 4">
            <a:extLst>
              <a:ext uri="{FF2B5EF4-FFF2-40B4-BE49-F238E27FC236}">
                <a16:creationId xmlns:a16="http://schemas.microsoft.com/office/drawing/2014/main" id="{C5D657B7-F151-44D3-A39A-4768A98873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7188" y="3779516"/>
            <a:ext cx="7815212" cy="843036"/>
          </a:xfrm>
        </p:spPr>
        <p:txBody>
          <a:bodyPr/>
          <a:lstStyle/>
          <a:p>
            <a:pPr algn="l"/>
            <a:r>
              <a:rPr lang="en-US" altLang="zh-CN" sz="2400">
                <a:latin typeface="+mj-ea"/>
              </a:rPr>
              <a:t>7</a:t>
            </a:r>
            <a:r>
              <a:rPr lang="zh-CN" altLang="en-US" sz="2400">
                <a:latin typeface="+mj-ea"/>
              </a:rPr>
              <a:t>、锻造                      </a:t>
            </a:r>
            <a:r>
              <a:rPr lang="en-US" altLang="zh-CN" sz="2400">
                <a:latin typeface="+mj-ea"/>
              </a:rPr>
              <a:t>8</a:t>
            </a:r>
            <a:r>
              <a:rPr lang="zh-CN" altLang="en-US" sz="2400">
                <a:latin typeface="+mj-ea"/>
              </a:rPr>
              <a:t>、砂型铸造</a:t>
            </a:r>
            <a:endParaRPr lang="zh-CN" altLang="en-US" sz="240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93331932-F100-499F-886E-1AA611065595}"/>
              </a:ext>
            </a:extLst>
          </p:cNvPr>
          <p:cNvSpPr/>
          <p:nvPr/>
        </p:nvSpPr>
        <p:spPr>
          <a:xfrm>
            <a:off x="4932040" y="1783645"/>
            <a:ext cx="3028335" cy="1849064"/>
          </a:xfrm>
          <a:prstGeom prst="rect">
            <a:avLst/>
          </a:prstGeom>
          <a:solidFill>
            <a:srgbClr val="333333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zh-CN" altLang="en-US" sz="2000">
                <a:solidFill>
                  <a:schemeClr val="accent6">
                    <a:lumMod val="20000"/>
                    <a:lumOff val="80000"/>
                  </a:schemeClr>
                </a:solidFill>
              </a:rPr>
              <a:t>车床变速操作、简单零件切割、换刀，可进行轴类、杆类零件切削</a:t>
            </a: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C6BEC182-494F-4019-9C56-E5F62F56B9A0}"/>
              </a:ext>
            </a:extLst>
          </p:cNvPr>
          <p:cNvSpPr/>
          <p:nvPr/>
        </p:nvSpPr>
        <p:spPr>
          <a:xfrm>
            <a:off x="4932039" y="4639672"/>
            <a:ext cx="3028335" cy="1917087"/>
          </a:xfrm>
          <a:prstGeom prst="rect">
            <a:avLst/>
          </a:prstGeom>
          <a:solidFill>
            <a:srgbClr val="333333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zh-CN" altLang="en-US" sz="2000">
                <a:solidFill>
                  <a:schemeClr val="accent6">
                    <a:lumMod val="20000"/>
                    <a:lumOff val="80000"/>
                  </a:schemeClr>
                </a:solidFill>
              </a:rPr>
              <a:t>制作砂模，了解简单操作原理</a:t>
            </a:r>
          </a:p>
        </p:txBody>
      </p:sp>
    </p:spTree>
    <p:extLst>
      <p:ext uri="{BB962C8B-B14F-4D97-AF65-F5344CB8AC3E}">
        <p14:creationId xmlns:p14="http://schemas.microsoft.com/office/powerpoint/2010/main" val="32100240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>
            <a:extLst>
              <a:ext uri="{FF2B5EF4-FFF2-40B4-BE49-F238E27FC236}">
                <a16:creationId xmlns:a16="http://schemas.microsoft.com/office/drawing/2014/main" id="{9B1F69C2-13F0-4A45-B8C4-D58EA537BC68}"/>
              </a:ext>
            </a:extLst>
          </p:cNvPr>
          <p:cNvSpPr/>
          <p:nvPr/>
        </p:nvSpPr>
        <p:spPr>
          <a:xfrm>
            <a:off x="520378" y="1799830"/>
            <a:ext cx="8103244" cy="1979685"/>
          </a:xfrm>
          <a:prstGeom prst="rect">
            <a:avLst/>
          </a:prstGeom>
          <a:solidFill>
            <a:srgbClr val="333333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zh-CN" altLang="en-US" sz="2000">
                <a:solidFill>
                  <a:schemeClr val="accent6">
                    <a:lumMod val="20000"/>
                    <a:lumOff val="80000"/>
                  </a:schemeClr>
                </a:solidFill>
              </a:rPr>
              <a:t>可使用软件进行</a:t>
            </a:r>
            <a:r>
              <a:rPr lang="en-US" altLang="zh-CN" sz="2000">
                <a:solidFill>
                  <a:schemeClr val="accent6">
                    <a:lumMod val="20000"/>
                    <a:lumOff val="80000"/>
                  </a:schemeClr>
                </a:solidFill>
              </a:rPr>
              <a:t>3B</a:t>
            </a:r>
            <a:r>
              <a:rPr lang="zh-CN" altLang="en-US" sz="2000">
                <a:solidFill>
                  <a:schemeClr val="accent6">
                    <a:lumMod val="20000"/>
                    <a:lumOff val="80000"/>
                  </a:schemeClr>
                </a:solidFill>
              </a:rPr>
              <a:t>代码编写，简单图形的绘制并进行加工</a:t>
            </a: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02114FD9-6102-4813-A8C7-59069F6C754E}"/>
              </a:ext>
            </a:extLst>
          </p:cNvPr>
          <p:cNvSpPr/>
          <p:nvPr/>
        </p:nvSpPr>
        <p:spPr>
          <a:xfrm>
            <a:off x="520378" y="4628624"/>
            <a:ext cx="8132156" cy="1758776"/>
          </a:xfrm>
          <a:prstGeom prst="rect">
            <a:avLst/>
          </a:prstGeom>
          <a:solidFill>
            <a:srgbClr val="333333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zh-CN" altLang="en-US" sz="2000">
                <a:solidFill>
                  <a:schemeClr val="accent6">
                    <a:lumMod val="20000"/>
                    <a:lumOff val="80000"/>
                  </a:schemeClr>
                </a:solidFill>
              </a:rPr>
              <a:t>学习了手工电弧焊的操作及注意事项</a:t>
            </a:r>
          </a:p>
        </p:txBody>
      </p:sp>
      <p:sp>
        <p:nvSpPr>
          <p:cNvPr id="7176" name="TextBox 5" hidden="1">
            <a:extLst>
              <a:ext uri="{FF2B5EF4-FFF2-40B4-BE49-F238E27FC236}">
                <a16:creationId xmlns:a16="http://schemas.microsoft.com/office/drawing/2014/main" id="{D1B3E28B-5940-4878-9ADB-C40872C676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9925" y="1954213"/>
            <a:ext cx="19431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1800"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</a:p>
        </p:txBody>
      </p:sp>
      <p:sp>
        <p:nvSpPr>
          <p:cNvPr id="7177" name="矩形 6" hidden="1">
            <a:extLst>
              <a:ext uri="{FF2B5EF4-FFF2-40B4-BE49-F238E27FC236}">
                <a16:creationId xmlns:a16="http://schemas.microsoft.com/office/drawing/2014/main" id="{90D5A1EE-108E-4BAC-B777-C30783DFB9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9925" y="3025775"/>
            <a:ext cx="147161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1800"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</a:p>
        </p:txBody>
      </p:sp>
      <p:sp>
        <p:nvSpPr>
          <p:cNvPr id="7178" name="矩形 7" hidden="1">
            <a:extLst>
              <a:ext uri="{FF2B5EF4-FFF2-40B4-BE49-F238E27FC236}">
                <a16:creationId xmlns:a16="http://schemas.microsoft.com/office/drawing/2014/main" id="{7FC51485-CAFD-4A44-999F-A101A814A0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1363" y="4240213"/>
            <a:ext cx="147161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1800"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</a:p>
        </p:txBody>
      </p:sp>
      <p:sp>
        <p:nvSpPr>
          <p:cNvPr id="7179" name="矩形 8" hidden="1">
            <a:extLst>
              <a:ext uri="{FF2B5EF4-FFF2-40B4-BE49-F238E27FC236}">
                <a16:creationId xmlns:a16="http://schemas.microsoft.com/office/drawing/2014/main" id="{68453DB9-B3F4-4B69-A95A-76713E286A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1363" y="5526088"/>
            <a:ext cx="147161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1800"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</a:p>
        </p:txBody>
      </p:sp>
      <p:sp>
        <p:nvSpPr>
          <p:cNvPr id="7180" name="矩形 6">
            <a:extLst>
              <a:ext uri="{FF2B5EF4-FFF2-40B4-BE49-F238E27FC236}">
                <a16:creationId xmlns:a16="http://schemas.microsoft.com/office/drawing/2014/main" id="{0C336D42-463C-46FE-AEA3-2DE9D51311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276" y="318361"/>
            <a:ext cx="162095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工训方面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2F569BCD-3348-4CD4-8E49-EE5DD88114A2}"/>
              </a:ext>
            </a:extLst>
          </p:cNvPr>
          <p:cNvSpPr txBox="1"/>
          <p:nvPr/>
        </p:nvSpPr>
        <p:spPr>
          <a:xfrm>
            <a:off x="343372" y="1005819"/>
            <a:ext cx="754776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9</a:t>
            </a:r>
            <a:r>
              <a: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、</a:t>
            </a:r>
            <a:r>
              <a: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电加工</a:t>
            </a:r>
          </a:p>
        </p:txBody>
      </p:sp>
      <p:sp>
        <p:nvSpPr>
          <p:cNvPr id="5" name="标题 4">
            <a:extLst>
              <a:ext uri="{FF2B5EF4-FFF2-40B4-BE49-F238E27FC236}">
                <a16:creationId xmlns:a16="http://schemas.microsoft.com/office/drawing/2014/main" id="{C5D657B7-F151-44D3-A39A-4768A98873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7188" y="3779516"/>
            <a:ext cx="7815212" cy="843036"/>
          </a:xfrm>
        </p:spPr>
        <p:txBody>
          <a:bodyPr/>
          <a:lstStyle/>
          <a:p>
            <a:pPr algn="l"/>
            <a:r>
              <a:rPr lang="en-US" altLang="zh-CN" sz="2400">
                <a:latin typeface="+mj-ea"/>
              </a:rPr>
              <a:t>10</a:t>
            </a:r>
            <a:r>
              <a:rPr lang="zh-CN" altLang="en-US" sz="2400">
                <a:latin typeface="+mj-ea"/>
              </a:rPr>
              <a:t>、焊接</a:t>
            </a:r>
            <a:endParaRPr lang="zh-CN" altLang="en-US" sz="2400"/>
          </a:p>
        </p:txBody>
      </p:sp>
    </p:spTree>
    <p:extLst>
      <p:ext uri="{BB962C8B-B14F-4D97-AF65-F5344CB8AC3E}">
        <p14:creationId xmlns:p14="http://schemas.microsoft.com/office/powerpoint/2010/main" val="26661881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5" hidden="1">
            <a:extLst>
              <a:ext uri="{FF2B5EF4-FFF2-40B4-BE49-F238E27FC236}">
                <a16:creationId xmlns:a16="http://schemas.microsoft.com/office/drawing/2014/main" id="{96957E1E-B213-4535-AE93-58AC1E6002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9925" y="1954213"/>
            <a:ext cx="19431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1800"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</a:p>
        </p:txBody>
      </p:sp>
      <p:sp>
        <p:nvSpPr>
          <p:cNvPr id="10243" name="矩形 6" hidden="1">
            <a:extLst>
              <a:ext uri="{FF2B5EF4-FFF2-40B4-BE49-F238E27FC236}">
                <a16:creationId xmlns:a16="http://schemas.microsoft.com/office/drawing/2014/main" id="{43168417-8CB5-4FFB-A6A5-AE4CCD02CF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9925" y="3025775"/>
            <a:ext cx="147161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1800"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</a:p>
        </p:txBody>
      </p:sp>
      <p:sp>
        <p:nvSpPr>
          <p:cNvPr id="10244" name="矩形 7" hidden="1">
            <a:extLst>
              <a:ext uri="{FF2B5EF4-FFF2-40B4-BE49-F238E27FC236}">
                <a16:creationId xmlns:a16="http://schemas.microsoft.com/office/drawing/2014/main" id="{9AE0FA55-4EB6-4B94-85FF-932925BDE3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1363" y="4240213"/>
            <a:ext cx="147161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1800"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</a:p>
        </p:txBody>
      </p:sp>
      <p:sp>
        <p:nvSpPr>
          <p:cNvPr id="10245" name="矩形 8" hidden="1">
            <a:extLst>
              <a:ext uri="{FF2B5EF4-FFF2-40B4-BE49-F238E27FC236}">
                <a16:creationId xmlns:a16="http://schemas.microsoft.com/office/drawing/2014/main" id="{A302B07C-EFF0-49A3-BA26-25A51BA6CC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1363" y="5526088"/>
            <a:ext cx="147161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1800"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</a:p>
        </p:txBody>
      </p:sp>
      <p:sp>
        <p:nvSpPr>
          <p:cNvPr id="10246" name="矩形 6">
            <a:extLst>
              <a:ext uri="{FF2B5EF4-FFF2-40B4-BE49-F238E27FC236}">
                <a16:creationId xmlns:a16="http://schemas.microsoft.com/office/drawing/2014/main" id="{7C96A3EA-7807-445C-A05D-5F8C3EDC98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188" y="285750"/>
            <a:ext cx="198002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达成的能力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750E5AF4-B894-44E2-B511-08E409537188}"/>
              </a:ext>
            </a:extLst>
          </p:cNvPr>
          <p:cNvSpPr/>
          <p:nvPr/>
        </p:nvSpPr>
        <p:spPr>
          <a:xfrm>
            <a:off x="719381" y="1308219"/>
            <a:ext cx="3888432" cy="4274628"/>
          </a:xfrm>
          <a:prstGeom prst="rect">
            <a:avLst/>
          </a:prstGeom>
          <a:solidFill>
            <a:srgbClr val="C7C7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0250" name="矩形 15">
            <a:extLst>
              <a:ext uri="{FF2B5EF4-FFF2-40B4-BE49-F238E27FC236}">
                <a16:creationId xmlns:a16="http://schemas.microsoft.com/office/drawing/2014/main" id="{C911501F-105F-4357-8A3D-464770F1EB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5405" y="1951189"/>
            <a:ext cx="3456384" cy="3231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</a:rPr>
              <a:t>三维建模能力更加熟练</a:t>
            </a:r>
            <a:endParaRPr lang="en-US" altLang="zh-CN" sz="20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1800">
                <a:latin typeface="微软雅黑" panose="020B0503020204020204" pitchFamily="34" charset="-122"/>
                <a:ea typeface="微软雅黑" panose="020B0503020204020204" pitchFamily="34" charset="-122"/>
              </a:rPr>
              <a:t>通过自学掌握了</a:t>
            </a:r>
            <a:r>
              <a:rPr lang="en-US" altLang="zh-CN" sz="1800">
                <a:latin typeface="微软雅黑" panose="020B0503020204020204" pitchFamily="34" charset="-122"/>
                <a:ea typeface="微软雅黑" panose="020B0503020204020204" pitchFamily="34" charset="-122"/>
              </a:rPr>
              <a:t>proe</a:t>
            </a:r>
            <a:r>
              <a:rPr lang="zh-CN" altLang="en-US" sz="180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1800">
                <a:latin typeface="微软雅黑" panose="020B0503020204020204" pitchFamily="34" charset="-122"/>
                <a:ea typeface="微软雅黑" panose="020B0503020204020204" pitchFamily="34" charset="-122"/>
              </a:rPr>
              <a:t>solidworks</a:t>
            </a:r>
            <a:r>
              <a:rPr lang="zh-CN" altLang="en-US" sz="1800">
                <a:latin typeface="微软雅黑" panose="020B0503020204020204" pitchFamily="34" charset="-122"/>
                <a:ea typeface="微软雅黑" panose="020B0503020204020204" pitchFamily="34" charset="-122"/>
              </a:rPr>
              <a:t>等软件的使用，并在图纸的绘制过程中学到很多实际加工的应用，提升了工程文化素养</a:t>
            </a:r>
            <a:endParaRPr lang="en-US" altLang="zh-CN" sz="18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CN" sz="18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</a:rPr>
              <a:t>对无人机知识了解加深</a:t>
            </a:r>
            <a:endParaRPr lang="en-US" altLang="zh-CN" sz="20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1800">
                <a:latin typeface="微软雅黑" panose="020B0503020204020204" pitchFamily="34" charset="-122"/>
                <a:ea typeface="微软雅黑" panose="020B0503020204020204" pitchFamily="34" charset="-122"/>
              </a:rPr>
              <a:t>包括程序编写，结构设计合理化，对各学科知识的综合应用</a:t>
            </a:r>
            <a:endParaRPr lang="en-US" altLang="zh-CN" sz="18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zh-CN" altLang="en-US" sz="20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" name="图片 43">
            <a:extLst>
              <a:ext uri="{FF2B5EF4-FFF2-40B4-BE49-F238E27FC236}">
                <a16:creationId xmlns:a16="http://schemas.microsoft.com/office/drawing/2014/main" id="{BD289308-3EFE-4763-8191-46544AFC77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3" t="8537" r="1431" b="11790"/>
          <a:stretch>
            <a:fillRect/>
          </a:stretch>
        </p:blipFill>
        <p:spPr bwMode="auto">
          <a:xfrm>
            <a:off x="4716016" y="1291203"/>
            <a:ext cx="4176464" cy="42746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90509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5" hidden="1">
            <a:extLst>
              <a:ext uri="{FF2B5EF4-FFF2-40B4-BE49-F238E27FC236}">
                <a16:creationId xmlns:a16="http://schemas.microsoft.com/office/drawing/2014/main" id="{96957E1E-B213-4535-AE93-58AC1E6002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9925" y="1954213"/>
            <a:ext cx="19431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1800"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</a:p>
        </p:txBody>
      </p:sp>
      <p:sp>
        <p:nvSpPr>
          <p:cNvPr id="10243" name="矩形 6" hidden="1">
            <a:extLst>
              <a:ext uri="{FF2B5EF4-FFF2-40B4-BE49-F238E27FC236}">
                <a16:creationId xmlns:a16="http://schemas.microsoft.com/office/drawing/2014/main" id="{43168417-8CB5-4FFB-A6A5-AE4CCD02CF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9925" y="3025775"/>
            <a:ext cx="147161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1800"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</a:p>
        </p:txBody>
      </p:sp>
      <p:sp>
        <p:nvSpPr>
          <p:cNvPr id="10244" name="矩形 7" hidden="1">
            <a:extLst>
              <a:ext uri="{FF2B5EF4-FFF2-40B4-BE49-F238E27FC236}">
                <a16:creationId xmlns:a16="http://schemas.microsoft.com/office/drawing/2014/main" id="{9AE0FA55-4EB6-4B94-85FF-932925BDE3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1363" y="4240213"/>
            <a:ext cx="147161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1800"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</a:p>
        </p:txBody>
      </p:sp>
      <p:sp>
        <p:nvSpPr>
          <p:cNvPr id="10245" name="矩形 8" hidden="1">
            <a:extLst>
              <a:ext uri="{FF2B5EF4-FFF2-40B4-BE49-F238E27FC236}">
                <a16:creationId xmlns:a16="http://schemas.microsoft.com/office/drawing/2014/main" id="{A302B07C-EFF0-49A3-BA26-25A51BA6CC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1363" y="5526088"/>
            <a:ext cx="147161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1800"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</a:p>
        </p:txBody>
      </p:sp>
      <p:sp>
        <p:nvSpPr>
          <p:cNvPr id="10246" name="矩形 6">
            <a:extLst>
              <a:ext uri="{FF2B5EF4-FFF2-40B4-BE49-F238E27FC236}">
                <a16:creationId xmlns:a16="http://schemas.microsoft.com/office/drawing/2014/main" id="{7C96A3EA-7807-445C-A05D-5F8C3EDC98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188" y="285750"/>
            <a:ext cx="198002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达成的能力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750E5AF4-B894-44E2-B511-08E409537188}"/>
              </a:ext>
            </a:extLst>
          </p:cNvPr>
          <p:cNvSpPr/>
          <p:nvPr/>
        </p:nvSpPr>
        <p:spPr>
          <a:xfrm>
            <a:off x="719381" y="1308219"/>
            <a:ext cx="3888432" cy="4274628"/>
          </a:xfrm>
          <a:prstGeom prst="rect">
            <a:avLst/>
          </a:prstGeom>
          <a:solidFill>
            <a:srgbClr val="C7C7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0250" name="矩形 15">
            <a:extLst>
              <a:ext uri="{FF2B5EF4-FFF2-40B4-BE49-F238E27FC236}">
                <a16:creationId xmlns:a16="http://schemas.microsoft.com/office/drawing/2014/main" id="{C911501F-105F-4357-8A3D-464770F1EB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5405" y="1951189"/>
            <a:ext cx="3456384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CN" sz="20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</a:rPr>
              <a:t>自学能力提升</a:t>
            </a:r>
            <a:endParaRPr lang="en-US" altLang="zh-CN" sz="20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1800">
                <a:latin typeface="微软雅黑" panose="020B0503020204020204" pitchFamily="34" charset="-122"/>
                <a:ea typeface="微软雅黑" panose="020B0503020204020204" pitchFamily="34" charset="-122"/>
              </a:rPr>
              <a:t>通过</a:t>
            </a:r>
            <a:r>
              <a:rPr lang="en-US" altLang="zh-CN" sz="1800">
                <a:latin typeface="微软雅黑" panose="020B0503020204020204" pitchFamily="34" charset="-122"/>
                <a:ea typeface="微软雅黑" panose="020B0503020204020204" pitchFamily="34" charset="-122"/>
              </a:rPr>
              <a:t>KAPI</a:t>
            </a:r>
            <a:r>
              <a:rPr lang="zh-CN" altLang="en-US" sz="1800">
                <a:latin typeface="微软雅黑" panose="020B0503020204020204" pitchFamily="34" charset="-122"/>
                <a:ea typeface="微软雅黑" panose="020B0503020204020204" pitchFamily="34" charset="-122"/>
              </a:rPr>
              <a:t>项目的锻炼，在进行过程中资料搜查、车床实训，都对我的学习能力有所提升</a:t>
            </a:r>
            <a:endParaRPr lang="en-US" altLang="zh-CN" sz="18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CN" sz="18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</a:rPr>
              <a:t>团队合作能力</a:t>
            </a:r>
            <a:endParaRPr lang="en-US" altLang="zh-CN" sz="20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1800">
                <a:latin typeface="微软雅黑" panose="020B0503020204020204" pitchFamily="34" charset="-122"/>
                <a:ea typeface="微软雅黑" panose="020B0503020204020204" pitchFamily="34" charset="-122"/>
              </a:rPr>
              <a:t>在项目进行中与小组成员的交流提升表达能力、合作能力等</a:t>
            </a:r>
          </a:p>
        </p:txBody>
      </p:sp>
      <p:pic>
        <p:nvPicPr>
          <p:cNvPr id="2" name="图片 43">
            <a:extLst>
              <a:ext uri="{FF2B5EF4-FFF2-40B4-BE49-F238E27FC236}">
                <a16:creationId xmlns:a16="http://schemas.microsoft.com/office/drawing/2014/main" id="{BD289308-3EFE-4763-8191-46544AFC77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3" t="8537" r="1431" b="11790"/>
          <a:stretch>
            <a:fillRect/>
          </a:stretch>
        </p:blipFill>
        <p:spPr bwMode="auto">
          <a:xfrm>
            <a:off x="4716016" y="1291203"/>
            <a:ext cx="4176464" cy="42746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92011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组合 20">
            <a:extLst>
              <a:ext uri="{FF2B5EF4-FFF2-40B4-BE49-F238E27FC236}">
                <a16:creationId xmlns:a16="http://schemas.microsoft.com/office/drawing/2014/main" id="{D7C00120-A4FD-4AFE-93F9-AF0EE8D3F6D5}"/>
              </a:ext>
            </a:extLst>
          </p:cNvPr>
          <p:cNvGrpSpPr>
            <a:grpSpLocks/>
          </p:cNvGrpSpPr>
          <p:nvPr/>
        </p:nvGrpSpPr>
        <p:grpSpPr bwMode="auto">
          <a:xfrm>
            <a:off x="987574" y="1628800"/>
            <a:ext cx="7168852" cy="3038772"/>
            <a:chOff x="1603473" y="1814052"/>
            <a:chExt cx="8535043" cy="3617076"/>
          </a:xfrm>
        </p:grpSpPr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C4C8DB29-FFAB-45B9-A083-00B132A35630}"/>
                </a:ext>
              </a:extLst>
            </p:cNvPr>
            <p:cNvSpPr/>
            <p:nvPr/>
          </p:nvSpPr>
          <p:spPr>
            <a:xfrm>
              <a:off x="1603473" y="1814052"/>
              <a:ext cx="8535043" cy="3617076"/>
            </a:xfrm>
            <a:prstGeom prst="rect">
              <a:avLst/>
            </a:prstGeom>
            <a:solidFill>
              <a:srgbClr val="C7C7C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zh-CN" altLang="en-US"/>
            </a:p>
          </p:txBody>
        </p:sp>
        <p:pic>
          <p:nvPicPr>
            <p:cNvPr id="19474" name="图片 15">
              <a:extLst>
                <a:ext uri="{FF2B5EF4-FFF2-40B4-BE49-F238E27FC236}">
                  <a16:creationId xmlns:a16="http://schemas.microsoft.com/office/drawing/2014/main" id="{B800D2AF-DF4E-47A4-94C4-B76B7542A90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13272" y="2313375"/>
              <a:ext cx="609600" cy="60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9459" name="TextBox 5" hidden="1">
            <a:extLst>
              <a:ext uri="{FF2B5EF4-FFF2-40B4-BE49-F238E27FC236}">
                <a16:creationId xmlns:a16="http://schemas.microsoft.com/office/drawing/2014/main" id="{E47DB49B-E2E4-4084-835F-BD9868C266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9925" y="1954213"/>
            <a:ext cx="19431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1800"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</a:p>
        </p:txBody>
      </p:sp>
      <p:sp>
        <p:nvSpPr>
          <p:cNvPr id="19460" name="矩形 6" hidden="1">
            <a:extLst>
              <a:ext uri="{FF2B5EF4-FFF2-40B4-BE49-F238E27FC236}">
                <a16:creationId xmlns:a16="http://schemas.microsoft.com/office/drawing/2014/main" id="{4B8CF381-144F-49E0-98BD-BCBFB4DFCF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9925" y="3025775"/>
            <a:ext cx="147161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1800"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</a:p>
        </p:txBody>
      </p:sp>
      <p:sp>
        <p:nvSpPr>
          <p:cNvPr id="19461" name="矩形 7" hidden="1">
            <a:extLst>
              <a:ext uri="{FF2B5EF4-FFF2-40B4-BE49-F238E27FC236}">
                <a16:creationId xmlns:a16="http://schemas.microsoft.com/office/drawing/2014/main" id="{7ACEE0E5-79C6-4A3A-9EF3-81677D1CB5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1363" y="4240213"/>
            <a:ext cx="147161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1800"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</a:p>
        </p:txBody>
      </p:sp>
      <p:sp>
        <p:nvSpPr>
          <p:cNvPr id="19462" name="矩形 8" hidden="1">
            <a:extLst>
              <a:ext uri="{FF2B5EF4-FFF2-40B4-BE49-F238E27FC236}">
                <a16:creationId xmlns:a16="http://schemas.microsoft.com/office/drawing/2014/main" id="{5A5A1B5B-83C9-4E15-ABB1-FC2C37DF75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1363" y="5526088"/>
            <a:ext cx="147161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1800"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</a:p>
        </p:txBody>
      </p:sp>
      <p:sp>
        <p:nvSpPr>
          <p:cNvPr id="19464" name="矩形 12">
            <a:extLst>
              <a:ext uri="{FF2B5EF4-FFF2-40B4-BE49-F238E27FC236}">
                <a16:creationId xmlns:a16="http://schemas.microsoft.com/office/drawing/2014/main" id="{BB1A9424-A2E7-490C-9458-15B8208F52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8938" y="2643188"/>
            <a:ext cx="3371254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4400">
                <a:latin typeface="微软雅黑" panose="020B0503020204020204" pitchFamily="34" charset="-122"/>
                <a:ea typeface="微软雅黑" panose="020B0503020204020204" pitchFamily="34" charset="-122"/>
              </a:rPr>
              <a:t>  感谢聆听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平行四边形 12">
            <a:extLst>
              <a:ext uri="{FF2B5EF4-FFF2-40B4-BE49-F238E27FC236}">
                <a16:creationId xmlns:a16="http://schemas.microsoft.com/office/drawing/2014/main" id="{06F47BD5-AF0D-4F85-BCF0-297C17D81162}"/>
              </a:ext>
            </a:extLst>
          </p:cNvPr>
          <p:cNvSpPr/>
          <p:nvPr/>
        </p:nvSpPr>
        <p:spPr>
          <a:xfrm rot="16200000">
            <a:off x="3985419" y="3074194"/>
            <a:ext cx="1484312" cy="2032000"/>
          </a:xfrm>
          <a:prstGeom prst="parallelogram">
            <a:avLst>
              <a:gd name="adj" fmla="val 53226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/>
          </a:p>
        </p:txBody>
      </p:sp>
      <p:sp>
        <p:nvSpPr>
          <p:cNvPr id="14" name="平行四边形 13">
            <a:extLst>
              <a:ext uri="{FF2B5EF4-FFF2-40B4-BE49-F238E27FC236}">
                <a16:creationId xmlns:a16="http://schemas.microsoft.com/office/drawing/2014/main" id="{8DE59B07-5846-462A-8953-0FADFDCEFF4F}"/>
              </a:ext>
            </a:extLst>
          </p:cNvPr>
          <p:cNvSpPr/>
          <p:nvPr/>
        </p:nvSpPr>
        <p:spPr>
          <a:xfrm rot="16200000">
            <a:off x="3985419" y="1486694"/>
            <a:ext cx="1484312" cy="2032000"/>
          </a:xfrm>
          <a:prstGeom prst="parallelogram">
            <a:avLst>
              <a:gd name="adj" fmla="val 53226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/>
          </a:p>
        </p:txBody>
      </p:sp>
      <p:sp>
        <p:nvSpPr>
          <p:cNvPr id="15" name="右箭头 14">
            <a:extLst>
              <a:ext uri="{FF2B5EF4-FFF2-40B4-BE49-F238E27FC236}">
                <a16:creationId xmlns:a16="http://schemas.microsoft.com/office/drawing/2014/main" id="{692A8D1F-6597-454C-821F-0495BF077977}"/>
              </a:ext>
            </a:extLst>
          </p:cNvPr>
          <p:cNvSpPr/>
          <p:nvPr/>
        </p:nvSpPr>
        <p:spPr>
          <a:xfrm>
            <a:off x="3711575" y="1589088"/>
            <a:ext cx="2646363" cy="1035050"/>
          </a:xfrm>
          <a:prstGeom prst="rightArrow">
            <a:avLst>
              <a:gd name="adj1" fmla="val 66953"/>
              <a:gd name="adj2" fmla="val 50000"/>
            </a:avLst>
          </a:prstGeom>
          <a:solidFill>
            <a:srgbClr val="33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/>
          </a:p>
        </p:txBody>
      </p:sp>
      <p:sp>
        <p:nvSpPr>
          <p:cNvPr id="16" name="右箭头 15">
            <a:extLst>
              <a:ext uri="{FF2B5EF4-FFF2-40B4-BE49-F238E27FC236}">
                <a16:creationId xmlns:a16="http://schemas.microsoft.com/office/drawing/2014/main" id="{46B6A1A2-ED03-429A-88E1-2129AD7CB47E}"/>
              </a:ext>
            </a:extLst>
          </p:cNvPr>
          <p:cNvSpPr/>
          <p:nvPr/>
        </p:nvSpPr>
        <p:spPr>
          <a:xfrm rot="10800000">
            <a:off x="3097213" y="2381250"/>
            <a:ext cx="2646362" cy="1035050"/>
          </a:xfrm>
          <a:prstGeom prst="rightArrow">
            <a:avLst>
              <a:gd name="adj1" fmla="val 66953"/>
              <a:gd name="adj2" fmla="val 50000"/>
            </a:avLst>
          </a:prstGeom>
          <a:solidFill>
            <a:srgbClr val="C7C7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/>
          </a:p>
        </p:txBody>
      </p:sp>
      <p:sp>
        <p:nvSpPr>
          <p:cNvPr id="17" name="右箭头 16">
            <a:extLst>
              <a:ext uri="{FF2B5EF4-FFF2-40B4-BE49-F238E27FC236}">
                <a16:creationId xmlns:a16="http://schemas.microsoft.com/office/drawing/2014/main" id="{561B322E-957C-425C-BF46-D64907278345}"/>
              </a:ext>
            </a:extLst>
          </p:cNvPr>
          <p:cNvSpPr/>
          <p:nvPr/>
        </p:nvSpPr>
        <p:spPr>
          <a:xfrm>
            <a:off x="3711575" y="3173413"/>
            <a:ext cx="2646363" cy="1035050"/>
          </a:xfrm>
          <a:prstGeom prst="rightArrow">
            <a:avLst>
              <a:gd name="adj1" fmla="val 66953"/>
              <a:gd name="adj2" fmla="val 50000"/>
            </a:avLst>
          </a:prstGeom>
          <a:solidFill>
            <a:srgbClr val="33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/>
          </a:p>
        </p:txBody>
      </p:sp>
      <p:sp>
        <p:nvSpPr>
          <p:cNvPr id="18" name="右箭头 17">
            <a:extLst>
              <a:ext uri="{FF2B5EF4-FFF2-40B4-BE49-F238E27FC236}">
                <a16:creationId xmlns:a16="http://schemas.microsoft.com/office/drawing/2014/main" id="{09E956E0-6156-413B-AC4F-81D8A0051AFF}"/>
              </a:ext>
            </a:extLst>
          </p:cNvPr>
          <p:cNvSpPr/>
          <p:nvPr/>
        </p:nvSpPr>
        <p:spPr>
          <a:xfrm rot="10800000">
            <a:off x="3097213" y="3965575"/>
            <a:ext cx="2646362" cy="1035050"/>
          </a:xfrm>
          <a:prstGeom prst="rightArrow">
            <a:avLst>
              <a:gd name="adj1" fmla="val 66953"/>
              <a:gd name="adj2" fmla="val 50000"/>
            </a:avLst>
          </a:prstGeom>
          <a:solidFill>
            <a:srgbClr val="C7C7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/>
          </a:p>
        </p:txBody>
      </p:sp>
      <p:sp>
        <p:nvSpPr>
          <p:cNvPr id="4104" name="TextBox 5" hidden="1">
            <a:extLst>
              <a:ext uri="{FF2B5EF4-FFF2-40B4-BE49-F238E27FC236}">
                <a16:creationId xmlns:a16="http://schemas.microsoft.com/office/drawing/2014/main" id="{F02DB3BD-C6F2-45AC-AC6D-F17F26ACB4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9925" y="1954213"/>
            <a:ext cx="19431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1800"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</a:p>
        </p:txBody>
      </p:sp>
      <p:sp>
        <p:nvSpPr>
          <p:cNvPr id="4105" name="矩形 6" hidden="1">
            <a:extLst>
              <a:ext uri="{FF2B5EF4-FFF2-40B4-BE49-F238E27FC236}">
                <a16:creationId xmlns:a16="http://schemas.microsoft.com/office/drawing/2014/main" id="{2D5BF3E4-F94C-4975-BA85-6597B86F7B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9925" y="3025775"/>
            <a:ext cx="147161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1800"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</a:p>
        </p:txBody>
      </p:sp>
      <p:sp>
        <p:nvSpPr>
          <p:cNvPr id="4106" name="矩形 7" hidden="1">
            <a:extLst>
              <a:ext uri="{FF2B5EF4-FFF2-40B4-BE49-F238E27FC236}">
                <a16:creationId xmlns:a16="http://schemas.microsoft.com/office/drawing/2014/main" id="{A8E08DF0-7616-4ED1-B6DB-A281EC1071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1363" y="4240213"/>
            <a:ext cx="147161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1800"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</a:p>
        </p:txBody>
      </p:sp>
      <p:sp>
        <p:nvSpPr>
          <p:cNvPr id="4107" name="矩形 8" hidden="1">
            <a:extLst>
              <a:ext uri="{FF2B5EF4-FFF2-40B4-BE49-F238E27FC236}">
                <a16:creationId xmlns:a16="http://schemas.microsoft.com/office/drawing/2014/main" id="{78A38EF7-5423-49C4-8B06-B679C3A5E7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1363" y="5526088"/>
            <a:ext cx="147161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1800"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</a:p>
        </p:txBody>
      </p:sp>
      <p:sp>
        <p:nvSpPr>
          <p:cNvPr id="4108" name="TextBox 12">
            <a:extLst>
              <a:ext uri="{FF2B5EF4-FFF2-40B4-BE49-F238E27FC236}">
                <a16:creationId xmlns:a16="http://schemas.microsoft.com/office/drawing/2014/main" id="{4182396B-4B35-4575-A56C-613F8B904B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063" y="500063"/>
            <a:ext cx="10001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</a:p>
        </p:txBody>
      </p:sp>
      <p:sp>
        <p:nvSpPr>
          <p:cNvPr id="4109" name="矩形 20">
            <a:extLst>
              <a:ext uri="{FF2B5EF4-FFF2-40B4-BE49-F238E27FC236}">
                <a16:creationId xmlns:a16="http://schemas.microsoft.com/office/drawing/2014/main" id="{F8C63169-C58E-43FE-AF44-FDF75EB2F7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9063" y="2714625"/>
            <a:ext cx="156966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1800">
                <a:latin typeface="微软雅黑" panose="020B0503020204020204" pitchFamily="34" charset="-122"/>
                <a:ea typeface="微软雅黑" panose="020B0503020204020204" pitchFamily="34" charset="-122"/>
              </a:rPr>
              <a:t>设计有关知识</a:t>
            </a:r>
          </a:p>
        </p:txBody>
      </p:sp>
      <p:sp>
        <p:nvSpPr>
          <p:cNvPr id="4110" name="矩形 21">
            <a:extLst>
              <a:ext uri="{FF2B5EF4-FFF2-40B4-BE49-F238E27FC236}">
                <a16:creationId xmlns:a16="http://schemas.microsoft.com/office/drawing/2014/main" id="{13940F0C-C7CD-4740-919E-AF7C2060A6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0500" y="3487738"/>
            <a:ext cx="110799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18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创新方面</a:t>
            </a:r>
          </a:p>
        </p:txBody>
      </p:sp>
      <p:sp>
        <p:nvSpPr>
          <p:cNvPr id="4111" name="矩形 22">
            <a:extLst>
              <a:ext uri="{FF2B5EF4-FFF2-40B4-BE49-F238E27FC236}">
                <a16:creationId xmlns:a16="http://schemas.microsoft.com/office/drawing/2014/main" id="{7E25DA48-6AA2-4987-816A-2E2602F4D2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0500" y="1928813"/>
            <a:ext cx="20313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18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制造技术有关知识</a:t>
            </a:r>
          </a:p>
        </p:txBody>
      </p:sp>
      <p:sp>
        <p:nvSpPr>
          <p:cNvPr id="4112" name="矩形 21">
            <a:extLst>
              <a:ext uri="{FF2B5EF4-FFF2-40B4-BE49-F238E27FC236}">
                <a16:creationId xmlns:a16="http://schemas.microsoft.com/office/drawing/2014/main" id="{E6A827E6-5913-4731-89DA-9D219E39D7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7625" y="4286250"/>
            <a:ext cx="110799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1800">
                <a:latin typeface="微软雅黑" panose="020B0503020204020204" pitchFamily="34" charset="-122"/>
                <a:ea typeface="微软雅黑" panose="020B0503020204020204" pitchFamily="34" charset="-122"/>
              </a:rPr>
              <a:t>工训方面</a:t>
            </a:r>
          </a:p>
        </p:txBody>
      </p:sp>
      <p:sp>
        <p:nvSpPr>
          <p:cNvPr id="19" name="右箭头 14">
            <a:extLst>
              <a:ext uri="{FF2B5EF4-FFF2-40B4-BE49-F238E27FC236}">
                <a16:creationId xmlns:a16="http://schemas.microsoft.com/office/drawing/2014/main" id="{F1C489A9-4C55-4AB7-8DFD-C9AFCA71E8A0}"/>
              </a:ext>
            </a:extLst>
          </p:cNvPr>
          <p:cNvSpPr/>
          <p:nvPr/>
        </p:nvSpPr>
        <p:spPr>
          <a:xfrm>
            <a:off x="3692980" y="4635024"/>
            <a:ext cx="2646363" cy="1035050"/>
          </a:xfrm>
          <a:prstGeom prst="rightArrow">
            <a:avLst>
              <a:gd name="adj1" fmla="val 66953"/>
              <a:gd name="adj2" fmla="val 50000"/>
            </a:avLst>
          </a:prstGeom>
          <a:solidFill>
            <a:srgbClr val="33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  达成的能力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5" hidden="1">
            <a:extLst>
              <a:ext uri="{FF2B5EF4-FFF2-40B4-BE49-F238E27FC236}">
                <a16:creationId xmlns:a16="http://schemas.microsoft.com/office/drawing/2014/main" id="{7A8C15EF-09BE-4899-AD5D-B72D2FE827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9925" y="1954213"/>
            <a:ext cx="19431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1800"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</a:p>
        </p:txBody>
      </p:sp>
      <p:sp>
        <p:nvSpPr>
          <p:cNvPr id="6147" name="矩形 6" hidden="1">
            <a:extLst>
              <a:ext uri="{FF2B5EF4-FFF2-40B4-BE49-F238E27FC236}">
                <a16:creationId xmlns:a16="http://schemas.microsoft.com/office/drawing/2014/main" id="{E9E5ADBF-0452-47C3-8958-BEEA6CB53D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9925" y="3025775"/>
            <a:ext cx="147161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1800"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</a:p>
        </p:txBody>
      </p:sp>
      <p:sp>
        <p:nvSpPr>
          <p:cNvPr id="6148" name="矩形 7" hidden="1">
            <a:extLst>
              <a:ext uri="{FF2B5EF4-FFF2-40B4-BE49-F238E27FC236}">
                <a16:creationId xmlns:a16="http://schemas.microsoft.com/office/drawing/2014/main" id="{1F448746-375D-46F2-979E-26648C15C2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1363" y="4240213"/>
            <a:ext cx="147161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1800"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</a:p>
        </p:txBody>
      </p:sp>
      <p:sp>
        <p:nvSpPr>
          <p:cNvPr id="6149" name="矩形 8" hidden="1">
            <a:extLst>
              <a:ext uri="{FF2B5EF4-FFF2-40B4-BE49-F238E27FC236}">
                <a16:creationId xmlns:a16="http://schemas.microsoft.com/office/drawing/2014/main" id="{06582480-5A15-4E33-83E8-D58C4C144D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1363" y="5526088"/>
            <a:ext cx="147161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1800"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</a:p>
        </p:txBody>
      </p:sp>
      <p:sp>
        <p:nvSpPr>
          <p:cNvPr id="6150" name="矩形 6">
            <a:extLst>
              <a:ext uri="{FF2B5EF4-FFF2-40B4-BE49-F238E27FC236}">
                <a16:creationId xmlns:a16="http://schemas.microsoft.com/office/drawing/2014/main" id="{D6717153-84B7-4FA3-A92E-3548B21A3B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188" y="285750"/>
            <a:ext cx="305724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制造技术有关知识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45C90D92-C8C0-4CF3-9519-20BA5BE7A1C4}"/>
              </a:ext>
            </a:extLst>
          </p:cNvPr>
          <p:cNvSpPr/>
          <p:nvPr/>
        </p:nvSpPr>
        <p:spPr>
          <a:xfrm>
            <a:off x="547185" y="1198817"/>
            <a:ext cx="3520760" cy="4203697"/>
          </a:xfrm>
          <a:prstGeom prst="rect">
            <a:avLst/>
          </a:prstGeom>
          <a:solidFill>
            <a:srgbClr val="C7C7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zh-CN" altLang="en-US" sz="2000">
                <a:solidFill>
                  <a:schemeClr val="tx1"/>
                </a:solidFill>
              </a:rPr>
              <a:t>制造技术主要包括热处理技术、材料成型工艺、材料连接技术、增材技术</a:t>
            </a:r>
          </a:p>
        </p:txBody>
      </p:sp>
      <p:pic>
        <p:nvPicPr>
          <p:cNvPr id="2" name="图片 43">
            <a:extLst>
              <a:ext uri="{FF2B5EF4-FFF2-40B4-BE49-F238E27FC236}">
                <a16:creationId xmlns:a16="http://schemas.microsoft.com/office/drawing/2014/main" id="{03D2BB91-0181-4FD4-B862-715FA576D0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3" t="8537" r="1431" b="11790"/>
          <a:stretch>
            <a:fillRect/>
          </a:stretch>
        </p:blipFill>
        <p:spPr bwMode="auto">
          <a:xfrm>
            <a:off x="4355976" y="1287794"/>
            <a:ext cx="4680520" cy="411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>
            <a:extLst>
              <a:ext uri="{FF2B5EF4-FFF2-40B4-BE49-F238E27FC236}">
                <a16:creationId xmlns:a16="http://schemas.microsoft.com/office/drawing/2014/main" id="{9B1F69C2-13F0-4A45-B8C4-D58EA537BC68}"/>
              </a:ext>
            </a:extLst>
          </p:cNvPr>
          <p:cNvSpPr/>
          <p:nvPr/>
        </p:nvSpPr>
        <p:spPr>
          <a:xfrm>
            <a:off x="357188" y="1795960"/>
            <a:ext cx="8319268" cy="1468508"/>
          </a:xfrm>
          <a:prstGeom prst="rect">
            <a:avLst/>
          </a:prstGeom>
          <a:solidFill>
            <a:srgbClr val="333333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02114FD9-6102-4813-A8C7-59069F6C754E}"/>
              </a:ext>
            </a:extLst>
          </p:cNvPr>
          <p:cNvSpPr/>
          <p:nvPr/>
        </p:nvSpPr>
        <p:spPr>
          <a:xfrm>
            <a:off x="319500" y="4622552"/>
            <a:ext cx="8319268" cy="1229629"/>
          </a:xfrm>
          <a:prstGeom prst="rect">
            <a:avLst/>
          </a:prstGeom>
          <a:solidFill>
            <a:srgbClr val="333333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7176" name="TextBox 5" hidden="1">
            <a:extLst>
              <a:ext uri="{FF2B5EF4-FFF2-40B4-BE49-F238E27FC236}">
                <a16:creationId xmlns:a16="http://schemas.microsoft.com/office/drawing/2014/main" id="{D1B3E28B-5940-4878-9ADB-C40872C676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9925" y="1954213"/>
            <a:ext cx="19431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1800"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</a:p>
        </p:txBody>
      </p:sp>
      <p:sp>
        <p:nvSpPr>
          <p:cNvPr id="7177" name="矩形 6" hidden="1">
            <a:extLst>
              <a:ext uri="{FF2B5EF4-FFF2-40B4-BE49-F238E27FC236}">
                <a16:creationId xmlns:a16="http://schemas.microsoft.com/office/drawing/2014/main" id="{90D5A1EE-108E-4BAC-B777-C30783DFB9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9925" y="3025775"/>
            <a:ext cx="147161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1800"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</a:p>
        </p:txBody>
      </p:sp>
      <p:sp>
        <p:nvSpPr>
          <p:cNvPr id="7178" name="矩形 7" hidden="1">
            <a:extLst>
              <a:ext uri="{FF2B5EF4-FFF2-40B4-BE49-F238E27FC236}">
                <a16:creationId xmlns:a16="http://schemas.microsoft.com/office/drawing/2014/main" id="{7FC51485-CAFD-4A44-999F-A101A814A0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1363" y="4240213"/>
            <a:ext cx="147161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1800"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</a:p>
        </p:txBody>
      </p:sp>
      <p:sp>
        <p:nvSpPr>
          <p:cNvPr id="7179" name="矩形 8" hidden="1">
            <a:extLst>
              <a:ext uri="{FF2B5EF4-FFF2-40B4-BE49-F238E27FC236}">
                <a16:creationId xmlns:a16="http://schemas.microsoft.com/office/drawing/2014/main" id="{68453DB9-B3F4-4B69-A95A-76713E286A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1363" y="5526088"/>
            <a:ext cx="147161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1800"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</a:p>
        </p:txBody>
      </p:sp>
      <p:sp>
        <p:nvSpPr>
          <p:cNvPr id="7180" name="矩形 6">
            <a:extLst>
              <a:ext uri="{FF2B5EF4-FFF2-40B4-BE49-F238E27FC236}">
                <a16:creationId xmlns:a16="http://schemas.microsoft.com/office/drawing/2014/main" id="{0C336D42-463C-46FE-AEA3-2DE9D51311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276" y="318361"/>
            <a:ext cx="305724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制造技术有关知识</a:t>
            </a:r>
          </a:p>
        </p:txBody>
      </p:sp>
      <p:sp>
        <p:nvSpPr>
          <p:cNvPr id="7182" name="矩形 12">
            <a:extLst>
              <a:ext uri="{FF2B5EF4-FFF2-40B4-BE49-F238E27FC236}">
                <a16:creationId xmlns:a16="http://schemas.microsoft.com/office/drawing/2014/main" id="{41B06433-0866-401B-96CB-57382930A7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8356" y="1988840"/>
            <a:ext cx="749806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000">
                <a:solidFill>
                  <a:schemeClr val="accent6">
                    <a:lumMod val="20000"/>
                    <a:lumOff val="80000"/>
                  </a:schemeClr>
                </a:solidFill>
                <a:latin typeface="+mj-ea"/>
                <a:ea typeface="+mj-ea"/>
              </a:rPr>
              <a:t>热处理技术学习了钢材在热处理及冷却时组织的转变，以及对材料性质的影响、钢材的热处理工艺、非金属（玻璃、陶瓷）的热处理工艺</a:t>
            </a:r>
          </a:p>
        </p:txBody>
      </p:sp>
      <p:sp>
        <p:nvSpPr>
          <p:cNvPr id="7183" name="矩形 12">
            <a:extLst>
              <a:ext uri="{FF2B5EF4-FFF2-40B4-BE49-F238E27FC236}">
                <a16:creationId xmlns:a16="http://schemas.microsoft.com/office/drawing/2014/main" id="{2C41E0D7-FD5E-4962-A295-C56D1A604E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700" y="4753175"/>
            <a:ext cx="752271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000">
                <a:solidFill>
                  <a:schemeClr val="accent6">
                    <a:lumMod val="20000"/>
                    <a:lumOff val="80000"/>
                  </a:schemeClr>
                </a:solidFill>
                <a:latin typeface="宋体" panose="02010600030101010101" pitchFamily="2" charset="-122"/>
              </a:rPr>
              <a:t>学习了材料液态成形工艺、塑性成形工艺、粉体成形工艺、高分子成形工艺、简单了解了复合材料的成形工艺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2F569BCD-3348-4CD4-8E49-EE5DD88114A2}"/>
              </a:ext>
            </a:extLst>
          </p:cNvPr>
          <p:cNvSpPr txBox="1"/>
          <p:nvPr/>
        </p:nvSpPr>
        <p:spPr>
          <a:xfrm>
            <a:off x="343372" y="1005819"/>
            <a:ext cx="754776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1</a:t>
            </a:r>
            <a:r>
              <a: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、热处理技术</a:t>
            </a:r>
          </a:p>
        </p:txBody>
      </p:sp>
      <p:sp>
        <p:nvSpPr>
          <p:cNvPr id="5" name="标题 4">
            <a:extLst>
              <a:ext uri="{FF2B5EF4-FFF2-40B4-BE49-F238E27FC236}">
                <a16:creationId xmlns:a16="http://schemas.microsoft.com/office/drawing/2014/main" id="{C5D657B7-F151-44D3-A39A-4768A98873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7188" y="3534556"/>
            <a:ext cx="2664296" cy="755650"/>
          </a:xfrm>
        </p:spPr>
        <p:txBody>
          <a:bodyPr/>
          <a:lstStyle/>
          <a:p>
            <a:r>
              <a:rPr lang="en-US" altLang="zh-CN" sz="2400">
                <a:latin typeface="+mj-ea"/>
              </a:rPr>
              <a:t>2</a:t>
            </a:r>
            <a:r>
              <a:rPr lang="zh-CN" altLang="en-US" sz="2400"/>
              <a:t>、材料成形技术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>
            <a:extLst>
              <a:ext uri="{FF2B5EF4-FFF2-40B4-BE49-F238E27FC236}">
                <a16:creationId xmlns:a16="http://schemas.microsoft.com/office/drawing/2014/main" id="{6ABE6B15-FBC9-48CD-A27A-0AA4B68D73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125" b="8482"/>
          <a:stretch>
            <a:fillRect/>
          </a:stretch>
        </p:blipFill>
        <p:spPr bwMode="auto">
          <a:xfrm>
            <a:off x="911225" y="1773238"/>
            <a:ext cx="2328863" cy="165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6">
            <a:extLst>
              <a:ext uri="{FF2B5EF4-FFF2-40B4-BE49-F238E27FC236}">
                <a16:creationId xmlns:a16="http://schemas.microsoft.com/office/drawing/2014/main" id="{01200F52-59A1-453E-9E56-8D735CB2F0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115"/>
          <a:stretch>
            <a:fillRect/>
          </a:stretch>
        </p:blipFill>
        <p:spPr bwMode="auto">
          <a:xfrm>
            <a:off x="911225" y="4941168"/>
            <a:ext cx="2328863" cy="1656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组合 4">
            <a:extLst>
              <a:ext uri="{FF2B5EF4-FFF2-40B4-BE49-F238E27FC236}">
                <a16:creationId xmlns:a16="http://schemas.microsoft.com/office/drawing/2014/main" id="{0EF95A4E-2436-4970-88A5-2C8915CEBC5C}"/>
              </a:ext>
            </a:extLst>
          </p:cNvPr>
          <p:cNvGrpSpPr>
            <a:grpSpLocks/>
          </p:cNvGrpSpPr>
          <p:nvPr/>
        </p:nvGrpSpPr>
        <p:grpSpPr bwMode="auto">
          <a:xfrm>
            <a:off x="3450276" y="1747555"/>
            <a:ext cx="5080000" cy="1155700"/>
            <a:chOff x="3347864" y="1152445"/>
            <a:chExt cx="4752528" cy="1080119"/>
          </a:xfrm>
        </p:grpSpPr>
        <p:sp>
          <p:nvSpPr>
            <p:cNvPr id="8213" name="矩形 6">
              <a:extLst>
                <a:ext uri="{FF2B5EF4-FFF2-40B4-BE49-F238E27FC236}">
                  <a16:creationId xmlns:a16="http://schemas.microsoft.com/office/drawing/2014/main" id="{7966C10A-A803-4F2C-A2DB-182BAF63BE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7864" y="1152445"/>
              <a:ext cx="4752528" cy="267178"/>
            </a:xfrm>
            <a:prstGeom prst="rect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zh-CN" altLang="en-US" sz="1400">
                  <a:solidFill>
                    <a:schemeClr val="bg1"/>
                  </a:solidFill>
                  <a:ea typeface="微软雅黑" panose="020B0503020204020204" pitchFamily="34" charset="-122"/>
                </a:rPr>
                <a:t>液态成形</a:t>
              </a:r>
              <a:endParaRPr lang="en-US" altLang="zh-CN" sz="1400">
                <a:solidFill>
                  <a:schemeClr val="bg1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8214" name="矩形 7">
              <a:extLst>
                <a:ext uri="{FF2B5EF4-FFF2-40B4-BE49-F238E27FC236}">
                  <a16:creationId xmlns:a16="http://schemas.microsoft.com/office/drawing/2014/main" id="{532E816D-5AF8-4B02-94BC-61CF742B1B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7864" y="1419622"/>
              <a:ext cx="4752528" cy="812942"/>
            </a:xfrm>
            <a:prstGeom prst="rect">
              <a:avLst/>
            </a:prstGeom>
            <a:solidFill>
              <a:srgbClr val="C7C7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zh-CN" altLang="en-US" sz="1100">
                <a:ea typeface="微软雅黑" panose="020B0503020204020204" pitchFamily="34" charset="-122"/>
              </a:endParaRPr>
            </a:p>
          </p:txBody>
        </p:sp>
      </p:grpSp>
      <p:grpSp>
        <p:nvGrpSpPr>
          <p:cNvPr id="3" name="组合 8">
            <a:extLst>
              <a:ext uri="{FF2B5EF4-FFF2-40B4-BE49-F238E27FC236}">
                <a16:creationId xmlns:a16="http://schemas.microsoft.com/office/drawing/2014/main" id="{9E15AC34-2817-4075-B8C3-245029B1699A}"/>
              </a:ext>
            </a:extLst>
          </p:cNvPr>
          <p:cNvGrpSpPr>
            <a:grpSpLocks/>
          </p:cNvGrpSpPr>
          <p:nvPr/>
        </p:nvGrpSpPr>
        <p:grpSpPr bwMode="auto">
          <a:xfrm>
            <a:off x="3452813" y="2998788"/>
            <a:ext cx="5080000" cy="1154112"/>
            <a:chOff x="3347864" y="1152444"/>
            <a:chExt cx="4752528" cy="1080120"/>
          </a:xfrm>
        </p:grpSpPr>
        <p:sp>
          <p:nvSpPr>
            <p:cNvPr id="8211" name="矩形 9">
              <a:extLst>
                <a:ext uri="{FF2B5EF4-FFF2-40B4-BE49-F238E27FC236}">
                  <a16:creationId xmlns:a16="http://schemas.microsoft.com/office/drawing/2014/main" id="{18E2FC17-3140-4199-959E-0A2EC56AD1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7864" y="1152444"/>
              <a:ext cx="4752528" cy="267178"/>
            </a:xfrm>
            <a:prstGeom prst="rect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zh-CN" altLang="en-US" sz="1400">
                  <a:solidFill>
                    <a:schemeClr val="bg1"/>
                  </a:solidFill>
                  <a:ea typeface="微软雅黑" panose="020B0503020204020204" pitchFamily="34" charset="-122"/>
                </a:rPr>
                <a:t>塑性成形</a:t>
              </a:r>
              <a:endParaRPr lang="en-US" altLang="zh-CN" sz="1400">
                <a:solidFill>
                  <a:schemeClr val="bg1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8212" name="矩形 10">
              <a:extLst>
                <a:ext uri="{FF2B5EF4-FFF2-40B4-BE49-F238E27FC236}">
                  <a16:creationId xmlns:a16="http://schemas.microsoft.com/office/drawing/2014/main" id="{F61E4675-03B4-4919-A5ED-75006904AC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7864" y="1419622"/>
              <a:ext cx="4752528" cy="812942"/>
            </a:xfrm>
            <a:prstGeom prst="rect">
              <a:avLst/>
            </a:prstGeom>
            <a:solidFill>
              <a:srgbClr val="C7C7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zh-CN" altLang="en-US" sz="1800">
                  <a:latin typeface="微软雅黑" panose="020B0503020204020204" pitchFamily="34" charset="-122"/>
                  <a:ea typeface="微软雅黑" panose="020B0503020204020204" pitchFamily="34" charset="-122"/>
                </a:rPr>
                <a:t>简单了解材料塑性成型机理，学习了金属塑性成形方法（自由锻、模型锻造、板材冲压成形）</a:t>
              </a:r>
            </a:p>
          </p:txBody>
        </p:sp>
      </p:grpSp>
      <p:grpSp>
        <p:nvGrpSpPr>
          <p:cNvPr id="4" name="组合 11">
            <a:extLst>
              <a:ext uri="{FF2B5EF4-FFF2-40B4-BE49-F238E27FC236}">
                <a16:creationId xmlns:a16="http://schemas.microsoft.com/office/drawing/2014/main" id="{9CA5F53D-A2BE-4E74-BC45-1A9D8B7B5E15}"/>
              </a:ext>
            </a:extLst>
          </p:cNvPr>
          <p:cNvGrpSpPr>
            <a:grpSpLocks/>
          </p:cNvGrpSpPr>
          <p:nvPr/>
        </p:nvGrpSpPr>
        <p:grpSpPr bwMode="auto">
          <a:xfrm>
            <a:off x="3452813" y="4216400"/>
            <a:ext cx="5080000" cy="1154113"/>
            <a:chOff x="3347864" y="1152444"/>
            <a:chExt cx="4752528" cy="1080120"/>
          </a:xfrm>
        </p:grpSpPr>
        <p:sp>
          <p:nvSpPr>
            <p:cNvPr id="8209" name="矩形 12">
              <a:extLst>
                <a:ext uri="{FF2B5EF4-FFF2-40B4-BE49-F238E27FC236}">
                  <a16:creationId xmlns:a16="http://schemas.microsoft.com/office/drawing/2014/main" id="{EB0E80C6-6015-41D6-BFF2-3489C35754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7864" y="1152444"/>
              <a:ext cx="4752528" cy="267178"/>
            </a:xfrm>
            <a:prstGeom prst="rect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zh-CN" altLang="en-US" sz="1400">
                  <a:solidFill>
                    <a:schemeClr val="bg1"/>
                  </a:solidFill>
                  <a:ea typeface="微软雅黑" panose="020B0503020204020204" pitchFamily="34" charset="-122"/>
                </a:rPr>
                <a:t>粉体成形工艺</a:t>
              </a:r>
              <a:endParaRPr lang="en-US" altLang="zh-CN" sz="1400">
                <a:solidFill>
                  <a:schemeClr val="bg1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8210" name="矩形 13">
              <a:extLst>
                <a:ext uri="{FF2B5EF4-FFF2-40B4-BE49-F238E27FC236}">
                  <a16:creationId xmlns:a16="http://schemas.microsoft.com/office/drawing/2014/main" id="{A008C4A0-D74D-4B17-8B84-854C9B5E76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7864" y="1419622"/>
              <a:ext cx="4752528" cy="812942"/>
            </a:xfrm>
            <a:prstGeom prst="rect">
              <a:avLst/>
            </a:prstGeom>
            <a:solidFill>
              <a:srgbClr val="C7C7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zh-CN" altLang="en-US" sz="1800">
                  <a:ea typeface="微软雅黑" panose="020B0503020204020204" pitchFamily="34" charset="-122"/>
                </a:rPr>
                <a:t>简单学习了粉体成形原理，及成形工艺</a:t>
              </a:r>
            </a:p>
          </p:txBody>
        </p:sp>
      </p:grpSp>
      <p:pic>
        <p:nvPicPr>
          <p:cNvPr id="28" name="Picture 2">
            <a:extLst>
              <a:ext uri="{FF2B5EF4-FFF2-40B4-BE49-F238E27FC236}">
                <a16:creationId xmlns:a16="http://schemas.microsoft.com/office/drawing/2014/main" id="{6569B8E5-14F7-4EE0-A231-A4726AD8DB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735"/>
          <a:stretch>
            <a:fillRect/>
          </a:stretch>
        </p:blipFill>
        <p:spPr bwMode="auto">
          <a:xfrm>
            <a:off x="911225" y="3429000"/>
            <a:ext cx="2328863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0" name="TextBox 5" hidden="1">
            <a:extLst>
              <a:ext uri="{FF2B5EF4-FFF2-40B4-BE49-F238E27FC236}">
                <a16:creationId xmlns:a16="http://schemas.microsoft.com/office/drawing/2014/main" id="{11B5E576-EB24-4DBB-AB45-7832950A82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9925" y="1954213"/>
            <a:ext cx="19431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1800"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</a:p>
        </p:txBody>
      </p:sp>
      <p:sp>
        <p:nvSpPr>
          <p:cNvPr id="8201" name="矩形 6" hidden="1">
            <a:extLst>
              <a:ext uri="{FF2B5EF4-FFF2-40B4-BE49-F238E27FC236}">
                <a16:creationId xmlns:a16="http://schemas.microsoft.com/office/drawing/2014/main" id="{594DD307-016B-4AB2-910E-8B2B6C62B0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9925" y="3025775"/>
            <a:ext cx="147161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1800"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</a:p>
        </p:txBody>
      </p:sp>
      <p:sp>
        <p:nvSpPr>
          <p:cNvPr id="8202" name="矩形 7" hidden="1">
            <a:extLst>
              <a:ext uri="{FF2B5EF4-FFF2-40B4-BE49-F238E27FC236}">
                <a16:creationId xmlns:a16="http://schemas.microsoft.com/office/drawing/2014/main" id="{94FB844C-064B-455F-AF0F-BEF30FFFB3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1363" y="4240213"/>
            <a:ext cx="147161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1800"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</a:p>
        </p:txBody>
      </p:sp>
      <p:sp>
        <p:nvSpPr>
          <p:cNvPr id="8203" name="矩形 8" hidden="1">
            <a:extLst>
              <a:ext uri="{FF2B5EF4-FFF2-40B4-BE49-F238E27FC236}">
                <a16:creationId xmlns:a16="http://schemas.microsoft.com/office/drawing/2014/main" id="{AB5468A5-D839-4C7A-842C-53F7E1F5F4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1363" y="5526088"/>
            <a:ext cx="147161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1800"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</a:p>
        </p:txBody>
      </p:sp>
      <p:sp>
        <p:nvSpPr>
          <p:cNvPr id="8204" name="矩形 6">
            <a:extLst>
              <a:ext uri="{FF2B5EF4-FFF2-40B4-BE49-F238E27FC236}">
                <a16:creationId xmlns:a16="http://schemas.microsoft.com/office/drawing/2014/main" id="{42FE2074-E165-4824-8EF7-2A5061547A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528" y="260648"/>
            <a:ext cx="305724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制造技术有关知识</a:t>
            </a:r>
          </a:p>
        </p:txBody>
      </p:sp>
      <p:sp>
        <p:nvSpPr>
          <p:cNvPr id="8205" name="矩形 15">
            <a:extLst>
              <a:ext uri="{FF2B5EF4-FFF2-40B4-BE49-F238E27FC236}">
                <a16:creationId xmlns:a16="http://schemas.microsoft.com/office/drawing/2014/main" id="{187F33D7-C65A-4C60-8D71-020E582958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0364" y="2074019"/>
            <a:ext cx="504991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1800">
                <a:latin typeface="微软雅黑" panose="020B0503020204020204" pitchFamily="34" charset="-122"/>
                <a:ea typeface="微软雅黑" panose="020B0503020204020204" pitchFamily="34" charset="-122"/>
              </a:rPr>
              <a:t>学习了液态金属充型能力及影响、合金凝固特性等铸造性能，简单了解了特种铸造</a:t>
            </a: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8E910B31-566F-4CFF-9E4C-88C49CBDF35C}"/>
              </a:ext>
            </a:extLst>
          </p:cNvPr>
          <p:cNvSpPr/>
          <p:nvPr/>
        </p:nvSpPr>
        <p:spPr>
          <a:xfrm>
            <a:off x="908353" y="1747556"/>
            <a:ext cx="2376487" cy="4817661"/>
          </a:xfrm>
          <a:prstGeom prst="rect">
            <a:avLst/>
          </a:prstGeom>
          <a:solidFill>
            <a:srgbClr val="333333">
              <a:alpha val="7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CN" sz="3200">
                <a:latin typeface="+mj-ea"/>
              </a:rPr>
              <a:t>2</a:t>
            </a:r>
            <a:r>
              <a:rPr lang="zh-CN" altLang="en-US" sz="3200"/>
              <a:t>、材料成                                   </a:t>
            </a:r>
            <a:endParaRPr lang="en-US" altLang="zh-CN" sz="3200"/>
          </a:p>
          <a:p>
            <a:pPr algn="ctr" eaLnBrk="1" hangingPunct="1">
              <a:defRPr/>
            </a:pPr>
            <a:r>
              <a:rPr lang="en-US" altLang="zh-CN" sz="3200"/>
              <a:t>      </a:t>
            </a:r>
            <a:r>
              <a:rPr lang="zh-CN" altLang="en-US" sz="3200"/>
              <a:t>形技术</a:t>
            </a:r>
            <a:endParaRPr lang="zh-CN" altLang="en-US" sz="3200">
              <a:solidFill>
                <a:prstClr val="white"/>
              </a:solidFill>
            </a:endParaRPr>
          </a:p>
        </p:txBody>
      </p:sp>
      <p:grpSp>
        <p:nvGrpSpPr>
          <p:cNvPr id="26" name="组合 11">
            <a:extLst>
              <a:ext uri="{FF2B5EF4-FFF2-40B4-BE49-F238E27FC236}">
                <a16:creationId xmlns:a16="http://schemas.microsoft.com/office/drawing/2014/main" id="{63541059-694C-4145-85FE-39413DFC2CB9}"/>
              </a:ext>
            </a:extLst>
          </p:cNvPr>
          <p:cNvGrpSpPr>
            <a:grpSpLocks/>
          </p:cNvGrpSpPr>
          <p:nvPr/>
        </p:nvGrpSpPr>
        <p:grpSpPr bwMode="auto">
          <a:xfrm>
            <a:off x="3452813" y="5411104"/>
            <a:ext cx="5080000" cy="1154113"/>
            <a:chOff x="3347864" y="1152444"/>
            <a:chExt cx="4752528" cy="1080120"/>
          </a:xfrm>
        </p:grpSpPr>
        <p:sp>
          <p:nvSpPr>
            <p:cNvPr id="27" name="矩形 12">
              <a:extLst>
                <a:ext uri="{FF2B5EF4-FFF2-40B4-BE49-F238E27FC236}">
                  <a16:creationId xmlns:a16="http://schemas.microsoft.com/office/drawing/2014/main" id="{060FADCB-0C4B-48EB-8BF4-E1EDE60ECE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7864" y="1152444"/>
              <a:ext cx="4752528" cy="267178"/>
            </a:xfrm>
            <a:prstGeom prst="rect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zh-CN" altLang="en-US" sz="1400">
                  <a:solidFill>
                    <a:schemeClr val="bg1"/>
                  </a:solidFill>
                  <a:ea typeface="微软雅黑" panose="020B0503020204020204" pitchFamily="34" charset="-122"/>
                </a:rPr>
                <a:t>高分子成形技术</a:t>
              </a:r>
              <a:endParaRPr lang="en-US" altLang="zh-CN" sz="1400">
                <a:solidFill>
                  <a:schemeClr val="bg1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29" name="矩形 13">
              <a:extLst>
                <a:ext uri="{FF2B5EF4-FFF2-40B4-BE49-F238E27FC236}">
                  <a16:creationId xmlns:a16="http://schemas.microsoft.com/office/drawing/2014/main" id="{F14B0F1C-BEA7-413A-BF7C-19121F2012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7864" y="1419622"/>
              <a:ext cx="4752528" cy="812942"/>
            </a:xfrm>
            <a:prstGeom prst="rect">
              <a:avLst/>
            </a:prstGeom>
            <a:solidFill>
              <a:srgbClr val="C7C7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zh-CN" altLang="en-US" sz="1800">
                  <a:ea typeface="微软雅黑" panose="020B0503020204020204" pitchFamily="34" charset="-122"/>
                </a:rPr>
                <a:t>学习了高分子材料的结构，材料成形工艺及材料性能对其影响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>
            <a:extLst>
              <a:ext uri="{FF2B5EF4-FFF2-40B4-BE49-F238E27FC236}">
                <a16:creationId xmlns:a16="http://schemas.microsoft.com/office/drawing/2014/main" id="{9B1F69C2-13F0-4A45-B8C4-D58EA537BC68}"/>
              </a:ext>
            </a:extLst>
          </p:cNvPr>
          <p:cNvSpPr/>
          <p:nvPr/>
        </p:nvSpPr>
        <p:spPr>
          <a:xfrm>
            <a:off x="357188" y="1795960"/>
            <a:ext cx="8319268" cy="1468508"/>
          </a:xfrm>
          <a:prstGeom prst="rect">
            <a:avLst/>
          </a:prstGeom>
          <a:solidFill>
            <a:srgbClr val="333333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02114FD9-6102-4813-A8C7-59069F6C754E}"/>
              </a:ext>
            </a:extLst>
          </p:cNvPr>
          <p:cNvSpPr/>
          <p:nvPr/>
        </p:nvSpPr>
        <p:spPr>
          <a:xfrm>
            <a:off x="319500" y="4622552"/>
            <a:ext cx="8319268" cy="1229629"/>
          </a:xfrm>
          <a:prstGeom prst="rect">
            <a:avLst/>
          </a:prstGeom>
          <a:solidFill>
            <a:srgbClr val="333333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7176" name="TextBox 5" hidden="1">
            <a:extLst>
              <a:ext uri="{FF2B5EF4-FFF2-40B4-BE49-F238E27FC236}">
                <a16:creationId xmlns:a16="http://schemas.microsoft.com/office/drawing/2014/main" id="{D1B3E28B-5940-4878-9ADB-C40872C676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9925" y="1954213"/>
            <a:ext cx="19431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1800"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</a:p>
        </p:txBody>
      </p:sp>
      <p:sp>
        <p:nvSpPr>
          <p:cNvPr id="7177" name="矩形 6" hidden="1">
            <a:extLst>
              <a:ext uri="{FF2B5EF4-FFF2-40B4-BE49-F238E27FC236}">
                <a16:creationId xmlns:a16="http://schemas.microsoft.com/office/drawing/2014/main" id="{90D5A1EE-108E-4BAC-B777-C30783DFB9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9925" y="3025775"/>
            <a:ext cx="147161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1800"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</a:p>
        </p:txBody>
      </p:sp>
      <p:sp>
        <p:nvSpPr>
          <p:cNvPr id="7178" name="矩形 7" hidden="1">
            <a:extLst>
              <a:ext uri="{FF2B5EF4-FFF2-40B4-BE49-F238E27FC236}">
                <a16:creationId xmlns:a16="http://schemas.microsoft.com/office/drawing/2014/main" id="{7FC51485-CAFD-4A44-999F-A101A814A0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1363" y="4240213"/>
            <a:ext cx="147161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1800"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</a:p>
        </p:txBody>
      </p:sp>
      <p:sp>
        <p:nvSpPr>
          <p:cNvPr id="7179" name="矩形 8" hidden="1">
            <a:extLst>
              <a:ext uri="{FF2B5EF4-FFF2-40B4-BE49-F238E27FC236}">
                <a16:creationId xmlns:a16="http://schemas.microsoft.com/office/drawing/2014/main" id="{68453DB9-B3F4-4B69-A95A-76713E286A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1363" y="5526088"/>
            <a:ext cx="147161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1800"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</a:p>
        </p:txBody>
      </p:sp>
      <p:sp>
        <p:nvSpPr>
          <p:cNvPr id="7180" name="矩形 6">
            <a:extLst>
              <a:ext uri="{FF2B5EF4-FFF2-40B4-BE49-F238E27FC236}">
                <a16:creationId xmlns:a16="http://schemas.microsoft.com/office/drawing/2014/main" id="{0C336D42-463C-46FE-AEA3-2DE9D51311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276" y="318361"/>
            <a:ext cx="305724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制造技术有关知识</a:t>
            </a:r>
          </a:p>
        </p:txBody>
      </p:sp>
      <p:sp>
        <p:nvSpPr>
          <p:cNvPr id="7182" name="矩形 12">
            <a:extLst>
              <a:ext uri="{FF2B5EF4-FFF2-40B4-BE49-F238E27FC236}">
                <a16:creationId xmlns:a16="http://schemas.microsoft.com/office/drawing/2014/main" id="{41B06433-0866-401B-96CB-57382930A7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8356" y="1988840"/>
            <a:ext cx="749806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000">
                <a:solidFill>
                  <a:schemeClr val="accent6">
                    <a:lumMod val="20000"/>
                    <a:lumOff val="80000"/>
                  </a:schemeClr>
                </a:solidFill>
                <a:latin typeface="+mj-ea"/>
                <a:ea typeface="+mj-ea"/>
              </a:rPr>
              <a:t>主要学习了焊接相关知识（熔焊、压焊、钎焊），以及不同材料采取的不同焊接技术</a:t>
            </a:r>
          </a:p>
        </p:txBody>
      </p:sp>
      <p:sp>
        <p:nvSpPr>
          <p:cNvPr id="7183" name="矩形 12">
            <a:extLst>
              <a:ext uri="{FF2B5EF4-FFF2-40B4-BE49-F238E27FC236}">
                <a16:creationId xmlns:a16="http://schemas.microsoft.com/office/drawing/2014/main" id="{2C41E0D7-FD5E-4962-A295-C56D1A604E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700" y="4753175"/>
            <a:ext cx="752271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000">
                <a:solidFill>
                  <a:schemeClr val="accent6">
                    <a:lumMod val="20000"/>
                    <a:lumOff val="80000"/>
                  </a:schemeClr>
                </a:solidFill>
                <a:latin typeface="宋体" panose="02010600030101010101" pitchFamily="2" charset="-122"/>
              </a:rPr>
              <a:t>简单学习了增材技术（</a:t>
            </a:r>
            <a:r>
              <a:rPr lang="en-US" altLang="zh-CN" sz="2000">
                <a:solidFill>
                  <a:schemeClr val="accent6">
                    <a:lumMod val="20000"/>
                    <a:lumOff val="80000"/>
                  </a:schemeClr>
                </a:solidFill>
                <a:latin typeface="宋体" panose="02010600030101010101" pitchFamily="2" charset="-122"/>
              </a:rPr>
              <a:t>3D</a:t>
            </a:r>
            <a:r>
              <a:rPr lang="zh-CN" altLang="en-US" sz="2000">
                <a:solidFill>
                  <a:schemeClr val="accent6">
                    <a:lumMod val="20000"/>
                    <a:lumOff val="80000"/>
                  </a:schemeClr>
                </a:solidFill>
                <a:latin typeface="宋体" panose="02010600030101010101" pitchFamily="2" charset="-122"/>
              </a:rPr>
              <a:t>打印）的基本工艺原理及应用。在</a:t>
            </a:r>
            <a:r>
              <a:rPr lang="en-US" altLang="zh-CN" sz="2000">
                <a:solidFill>
                  <a:schemeClr val="accent6">
                    <a:lumMod val="20000"/>
                    <a:lumOff val="80000"/>
                  </a:schemeClr>
                </a:solidFill>
                <a:latin typeface="宋体" panose="02010600030101010101" pitchFamily="2" charset="-122"/>
              </a:rPr>
              <a:t>KAPI</a:t>
            </a:r>
            <a:r>
              <a:rPr lang="zh-CN" altLang="en-US" sz="2000">
                <a:solidFill>
                  <a:schemeClr val="accent6">
                    <a:lumMod val="20000"/>
                    <a:lumOff val="80000"/>
                  </a:schemeClr>
                </a:solidFill>
                <a:latin typeface="宋体" panose="02010600030101010101" pitchFamily="2" charset="-122"/>
              </a:rPr>
              <a:t>项目中同样有部分用到</a:t>
            </a:r>
            <a:r>
              <a:rPr lang="en-US" altLang="zh-CN" sz="2000">
                <a:solidFill>
                  <a:schemeClr val="accent6">
                    <a:lumMod val="20000"/>
                    <a:lumOff val="80000"/>
                  </a:schemeClr>
                </a:solidFill>
                <a:latin typeface="宋体" panose="02010600030101010101" pitchFamily="2" charset="-122"/>
              </a:rPr>
              <a:t>3D</a:t>
            </a:r>
            <a:r>
              <a:rPr lang="zh-CN" altLang="en-US" sz="2000">
                <a:solidFill>
                  <a:schemeClr val="accent6">
                    <a:lumMod val="20000"/>
                    <a:lumOff val="80000"/>
                  </a:schemeClr>
                </a:solidFill>
                <a:latin typeface="宋体" panose="02010600030101010101" pitchFamily="2" charset="-122"/>
              </a:rPr>
              <a:t>打印技术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2F569BCD-3348-4CD4-8E49-EE5DD88114A2}"/>
              </a:ext>
            </a:extLst>
          </p:cNvPr>
          <p:cNvSpPr txBox="1"/>
          <p:nvPr/>
        </p:nvSpPr>
        <p:spPr>
          <a:xfrm>
            <a:off x="343372" y="1005819"/>
            <a:ext cx="754776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400">
                <a:solidFill>
                  <a:prstClr val="black"/>
                </a:solidFill>
                <a:latin typeface="+mj-ea"/>
                <a:ea typeface="+mj-ea"/>
              </a:rPr>
              <a:t>3</a:t>
            </a:r>
            <a:r>
              <a: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、材料连接技术</a:t>
            </a:r>
          </a:p>
        </p:txBody>
      </p:sp>
      <p:sp>
        <p:nvSpPr>
          <p:cNvPr id="5" name="标题 4">
            <a:extLst>
              <a:ext uri="{FF2B5EF4-FFF2-40B4-BE49-F238E27FC236}">
                <a16:creationId xmlns:a16="http://schemas.microsoft.com/office/drawing/2014/main" id="{C5D657B7-F151-44D3-A39A-4768A98873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7188" y="3534556"/>
            <a:ext cx="2664296" cy="755650"/>
          </a:xfrm>
        </p:spPr>
        <p:txBody>
          <a:bodyPr/>
          <a:lstStyle/>
          <a:p>
            <a:pPr algn="l"/>
            <a:r>
              <a:rPr lang="en-US" altLang="zh-CN" sz="2400">
                <a:latin typeface="+mj-ea"/>
              </a:rPr>
              <a:t>4</a:t>
            </a:r>
            <a:r>
              <a:rPr lang="zh-CN" altLang="en-US" sz="2400">
                <a:latin typeface="+mj-ea"/>
              </a:rPr>
              <a:t>、增材技术</a:t>
            </a:r>
            <a:endParaRPr lang="zh-CN" altLang="en-US" sz="2400"/>
          </a:p>
        </p:txBody>
      </p:sp>
    </p:spTree>
    <p:extLst>
      <p:ext uri="{BB962C8B-B14F-4D97-AF65-F5344CB8AC3E}">
        <p14:creationId xmlns:p14="http://schemas.microsoft.com/office/powerpoint/2010/main" val="34549598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5" hidden="1">
            <a:extLst>
              <a:ext uri="{FF2B5EF4-FFF2-40B4-BE49-F238E27FC236}">
                <a16:creationId xmlns:a16="http://schemas.microsoft.com/office/drawing/2014/main" id="{96957E1E-B213-4535-AE93-58AC1E6002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9925" y="1954213"/>
            <a:ext cx="19431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1800"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</a:p>
        </p:txBody>
      </p:sp>
      <p:sp>
        <p:nvSpPr>
          <p:cNvPr id="10243" name="矩形 6" hidden="1">
            <a:extLst>
              <a:ext uri="{FF2B5EF4-FFF2-40B4-BE49-F238E27FC236}">
                <a16:creationId xmlns:a16="http://schemas.microsoft.com/office/drawing/2014/main" id="{43168417-8CB5-4FFB-A6A5-AE4CCD02CF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9925" y="3025775"/>
            <a:ext cx="147161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1800"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</a:p>
        </p:txBody>
      </p:sp>
      <p:sp>
        <p:nvSpPr>
          <p:cNvPr id="10244" name="矩形 7" hidden="1">
            <a:extLst>
              <a:ext uri="{FF2B5EF4-FFF2-40B4-BE49-F238E27FC236}">
                <a16:creationId xmlns:a16="http://schemas.microsoft.com/office/drawing/2014/main" id="{9AE0FA55-4EB6-4B94-85FF-932925BDE3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1363" y="4240213"/>
            <a:ext cx="147161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1800"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</a:p>
        </p:txBody>
      </p:sp>
      <p:sp>
        <p:nvSpPr>
          <p:cNvPr id="10245" name="矩形 8" hidden="1">
            <a:extLst>
              <a:ext uri="{FF2B5EF4-FFF2-40B4-BE49-F238E27FC236}">
                <a16:creationId xmlns:a16="http://schemas.microsoft.com/office/drawing/2014/main" id="{A302B07C-EFF0-49A3-BA26-25A51BA6CC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1363" y="5526088"/>
            <a:ext cx="147161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1800"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</a:p>
        </p:txBody>
      </p:sp>
      <p:sp>
        <p:nvSpPr>
          <p:cNvPr id="10246" name="矩形 6">
            <a:extLst>
              <a:ext uri="{FF2B5EF4-FFF2-40B4-BE49-F238E27FC236}">
                <a16:creationId xmlns:a16="http://schemas.microsoft.com/office/drawing/2014/main" id="{7C96A3EA-7807-445C-A05D-5F8C3EDC98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188" y="285750"/>
            <a:ext cx="233910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设计有关知识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750E5AF4-B894-44E2-B511-08E409537188}"/>
              </a:ext>
            </a:extLst>
          </p:cNvPr>
          <p:cNvSpPr/>
          <p:nvPr/>
        </p:nvSpPr>
        <p:spPr>
          <a:xfrm>
            <a:off x="683568" y="1291204"/>
            <a:ext cx="3600400" cy="4274628"/>
          </a:xfrm>
          <a:prstGeom prst="rect">
            <a:avLst/>
          </a:prstGeom>
          <a:solidFill>
            <a:srgbClr val="C7C7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0250" name="矩形 15">
            <a:extLst>
              <a:ext uri="{FF2B5EF4-FFF2-40B4-BE49-F238E27FC236}">
                <a16:creationId xmlns:a16="http://schemas.microsoft.com/office/drawing/2014/main" id="{C911501F-105F-4357-8A3D-464770F1EB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5616" y="2564904"/>
            <a:ext cx="2880320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</a:rPr>
              <a:t>机器设计的合理性很大程度上帮助制造的成功，合理的设计更能提高工作效率，节约成本、工作时长</a:t>
            </a:r>
          </a:p>
        </p:txBody>
      </p:sp>
      <p:pic>
        <p:nvPicPr>
          <p:cNvPr id="2" name="图片 43">
            <a:extLst>
              <a:ext uri="{FF2B5EF4-FFF2-40B4-BE49-F238E27FC236}">
                <a16:creationId xmlns:a16="http://schemas.microsoft.com/office/drawing/2014/main" id="{BD289308-3EFE-4763-8191-46544AFC77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3" t="8537" r="1431" b="11790"/>
          <a:stretch>
            <a:fillRect/>
          </a:stretch>
        </p:blipFill>
        <p:spPr bwMode="auto">
          <a:xfrm>
            <a:off x="4499992" y="1291203"/>
            <a:ext cx="4392488" cy="42746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组合 20">
            <a:extLst>
              <a:ext uri="{FF2B5EF4-FFF2-40B4-BE49-F238E27FC236}">
                <a16:creationId xmlns:a16="http://schemas.microsoft.com/office/drawing/2014/main" id="{44E7FF39-6A38-4726-8FD1-2E4EB0079D15}"/>
              </a:ext>
            </a:extLst>
          </p:cNvPr>
          <p:cNvGrpSpPr>
            <a:grpSpLocks/>
          </p:cNvGrpSpPr>
          <p:nvPr/>
        </p:nvGrpSpPr>
        <p:grpSpPr bwMode="auto">
          <a:xfrm>
            <a:off x="571500" y="1830388"/>
            <a:ext cx="7977188" cy="3313112"/>
            <a:chOff x="1268361" y="1814052"/>
            <a:chExt cx="9497426" cy="3943625"/>
          </a:xfrm>
        </p:grpSpPr>
        <p:sp>
          <p:nvSpPr>
            <p:cNvPr id="11" name="矩形 10">
              <a:extLst>
                <a:ext uri="{FF2B5EF4-FFF2-40B4-BE49-F238E27FC236}">
                  <a16:creationId xmlns:a16="http://schemas.microsoft.com/office/drawing/2014/main" id="{2A3733D2-3060-4225-A969-C234E3E22A40}"/>
                </a:ext>
              </a:extLst>
            </p:cNvPr>
            <p:cNvSpPr/>
            <p:nvPr/>
          </p:nvSpPr>
          <p:spPr>
            <a:xfrm>
              <a:off x="4453070" y="3826491"/>
              <a:ext cx="3097767" cy="1931186"/>
            </a:xfrm>
            <a:prstGeom prst="rect">
              <a:avLst/>
            </a:prstGeom>
            <a:solidFill>
              <a:srgbClr val="3333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zh-CN" altLang="en-US"/>
            </a:p>
          </p:txBody>
        </p: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547C9E06-739B-4665-8D59-B2799CF590C5}"/>
                </a:ext>
              </a:extLst>
            </p:cNvPr>
            <p:cNvSpPr/>
            <p:nvPr/>
          </p:nvSpPr>
          <p:spPr>
            <a:xfrm>
              <a:off x="1268361" y="1814052"/>
              <a:ext cx="6282476" cy="1931186"/>
            </a:xfrm>
            <a:prstGeom prst="rect">
              <a:avLst/>
            </a:prstGeom>
            <a:solidFill>
              <a:srgbClr val="C7C7C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zh-CN" altLang="en-US"/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EB051E88-CA63-4083-A1BB-1E59CE0ADCE7}"/>
                </a:ext>
              </a:extLst>
            </p:cNvPr>
            <p:cNvSpPr/>
            <p:nvPr/>
          </p:nvSpPr>
          <p:spPr>
            <a:xfrm>
              <a:off x="7668019" y="1814052"/>
              <a:ext cx="3097768" cy="1931186"/>
            </a:xfrm>
            <a:prstGeom prst="rect">
              <a:avLst/>
            </a:prstGeom>
            <a:solidFill>
              <a:srgbClr val="3333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zh-CN" altLang="en-US"/>
            </a:p>
          </p:txBody>
        </p:sp>
        <p:sp>
          <p:nvSpPr>
            <p:cNvPr id="14" name="矩形 13">
              <a:extLst>
                <a:ext uri="{FF2B5EF4-FFF2-40B4-BE49-F238E27FC236}">
                  <a16:creationId xmlns:a16="http://schemas.microsoft.com/office/drawing/2014/main" id="{68F8D64E-3C6F-4852-9359-ABDC269C7EAA}"/>
                </a:ext>
              </a:extLst>
            </p:cNvPr>
            <p:cNvSpPr/>
            <p:nvPr/>
          </p:nvSpPr>
          <p:spPr>
            <a:xfrm>
              <a:off x="1268361" y="3826491"/>
              <a:ext cx="3097768" cy="1931186"/>
            </a:xfrm>
            <a:prstGeom prst="rect">
              <a:avLst/>
            </a:prstGeom>
            <a:solidFill>
              <a:srgbClr val="3333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zh-CN" altLang="en-US"/>
            </a:p>
          </p:txBody>
        </p:sp>
        <p:sp>
          <p:nvSpPr>
            <p:cNvPr id="19" name="矩形 18">
              <a:extLst>
                <a:ext uri="{FF2B5EF4-FFF2-40B4-BE49-F238E27FC236}">
                  <a16:creationId xmlns:a16="http://schemas.microsoft.com/office/drawing/2014/main" id="{A1CB68F6-DCF1-420B-835F-E78AAFBDCB2A}"/>
                </a:ext>
              </a:extLst>
            </p:cNvPr>
            <p:cNvSpPr/>
            <p:nvPr/>
          </p:nvSpPr>
          <p:spPr>
            <a:xfrm>
              <a:off x="7668019" y="3826491"/>
              <a:ext cx="3097768" cy="1931186"/>
            </a:xfrm>
            <a:prstGeom prst="rect">
              <a:avLst/>
            </a:prstGeom>
            <a:solidFill>
              <a:srgbClr val="C7C7C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zh-CN" altLang="en-US"/>
            </a:p>
          </p:txBody>
        </p:sp>
      </p:grpSp>
      <p:sp>
        <p:nvSpPr>
          <p:cNvPr id="12291" name="TextBox 5" hidden="1">
            <a:extLst>
              <a:ext uri="{FF2B5EF4-FFF2-40B4-BE49-F238E27FC236}">
                <a16:creationId xmlns:a16="http://schemas.microsoft.com/office/drawing/2014/main" id="{E5409077-D93B-4EFB-B567-B08DC94BF6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9925" y="1954213"/>
            <a:ext cx="19431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1800"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</a:p>
        </p:txBody>
      </p:sp>
      <p:sp>
        <p:nvSpPr>
          <p:cNvPr id="12292" name="矩形 6" hidden="1">
            <a:extLst>
              <a:ext uri="{FF2B5EF4-FFF2-40B4-BE49-F238E27FC236}">
                <a16:creationId xmlns:a16="http://schemas.microsoft.com/office/drawing/2014/main" id="{7A507CDF-59B2-47EF-8CDB-15C76CA45F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9925" y="3025775"/>
            <a:ext cx="147161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1800"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</a:p>
        </p:txBody>
      </p:sp>
      <p:sp>
        <p:nvSpPr>
          <p:cNvPr id="12293" name="矩形 7" hidden="1">
            <a:extLst>
              <a:ext uri="{FF2B5EF4-FFF2-40B4-BE49-F238E27FC236}">
                <a16:creationId xmlns:a16="http://schemas.microsoft.com/office/drawing/2014/main" id="{EA180D05-9E58-42FD-89BF-1FAFA2D771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1363" y="4240213"/>
            <a:ext cx="147161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1800"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</a:p>
        </p:txBody>
      </p:sp>
      <p:sp>
        <p:nvSpPr>
          <p:cNvPr id="12294" name="矩形 8" hidden="1">
            <a:extLst>
              <a:ext uri="{FF2B5EF4-FFF2-40B4-BE49-F238E27FC236}">
                <a16:creationId xmlns:a16="http://schemas.microsoft.com/office/drawing/2014/main" id="{4AC5CB53-5ECC-48B7-833C-66719F8E35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1363" y="5526088"/>
            <a:ext cx="147161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1800"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</a:p>
        </p:txBody>
      </p:sp>
      <p:sp>
        <p:nvSpPr>
          <p:cNvPr id="12295" name="矩形 6">
            <a:extLst>
              <a:ext uri="{FF2B5EF4-FFF2-40B4-BE49-F238E27FC236}">
                <a16:creationId xmlns:a16="http://schemas.microsoft.com/office/drawing/2014/main" id="{F8B443E2-89AA-4EB0-AA90-4753C408FF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188" y="285750"/>
            <a:ext cx="233910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设计有关知识</a:t>
            </a:r>
          </a:p>
        </p:txBody>
      </p:sp>
      <p:sp>
        <p:nvSpPr>
          <p:cNvPr id="12296" name="矩形 12">
            <a:extLst>
              <a:ext uri="{FF2B5EF4-FFF2-40B4-BE49-F238E27FC236}">
                <a16:creationId xmlns:a16="http://schemas.microsoft.com/office/drawing/2014/main" id="{6B1CC105-D183-4B67-ACE2-A225A58EFB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6365" y="2232065"/>
            <a:ext cx="4340146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1800">
                <a:latin typeface="微软雅黑" panose="020B0503020204020204" pitchFamily="34" charset="-122"/>
                <a:ea typeface="微软雅黑" panose="020B0503020204020204" pitchFamily="34" charset="-122"/>
              </a:rPr>
              <a:t>铸造结构：壁厚合理，加强筋结构，圆角过渡，避免较大平面结构，组合铸件应用，注意结构斜度</a:t>
            </a:r>
          </a:p>
        </p:txBody>
      </p:sp>
      <p:sp>
        <p:nvSpPr>
          <p:cNvPr id="12297" name="矩形 13">
            <a:extLst>
              <a:ext uri="{FF2B5EF4-FFF2-40B4-BE49-F238E27FC236}">
                <a16:creationId xmlns:a16="http://schemas.microsoft.com/office/drawing/2014/main" id="{487C4023-E28A-4B02-A8DD-10B3ADA60B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6776" y="3665002"/>
            <a:ext cx="260191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1800">
                <a:latin typeface="微软雅黑" panose="020B0503020204020204" pitchFamily="34" charset="-122"/>
                <a:ea typeface="微软雅黑" panose="020B0503020204020204" pitchFamily="34" charset="-122"/>
              </a:rPr>
              <a:t>切削结构工艺性：注意需满足加工装配要求、尺寸精度，便于加工，同时注意成本问题</a:t>
            </a:r>
          </a:p>
        </p:txBody>
      </p:sp>
      <p:sp>
        <p:nvSpPr>
          <p:cNvPr id="12298" name="矩形 14">
            <a:extLst>
              <a:ext uri="{FF2B5EF4-FFF2-40B4-BE49-F238E27FC236}">
                <a16:creationId xmlns:a16="http://schemas.microsoft.com/office/drawing/2014/main" id="{88348687-F104-4755-8B58-71A4CD4DA1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66373" y="3669824"/>
            <a:ext cx="240445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18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锻压件结构：冲裁件、拉伸件、弯曲件、外形合理，避免多孔结构，注意模锻斜度</a:t>
            </a:r>
          </a:p>
        </p:txBody>
      </p:sp>
      <p:sp>
        <p:nvSpPr>
          <p:cNvPr id="12299" name="矩形 15">
            <a:extLst>
              <a:ext uri="{FF2B5EF4-FFF2-40B4-BE49-F238E27FC236}">
                <a16:creationId xmlns:a16="http://schemas.microsoft.com/office/drawing/2014/main" id="{92D900FF-FB70-4700-981B-B8CF030708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4460" y="3669824"/>
            <a:ext cx="229839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18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塑件结构：塑件形状、壁厚、脱模斜度、加强筋、圆角、孔、螺纹</a:t>
            </a:r>
          </a:p>
        </p:txBody>
      </p:sp>
      <p:sp>
        <p:nvSpPr>
          <p:cNvPr id="12300" name="矩形 14">
            <a:extLst>
              <a:ext uri="{FF2B5EF4-FFF2-40B4-BE49-F238E27FC236}">
                <a16:creationId xmlns:a16="http://schemas.microsoft.com/office/drawing/2014/main" id="{9BF8DE41-0504-4483-B344-7B62EB66A4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8284" y="2042577"/>
            <a:ext cx="2354491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18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焊接结构：焊缝位置布置合理，焊接接头的选择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5" hidden="1">
            <a:extLst>
              <a:ext uri="{FF2B5EF4-FFF2-40B4-BE49-F238E27FC236}">
                <a16:creationId xmlns:a16="http://schemas.microsoft.com/office/drawing/2014/main" id="{96957E1E-B213-4535-AE93-58AC1E6002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9925" y="1954213"/>
            <a:ext cx="19431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1800"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</a:p>
        </p:txBody>
      </p:sp>
      <p:sp>
        <p:nvSpPr>
          <p:cNvPr id="10243" name="矩形 6" hidden="1">
            <a:extLst>
              <a:ext uri="{FF2B5EF4-FFF2-40B4-BE49-F238E27FC236}">
                <a16:creationId xmlns:a16="http://schemas.microsoft.com/office/drawing/2014/main" id="{43168417-8CB5-4FFB-A6A5-AE4CCD02CF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9925" y="3025775"/>
            <a:ext cx="147161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1800"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</a:p>
        </p:txBody>
      </p:sp>
      <p:sp>
        <p:nvSpPr>
          <p:cNvPr id="10244" name="矩形 7" hidden="1">
            <a:extLst>
              <a:ext uri="{FF2B5EF4-FFF2-40B4-BE49-F238E27FC236}">
                <a16:creationId xmlns:a16="http://schemas.microsoft.com/office/drawing/2014/main" id="{9AE0FA55-4EB6-4B94-85FF-932925BDE3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1363" y="4240213"/>
            <a:ext cx="147161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1800"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</a:p>
        </p:txBody>
      </p:sp>
      <p:sp>
        <p:nvSpPr>
          <p:cNvPr id="10245" name="矩形 8" hidden="1">
            <a:extLst>
              <a:ext uri="{FF2B5EF4-FFF2-40B4-BE49-F238E27FC236}">
                <a16:creationId xmlns:a16="http://schemas.microsoft.com/office/drawing/2014/main" id="{A302B07C-EFF0-49A3-BA26-25A51BA6CC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1363" y="5526088"/>
            <a:ext cx="147161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1800"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</a:p>
        </p:txBody>
      </p:sp>
      <p:sp>
        <p:nvSpPr>
          <p:cNvPr id="10246" name="矩形 6">
            <a:extLst>
              <a:ext uri="{FF2B5EF4-FFF2-40B4-BE49-F238E27FC236}">
                <a16:creationId xmlns:a16="http://schemas.microsoft.com/office/drawing/2014/main" id="{7C96A3EA-7807-445C-A05D-5F8C3EDC98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188" y="285750"/>
            <a:ext cx="162095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创新方面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750E5AF4-B894-44E2-B511-08E409537188}"/>
              </a:ext>
            </a:extLst>
          </p:cNvPr>
          <p:cNvSpPr/>
          <p:nvPr/>
        </p:nvSpPr>
        <p:spPr>
          <a:xfrm>
            <a:off x="683568" y="1291204"/>
            <a:ext cx="3600400" cy="4274628"/>
          </a:xfrm>
          <a:prstGeom prst="rect">
            <a:avLst/>
          </a:prstGeom>
          <a:solidFill>
            <a:srgbClr val="C7C7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0250" name="矩形 15">
            <a:extLst>
              <a:ext uri="{FF2B5EF4-FFF2-40B4-BE49-F238E27FC236}">
                <a16:creationId xmlns:a16="http://schemas.microsoft.com/office/drawing/2014/main" id="{C911501F-105F-4357-8A3D-464770F1EB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5616" y="2564904"/>
            <a:ext cx="2880320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000">
                <a:latin typeface="微软雅黑" panose="020B0503020204020204" pitchFamily="34" charset="-122"/>
                <a:ea typeface="微软雅黑" panose="020B0503020204020204" pitchFamily="34" charset="-122"/>
              </a:rPr>
              <a:t>KAPI</a:t>
            </a: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</a:rPr>
              <a:t>项目中使用涵道式无人机，提高能力利用率，同时机器功能模块化，以不同功能吊舱实现用途多样化</a:t>
            </a:r>
          </a:p>
        </p:txBody>
      </p:sp>
      <p:pic>
        <p:nvPicPr>
          <p:cNvPr id="2" name="图片 43">
            <a:extLst>
              <a:ext uri="{FF2B5EF4-FFF2-40B4-BE49-F238E27FC236}">
                <a16:creationId xmlns:a16="http://schemas.microsoft.com/office/drawing/2014/main" id="{BD289308-3EFE-4763-8191-46544AFC77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3" t="8537" r="1431" b="11790"/>
          <a:stretch>
            <a:fillRect/>
          </a:stretch>
        </p:blipFill>
        <p:spPr bwMode="auto">
          <a:xfrm>
            <a:off x="4499992" y="1291203"/>
            <a:ext cx="4392488" cy="42746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63742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4016</TotalTime>
  <Words>978</Words>
  <Application>Microsoft Office PowerPoint</Application>
  <PresentationFormat>全屏显示(4:3)</PresentationFormat>
  <Paragraphs>153</Paragraphs>
  <Slides>17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5" baseType="lpstr">
      <vt:lpstr>Arial</vt:lpstr>
      <vt:lpstr>宋体</vt:lpstr>
      <vt:lpstr>Calibri</vt:lpstr>
      <vt:lpstr>微软雅黑</vt:lpstr>
      <vt:lpstr>Roboto Bold</vt:lpstr>
      <vt:lpstr>Helvetica Neue Medium</vt:lpstr>
      <vt:lpstr>+mn-lt</vt:lpstr>
      <vt:lpstr>Office 主题</vt:lpstr>
      <vt:lpstr>PowerPoint 演示文稿</vt:lpstr>
      <vt:lpstr>PowerPoint 演示文稿</vt:lpstr>
      <vt:lpstr>PowerPoint 演示文稿</vt:lpstr>
      <vt:lpstr>2、材料成形技术</vt:lpstr>
      <vt:lpstr>PowerPoint 演示文稿</vt:lpstr>
      <vt:lpstr>4、增材技术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3、激光加工               4、数控车</vt:lpstr>
      <vt:lpstr>7、锻造                      8、砂型铸造</vt:lpstr>
      <vt:lpstr>10、焊接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bj</dc:creator>
  <cp:lastModifiedBy> </cp:lastModifiedBy>
  <cp:revision>324</cp:revision>
  <dcterms:created xsi:type="dcterms:W3CDTF">2013-10-30T09:04:50Z</dcterms:created>
  <dcterms:modified xsi:type="dcterms:W3CDTF">2020-11-16T16:41:37Z</dcterms:modified>
</cp:coreProperties>
</file>