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8" r:id="rId2"/>
    <p:sldId id="262" r:id="rId3"/>
    <p:sldId id="263" r:id="rId4"/>
    <p:sldId id="268" r:id="rId5"/>
    <p:sldId id="270" r:id="rId6"/>
    <p:sldId id="272" r:id="rId7"/>
    <p:sldId id="264" r:id="rId8"/>
    <p:sldId id="273" r:id="rId9"/>
    <p:sldId id="274" r:id="rId10"/>
    <p:sldId id="265" r:id="rId11"/>
    <p:sldId id="277" r:id="rId12"/>
    <p:sldId id="279" r:id="rId13"/>
    <p:sldId id="266" r:id="rId14"/>
    <p:sldId id="278" r:id="rId15"/>
    <p:sldId id="281" r:id="rId16"/>
    <p:sldId id="267" r:id="rId17"/>
    <p:sldId id="276" r:id="rId18"/>
    <p:sldId id="283" r:id="rId19"/>
    <p:sldId id="286" r:id="rId20"/>
  </p:sldIdLst>
  <p:sldSz cx="12192000" cy="6858000"/>
  <p:notesSz cx="6858000" cy="9144000"/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A1C"/>
    <a:srgbClr val="F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715"/>
  </p:normalViewPr>
  <p:slideViewPr>
    <p:cSldViewPr snapToGrid="0" snapToObjects="1">
      <p:cViewPr varScale="1">
        <p:scale>
          <a:sx n="82" d="100"/>
          <a:sy n="82" d="100"/>
        </p:scale>
        <p:origin x="80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F4961-F671-D840-803D-4B02C199AB47}" type="datetimeFigureOut">
              <a:rPr kumimoji="1" lang="zh-CN" altLang="en-US" smtClean="0"/>
              <a:pPr/>
              <a:t>2020/11/16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78546-C430-4549-B45A-EA3B29F81B3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8413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pPr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3970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pPr/>
              <a:t>19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175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幻灯片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幻灯片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幻灯片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/>
              <a:t>01</a:t>
            </a:r>
            <a:endParaRPr kumimoji="1" lang="zh-CN" altLang="en-US" dirty="0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dirty="0"/>
              <a:t>LOGO&amp;PIC</a:t>
            </a:r>
            <a:r>
              <a:rPr kumimoji="1" lang="zh-CN" altLang="en-US" sz="1600" b="1" dirty="0"/>
              <a:t> </a:t>
            </a:r>
            <a:r>
              <a:rPr kumimoji="1" lang="en-US" altLang="zh-CN" sz="1600" b="1" dirty="0"/>
              <a:t>HERE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40603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 panose="020B0503020204020204" charset="-122"/>
                <a:cs typeface="Segoe UI Light"/>
              </a:rPr>
              <a:t>背景图片素材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kumimoji="1"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 panose="020B0503020204020204" charset="-122"/>
                <a:cs typeface="Segoe UI Light"/>
              </a:rPr>
              <a:t>OfficePLUS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lang="zh-CN" altLang="en-US" sz="1800" dirty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标注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2572589" y="759873"/>
            <a:ext cx="1402001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字体使用 </a:t>
            </a: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行距</a:t>
            </a: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背景图片出处</a:t>
            </a: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声明</a:t>
            </a: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4153010" y="759873"/>
            <a:ext cx="7074345" cy="4239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英文 </a:t>
            </a:r>
            <a:r>
              <a:rPr lang="en-US" altLang="zh-CN" sz="1400" dirty="0">
                <a:solidFill>
                  <a:srgbClr val="FFFFFF"/>
                </a:solidFill>
                <a:latin typeface="Segoe UI Light"/>
                <a:cs typeface="Segoe UI Light"/>
              </a:rPr>
              <a:t>Century Gothic</a:t>
            </a: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中文 微软雅黑</a:t>
            </a: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正文 </a:t>
            </a:r>
            <a:r>
              <a:rPr lang="en-US" altLang="zh-CN" sz="1400" dirty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1.3</a:t>
            </a: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en-US" altLang="zh-CN" sz="1400" dirty="0" err="1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cn.bing.com</a:t>
            </a:r>
            <a:endParaRPr lang="zh-CN" altLang="en-US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marL="0" marR="0" lvl="0" indent="0" algn="l" defTabSz="60896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本网站所提供的任何信息内容（包括但不限于 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PPT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模板、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Word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文档、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Excel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图表、图片素材等）均受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中华人民共和国著作权法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信息网络传播权保护条例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及其他适用的法律法规的保护，未经权利人书面明确授权，信息内容的任何部分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(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包括图片或图表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)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不得被全部或部分的复制、传播、销售，否则将承担法律责任。</a:t>
            </a:r>
          </a:p>
        </p:txBody>
      </p:sp>
      <p:sp>
        <p:nvSpPr>
          <p:cNvPr id="13" name="矩形 12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kumimoji="1" lang="en-US" altLang="zh-CN" sz="1000" dirty="0">
                <a:solidFill>
                  <a:prstClr val="white"/>
                </a:solidFill>
                <a:latin typeface="Segoe UI Light"/>
                <a:ea typeface="微软雅黑" panose="020B0503020204020204" charset="-122"/>
                <a:cs typeface="Segoe UI Light"/>
              </a:rPr>
              <a:t>OfficePLUS</a:t>
            </a:r>
            <a:endParaRPr lang="zh-CN" altLang="en-US" sz="1000" dirty="0">
              <a:solidFill>
                <a:prstClr val="white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8965"/>
            <a:r>
              <a:rPr kumimoji="1" lang="zh-CN" altLang="en-US" sz="1335" dirty="0">
                <a:solidFill>
                  <a:srgbClr val="000000"/>
                </a:solidFill>
                <a:latin typeface="Century Gothic"/>
                <a:ea typeface="微软雅黑" panose="020B0503020204020204" charset="-122"/>
              </a:rPr>
              <a:t>点击</a:t>
            </a:r>
            <a:r>
              <a:rPr kumimoji="1" lang="en-US" altLang="zh-CN" sz="1335" dirty="0">
                <a:solidFill>
                  <a:srgbClr val="000000"/>
                </a:solidFill>
                <a:latin typeface="Segoe UI Light" charset="0"/>
                <a:ea typeface="Segoe UI Light" charset="0"/>
                <a:cs typeface="Segoe UI Light" charset="0"/>
              </a:rPr>
              <a:t>Logo</a:t>
            </a:r>
            <a:r>
              <a:rPr kumimoji="1" lang="zh-CN" altLang="en-US" sz="1335" dirty="0">
                <a:solidFill>
                  <a:srgbClr val="000000"/>
                </a:solidFill>
                <a:latin typeface="Century Gothic"/>
                <a:ea typeface="微软雅黑" panose="020B0503020204020204" charset="-122"/>
              </a:rPr>
              <a:t>获取更多优质模板（放映模式）</a:t>
            </a: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9822520">
            <a:off x="3099071" y="4109867"/>
            <a:ext cx="716990" cy="71699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8585722">
            <a:off x="2900872" y="1691059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4450317">
            <a:off x="2505540" y="3164955"/>
            <a:ext cx="139775" cy="1397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 rot="892948">
            <a:off x="1669486" y="2837932"/>
            <a:ext cx="381184" cy="3811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4240722">
            <a:off x="2955271" y="3408914"/>
            <a:ext cx="211665" cy="2116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3863176">
            <a:off x="2173226" y="2423623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187853">
            <a:off x="1161290" y="1759072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905749">
            <a:off x="2244535" y="1321826"/>
            <a:ext cx="962806" cy="96280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9322284">
            <a:off x="2044076" y="170116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42066">
            <a:off x="1017200" y="3789355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20117985">
            <a:off x="3894745" y="1815825"/>
            <a:ext cx="2847505" cy="284750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 rot="905749">
            <a:off x="2447007" y="4636477"/>
            <a:ext cx="958417" cy="95841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 rot="19322284">
            <a:off x="4995333" y="5259205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 rot="19736611">
            <a:off x="3735113" y="4395457"/>
            <a:ext cx="997607" cy="9976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19896190">
            <a:off x="-846980" y="4391937"/>
            <a:ext cx="3716222" cy="371622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1433404">
            <a:off x="1038840" y="3145644"/>
            <a:ext cx="1172399" cy="11723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 rot="18900000">
            <a:off x="2964992" y="4498454"/>
            <a:ext cx="562742" cy="56274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9462407">
            <a:off x="858415" y="3412397"/>
            <a:ext cx="305434" cy="30543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220555">
            <a:off x="9068972" y="-665078"/>
            <a:ext cx="2602001" cy="260200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263186">
            <a:off x="10805818" y="58017"/>
            <a:ext cx="2082844" cy="208284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0229117">
            <a:off x="7312023" y="556810"/>
            <a:ext cx="562742" cy="56274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20229117">
            <a:off x="10862351" y="2812891"/>
            <a:ext cx="472953" cy="472953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3026992" y="5398176"/>
            <a:ext cx="219002" cy="21900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9238099">
            <a:off x="11440980" y="5083135"/>
            <a:ext cx="442243" cy="442243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10718032" y="5587230"/>
            <a:ext cx="1790831" cy="179083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9831264" y="6039855"/>
            <a:ext cx="1029918" cy="102991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0567216">
            <a:off x="9227888" y="6150357"/>
            <a:ext cx="265265" cy="2652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20567216">
            <a:off x="11022574" y="4821816"/>
            <a:ext cx="308836" cy="30883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1311074" y="134869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13834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5361769">
            <a:off x="6558089" y="-388007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6112257" y="3254276"/>
            <a:ext cx="331525" cy="33152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5807448" y="2602019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349059">
            <a:off x="6265431" y="2733673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71513">
            <a:off x="5492430" y="19695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547995" y="1195050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0614086">
            <a:off x="4738005" y="7921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4977502" y="-1036467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4648690" y="376003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9750403">
            <a:off x="6270904" y="2051889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9896190">
            <a:off x="4118801" y="1264919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5361769">
            <a:off x="6558089" y="-388007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6112257" y="3254276"/>
            <a:ext cx="331525" cy="33152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5807448" y="2602019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349059">
            <a:off x="6265431" y="2733673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71513">
            <a:off x="5492430" y="19695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547995" y="1195050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0614086">
            <a:off x="4738005" y="7921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4977502" y="-1036467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4648690" y="376003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9750403">
            <a:off x="6270904" y="2051889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9896190">
            <a:off x="4118801" y="1264919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  <p:sp>
        <p:nvSpPr>
          <p:cNvPr id="15" name="矩形 14"/>
          <p:cNvSpPr/>
          <p:nvPr userDrawn="1"/>
        </p:nvSpPr>
        <p:spPr>
          <a:xfrm rot="9822520">
            <a:off x="8665853" y="4696597"/>
            <a:ext cx="716990" cy="71699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 rot="18585722">
            <a:off x="8467654" y="2277789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 userDrawn="1"/>
        </p:nvSpPr>
        <p:spPr>
          <a:xfrm rot="4450317">
            <a:off x="8072322" y="3751685"/>
            <a:ext cx="139775" cy="1397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 userDrawn="1"/>
        </p:nvSpPr>
        <p:spPr>
          <a:xfrm rot="892948">
            <a:off x="7236268" y="3424662"/>
            <a:ext cx="381184" cy="3811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矩形 18"/>
          <p:cNvSpPr/>
          <p:nvPr userDrawn="1"/>
        </p:nvSpPr>
        <p:spPr>
          <a:xfrm rot="4240722">
            <a:off x="8522053" y="3995644"/>
            <a:ext cx="211665" cy="2116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 userDrawn="1"/>
        </p:nvSpPr>
        <p:spPr>
          <a:xfrm rot="3863176">
            <a:off x="7740008" y="3010353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1" name="矩形 20"/>
          <p:cNvSpPr/>
          <p:nvPr userDrawn="1"/>
        </p:nvSpPr>
        <p:spPr>
          <a:xfrm rot="187853">
            <a:off x="6728072" y="2345802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矩形 21"/>
          <p:cNvSpPr/>
          <p:nvPr userDrawn="1"/>
        </p:nvSpPr>
        <p:spPr>
          <a:xfrm rot="905749">
            <a:off x="7811317" y="1908556"/>
            <a:ext cx="962806" cy="96280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矩形 22"/>
          <p:cNvSpPr/>
          <p:nvPr userDrawn="1"/>
        </p:nvSpPr>
        <p:spPr>
          <a:xfrm rot="19322284">
            <a:off x="7610858" y="228789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/>
          <p:cNvSpPr/>
          <p:nvPr userDrawn="1"/>
        </p:nvSpPr>
        <p:spPr>
          <a:xfrm rot="42066">
            <a:off x="6583982" y="4376085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矩形 24"/>
          <p:cNvSpPr/>
          <p:nvPr userDrawn="1"/>
        </p:nvSpPr>
        <p:spPr>
          <a:xfrm rot="20117985">
            <a:off x="9461527" y="2402555"/>
            <a:ext cx="2847505" cy="284750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矩形 25"/>
          <p:cNvSpPr/>
          <p:nvPr userDrawn="1"/>
        </p:nvSpPr>
        <p:spPr>
          <a:xfrm rot="905749">
            <a:off x="8013789" y="5223207"/>
            <a:ext cx="958417" cy="95841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矩形 26"/>
          <p:cNvSpPr/>
          <p:nvPr userDrawn="1"/>
        </p:nvSpPr>
        <p:spPr>
          <a:xfrm rot="19322284">
            <a:off x="10562115" y="5845935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/>
          <p:cNvSpPr/>
          <p:nvPr userDrawn="1"/>
        </p:nvSpPr>
        <p:spPr>
          <a:xfrm rot="19736611">
            <a:off x="9301895" y="4982187"/>
            <a:ext cx="997607" cy="9976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6238231" flipH="1">
            <a:off x="9407392" y="4234793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19041346" flipH="1">
            <a:off x="10088253" y="6106343"/>
            <a:ext cx="188104" cy="18810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998715" flipH="1">
            <a:off x="10506343" y="5622066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19250941" flipH="1">
            <a:off x="10179321" y="5688691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628487" flipH="1">
            <a:off x="11165499" y="65923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703810" flipH="1">
            <a:off x="11537857" y="2659624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985914" flipH="1">
            <a:off x="11073314" y="54149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3014278" flipH="1">
            <a:off x="10200525" y="3586333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4169379" flipH="1">
            <a:off x="8954405" y="546220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849597" flipH="1">
            <a:off x="10415339" y="6386801"/>
            <a:ext cx="669019" cy="6690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703810" flipH="1">
            <a:off x="10051625" y="3232154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157005" y="1294892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4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获取的知识点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95167" y="2482103"/>
            <a:ext cx="801666" cy="76944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593023" y="3437085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达成的能力</a:t>
            </a:r>
            <a:endParaRPr kumimoji="1" lang="zh-CN" altLang="en-US" sz="44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3750436" y="4338350"/>
            <a:ext cx="4284554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报告人：宋德涛</a:t>
            </a:r>
            <a:endParaRPr lang="en-US" altLang="zh-CN" sz="16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同组成员：李铮、吴启迪、王莹、蔡可晴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>
                <a:solidFill>
                  <a:schemeClr val="bg1"/>
                </a:solidFill>
              </a:rPr>
              <a:t>3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10803" y="1814417"/>
            <a:ext cx="52629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工程训练方面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工训知识</a:t>
            </a:r>
          </a:p>
        </p:txBody>
      </p:sp>
      <p:grpSp>
        <p:nvGrpSpPr>
          <p:cNvPr id="59" name="组 58"/>
          <p:cNvGrpSpPr/>
          <p:nvPr/>
        </p:nvGrpSpPr>
        <p:grpSpPr>
          <a:xfrm>
            <a:off x="1713834" y="1499661"/>
            <a:ext cx="3898111" cy="1704425"/>
            <a:chOff x="1713834" y="1499661"/>
            <a:chExt cx="3898111" cy="1704425"/>
          </a:xfrm>
        </p:grpSpPr>
        <p:sp>
          <p:nvSpPr>
            <p:cNvPr id="16" name="矩形 15"/>
            <p:cNvSpPr/>
            <p:nvPr/>
          </p:nvSpPr>
          <p:spPr>
            <a:xfrm>
              <a:off x="1713834" y="1499661"/>
              <a:ext cx="3898111" cy="17044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1713834" y="1499661"/>
              <a:ext cx="1007038" cy="1704425"/>
            </a:xfrm>
            <a:prstGeom prst="rect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9" name="文本框 8"/>
          <p:cNvSpPr txBox="1"/>
          <p:nvPr/>
        </p:nvSpPr>
        <p:spPr>
          <a:xfrm>
            <a:off x="2975658" y="2113459"/>
            <a:ext cx="2381500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手锯的使用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划线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钻孔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攻丝</a:t>
            </a:r>
          </a:p>
        </p:txBody>
      </p:sp>
      <p:sp>
        <p:nvSpPr>
          <p:cNvPr id="20" name="矩形 19"/>
          <p:cNvSpPr/>
          <p:nvPr/>
        </p:nvSpPr>
        <p:spPr>
          <a:xfrm>
            <a:off x="2975658" y="1661027"/>
            <a:ext cx="2381500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rPr>
              <a:t>钳工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5383777" y="2945364"/>
            <a:ext cx="445028" cy="4450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745909" y="1690153"/>
            <a:ext cx="942886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8000" b="1" dirty="0">
                <a:solidFill>
                  <a:schemeClr val="bg1"/>
                </a:solidFill>
              </a:rPr>
              <a:t>A</a:t>
            </a:r>
            <a:endParaRPr kumimoji="1" lang="zh-CN" altLang="en-US" sz="8000" b="1" dirty="0">
              <a:solidFill>
                <a:schemeClr val="bg1"/>
              </a:solidFill>
            </a:endParaRPr>
          </a:p>
        </p:txBody>
      </p:sp>
      <p:grpSp>
        <p:nvGrpSpPr>
          <p:cNvPr id="60" name="组 59"/>
          <p:cNvGrpSpPr/>
          <p:nvPr/>
        </p:nvGrpSpPr>
        <p:grpSpPr>
          <a:xfrm>
            <a:off x="6195587" y="1499661"/>
            <a:ext cx="3898111" cy="1704425"/>
            <a:chOff x="6195587" y="1499661"/>
            <a:chExt cx="3898111" cy="1704425"/>
          </a:xfrm>
        </p:grpSpPr>
        <p:sp>
          <p:nvSpPr>
            <p:cNvPr id="31" name="矩形 30"/>
            <p:cNvSpPr/>
            <p:nvPr/>
          </p:nvSpPr>
          <p:spPr>
            <a:xfrm flipH="1">
              <a:off x="6195587" y="1499661"/>
              <a:ext cx="3898111" cy="17044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 flipH="1">
              <a:off x="9086660" y="1499661"/>
              <a:ext cx="1007038" cy="1704425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9" name="文本框 8"/>
          <p:cNvSpPr txBox="1"/>
          <p:nvPr/>
        </p:nvSpPr>
        <p:spPr>
          <a:xfrm flipH="1">
            <a:off x="6450374" y="2113459"/>
            <a:ext cx="2381500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Ug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建模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软件操作、打印机初始化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打印机排障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 flipH="1">
            <a:off x="6450374" y="1661027"/>
            <a:ext cx="2381500" cy="41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rPr>
              <a:t>3D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rPr>
              <a:t>打印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26" name="椭圆 25"/>
          <p:cNvSpPr/>
          <p:nvPr/>
        </p:nvSpPr>
        <p:spPr>
          <a:xfrm flipH="1">
            <a:off x="5951977" y="2945364"/>
            <a:ext cx="445026" cy="4450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文本框 26"/>
          <p:cNvSpPr txBox="1"/>
          <p:nvPr/>
        </p:nvSpPr>
        <p:spPr>
          <a:xfrm flipH="1">
            <a:off x="9200490" y="1690153"/>
            <a:ext cx="779380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8000" b="1" dirty="0">
                <a:solidFill>
                  <a:schemeClr val="bg1"/>
                </a:solidFill>
              </a:rPr>
              <a:t>B</a:t>
            </a:r>
            <a:endParaRPr kumimoji="1" lang="zh-CN" altLang="en-US" sz="8000" b="1" dirty="0">
              <a:solidFill>
                <a:schemeClr val="bg1"/>
              </a:solidFill>
            </a:endParaRPr>
          </a:p>
        </p:txBody>
      </p:sp>
      <p:grpSp>
        <p:nvGrpSpPr>
          <p:cNvPr id="49" name="组 48"/>
          <p:cNvGrpSpPr/>
          <p:nvPr/>
        </p:nvGrpSpPr>
        <p:grpSpPr>
          <a:xfrm flipV="1">
            <a:off x="1713834" y="3712975"/>
            <a:ext cx="3898111" cy="1704425"/>
            <a:chOff x="815671" y="1618373"/>
            <a:chExt cx="4154756" cy="1743090"/>
          </a:xfrm>
        </p:grpSpPr>
        <p:sp>
          <p:nvSpPr>
            <p:cNvPr id="52" name="矩形 51"/>
            <p:cNvSpPr/>
            <p:nvPr/>
          </p:nvSpPr>
          <p:spPr>
            <a:xfrm>
              <a:off x="815671" y="1618373"/>
              <a:ext cx="4154756" cy="17430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53" name="矩形 52"/>
            <p:cNvSpPr/>
            <p:nvPr/>
          </p:nvSpPr>
          <p:spPr>
            <a:xfrm>
              <a:off x="815671" y="1618373"/>
              <a:ext cx="1073340" cy="1743090"/>
            </a:xfrm>
            <a:prstGeom prst="rect">
              <a:avLst/>
            </a:prstGeom>
            <a:solidFill>
              <a:schemeClr val="accent4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50" name="文本框 8"/>
          <p:cNvSpPr txBox="1"/>
          <p:nvPr/>
        </p:nvSpPr>
        <p:spPr>
          <a:xfrm>
            <a:off x="2975658" y="3911050"/>
            <a:ext cx="2381500" cy="905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板材冲压、弯曲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板材激光加工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图纸绘制，格式保存</a:t>
            </a:r>
          </a:p>
        </p:txBody>
      </p:sp>
      <p:sp>
        <p:nvSpPr>
          <p:cNvPr id="51" name="矩形 50"/>
          <p:cNvSpPr/>
          <p:nvPr/>
        </p:nvSpPr>
        <p:spPr>
          <a:xfrm>
            <a:off x="2975658" y="4803602"/>
            <a:ext cx="2381500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rPr>
              <a:t>激光加工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47" name="椭圆 46"/>
          <p:cNvSpPr/>
          <p:nvPr/>
        </p:nvSpPr>
        <p:spPr>
          <a:xfrm flipV="1">
            <a:off x="5383777" y="3490462"/>
            <a:ext cx="445028" cy="4450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8" name="文本框 47"/>
          <p:cNvSpPr txBox="1"/>
          <p:nvPr/>
        </p:nvSpPr>
        <p:spPr>
          <a:xfrm>
            <a:off x="1725070" y="3903469"/>
            <a:ext cx="984565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8000" b="1" dirty="0">
                <a:solidFill>
                  <a:schemeClr val="bg1"/>
                </a:solidFill>
              </a:rPr>
              <a:t>C</a:t>
            </a:r>
            <a:endParaRPr kumimoji="1" lang="zh-CN" altLang="en-US" sz="8000" b="1" dirty="0">
              <a:solidFill>
                <a:schemeClr val="bg1"/>
              </a:solidFill>
            </a:endParaRPr>
          </a:p>
        </p:txBody>
      </p:sp>
      <p:grpSp>
        <p:nvGrpSpPr>
          <p:cNvPr id="41" name="组 40"/>
          <p:cNvGrpSpPr/>
          <p:nvPr/>
        </p:nvGrpSpPr>
        <p:grpSpPr>
          <a:xfrm flipH="1" flipV="1">
            <a:off x="6195587" y="3712975"/>
            <a:ext cx="3898111" cy="1704425"/>
            <a:chOff x="815671" y="1618373"/>
            <a:chExt cx="4154756" cy="1743090"/>
          </a:xfrm>
        </p:grpSpPr>
        <p:sp>
          <p:nvSpPr>
            <p:cNvPr id="44" name="矩形 43"/>
            <p:cNvSpPr/>
            <p:nvPr/>
          </p:nvSpPr>
          <p:spPr>
            <a:xfrm>
              <a:off x="815671" y="1618373"/>
              <a:ext cx="4154756" cy="17430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5" name="矩形 44"/>
            <p:cNvSpPr/>
            <p:nvPr/>
          </p:nvSpPr>
          <p:spPr>
            <a:xfrm>
              <a:off x="815671" y="1618373"/>
              <a:ext cx="1073340" cy="1743090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 flipH="1">
            <a:off x="6450374" y="3911050"/>
            <a:ext cx="2381500" cy="905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简单数控车代码编写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程序输入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机床简单操作</a:t>
            </a:r>
          </a:p>
        </p:txBody>
      </p:sp>
      <p:sp>
        <p:nvSpPr>
          <p:cNvPr id="43" name="矩形 42"/>
          <p:cNvSpPr/>
          <p:nvPr/>
        </p:nvSpPr>
        <p:spPr>
          <a:xfrm flipH="1">
            <a:off x="6450374" y="4803602"/>
            <a:ext cx="2381500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rPr>
              <a:t>数控车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39" name="椭圆 38"/>
          <p:cNvSpPr/>
          <p:nvPr/>
        </p:nvSpPr>
        <p:spPr>
          <a:xfrm flipH="1" flipV="1">
            <a:off x="5951977" y="3466024"/>
            <a:ext cx="445026" cy="4450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0" name="文本框 39"/>
          <p:cNvSpPr txBox="1"/>
          <p:nvPr/>
        </p:nvSpPr>
        <p:spPr>
          <a:xfrm flipH="1">
            <a:off x="9138775" y="3903469"/>
            <a:ext cx="902811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8000" b="1" dirty="0">
                <a:solidFill>
                  <a:schemeClr val="bg1"/>
                </a:solidFill>
              </a:rPr>
              <a:t>D</a:t>
            </a:r>
            <a:endParaRPr kumimoji="1" lang="zh-CN" altLang="en-US" sz="8000" b="1" dirty="0">
              <a:solidFill>
                <a:schemeClr val="bg1"/>
              </a:solidFill>
            </a:endParaRPr>
          </a:p>
        </p:txBody>
      </p:sp>
      <p:sp>
        <p:nvSpPr>
          <p:cNvPr id="56" name="右箭头 55"/>
          <p:cNvSpPr/>
          <p:nvPr/>
        </p:nvSpPr>
        <p:spPr>
          <a:xfrm>
            <a:off x="5754006" y="3038312"/>
            <a:ext cx="428685" cy="268077"/>
          </a:xfrm>
          <a:prstGeom prst="rightArrow">
            <a:avLst>
              <a:gd name="adj1" fmla="val 2445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7" name="右箭头 56"/>
          <p:cNvSpPr/>
          <p:nvPr/>
        </p:nvSpPr>
        <p:spPr>
          <a:xfrm rot="5400000">
            <a:off x="5971711" y="3394537"/>
            <a:ext cx="428685" cy="268077"/>
          </a:xfrm>
          <a:prstGeom prst="rightArrow">
            <a:avLst>
              <a:gd name="adj1" fmla="val 2445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8" name="右箭头 57"/>
          <p:cNvSpPr/>
          <p:nvPr/>
        </p:nvSpPr>
        <p:spPr>
          <a:xfrm rot="10800000">
            <a:off x="5600929" y="3578936"/>
            <a:ext cx="428685" cy="268077"/>
          </a:xfrm>
          <a:prstGeom prst="rightArrow">
            <a:avLst>
              <a:gd name="adj1" fmla="val 2445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工训知识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3744685"/>
            <a:ext cx="12192000" cy="870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任意形状 5"/>
          <p:cNvSpPr/>
          <p:nvPr/>
        </p:nvSpPr>
        <p:spPr>
          <a:xfrm rot="10800000">
            <a:off x="859971" y="1458685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8"/>
          <p:cNvSpPr txBox="1"/>
          <p:nvPr/>
        </p:nvSpPr>
        <p:spPr>
          <a:xfrm>
            <a:off x="957943" y="2258201"/>
            <a:ext cx="1719944" cy="905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简单程序编写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程序传输、模拟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机床启动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57943" y="1805769"/>
            <a:ext cx="1719944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数控铣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2" name="任意形状 11"/>
          <p:cNvSpPr/>
          <p:nvPr/>
        </p:nvSpPr>
        <p:spPr>
          <a:xfrm>
            <a:off x="2955471" y="3472542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框 8"/>
          <p:cNvSpPr txBox="1"/>
          <p:nvPr/>
        </p:nvSpPr>
        <p:spPr>
          <a:xfrm>
            <a:off x="3042556" y="4788994"/>
            <a:ext cx="1719944" cy="905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车床变速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换刀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简单零件切削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42556" y="4336562"/>
            <a:ext cx="1719944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普车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8" name="任意形状 17"/>
          <p:cNvSpPr/>
          <p:nvPr/>
        </p:nvSpPr>
        <p:spPr>
          <a:xfrm rot="10800000">
            <a:off x="5050971" y="1458685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文本框 8"/>
          <p:cNvSpPr txBox="1"/>
          <p:nvPr/>
        </p:nvSpPr>
        <p:spPr>
          <a:xfrm>
            <a:off x="5148943" y="2258201"/>
            <a:ext cx="171994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制作砂模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挖沙制模</a:t>
            </a:r>
          </a:p>
        </p:txBody>
      </p:sp>
      <p:sp>
        <p:nvSpPr>
          <p:cNvPr id="20" name="矩形 19"/>
          <p:cNvSpPr/>
          <p:nvPr/>
        </p:nvSpPr>
        <p:spPr>
          <a:xfrm>
            <a:off x="5148943" y="1805769"/>
            <a:ext cx="1719944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铸造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22" name="任意形状 21"/>
          <p:cNvSpPr/>
          <p:nvPr/>
        </p:nvSpPr>
        <p:spPr>
          <a:xfrm>
            <a:off x="7146471" y="3472542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文本框 8"/>
          <p:cNvSpPr txBox="1"/>
          <p:nvPr/>
        </p:nvSpPr>
        <p:spPr>
          <a:xfrm>
            <a:off x="7233556" y="4788994"/>
            <a:ext cx="171994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3B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代码编写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图形绘制</a:t>
            </a:r>
          </a:p>
        </p:txBody>
      </p:sp>
      <p:sp>
        <p:nvSpPr>
          <p:cNvPr id="24" name="矩形 23"/>
          <p:cNvSpPr/>
          <p:nvPr/>
        </p:nvSpPr>
        <p:spPr>
          <a:xfrm>
            <a:off x="7233556" y="4336562"/>
            <a:ext cx="1719944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电加工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26" name="任意形状 25"/>
          <p:cNvSpPr/>
          <p:nvPr/>
        </p:nvSpPr>
        <p:spPr>
          <a:xfrm rot="10800000">
            <a:off x="9241970" y="1458685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文本框 8"/>
          <p:cNvSpPr txBox="1"/>
          <p:nvPr/>
        </p:nvSpPr>
        <p:spPr>
          <a:xfrm>
            <a:off x="9339942" y="2258201"/>
            <a:ext cx="171994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手工电弧焊操作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注意事项</a:t>
            </a:r>
          </a:p>
        </p:txBody>
      </p:sp>
      <p:sp>
        <p:nvSpPr>
          <p:cNvPr id="28" name="矩形 27"/>
          <p:cNvSpPr/>
          <p:nvPr/>
        </p:nvSpPr>
        <p:spPr>
          <a:xfrm>
            <a:off x="9339942" y="1805769"/>
            <a:ext cx="1719944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焊接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>
                <a:solidFill>
                  <a:schemeClr val="bg1"/>
                </a:solidFill>
              </a:rPr>
              <a:t>4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创新方面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创新方面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t="5949" r="14425" b="19558"/>
          <a:stretch>
            <a:fillRect/>
          </a:stretch>
        </p:blipFill>
        <p:spPr>
          <a:xfrm rot="16200000" flipH="1">
            <a:off x="6153873" y="843092"/>
            <a:ext cx="6491681" cy="5170511"/>
          </a:xfrm>
          <a:prstGeom prst="flowChartManualInpu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文本框 8"/>
          <p:cNvSpPr txBox="1"/>
          <p:nvPr/>
        </p:nvSpPr>
        <p:spPr>
          <a:xfrm>
            <a:off x="439732" y="2599794"/>
            <a:ext cx="4339097" cy="3585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创新素养：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创新意识、思维定式克服、想象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创新思维方法：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发散思维、收敛思维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线性思维、平面思维、立体思维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逆向思维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平行思维、垂直思维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灵感与直觉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幽默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39732" y="1186267"/>
            <a:ext cx="1826141" cy="668516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3200" b="1" dirty="0">
                <a:solidFill>
                  <a:schemeClr val="bg1"/>
                </a:solidFill>
                <a:ea typeface="微软雅黑" panose="020B0503020204020204" charset="-122"/>
              </a:rPr>
              <a:t>创新方法</a:t>
            </a:r>
            <a:endParaRPr lang="en-US" altLang="zh-CN" sz="32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6055B3F-B644-421C-83E3-04DEC340448D}"/>
              </a:ext>
            </a:extLst>
          </p:cNvPr>
          <p:cNvSpPr txBox="1"/>
          <p:nvPr/>
        </p:nvSpPr>
        <p:spPr>
          <a:xfrm>
            <a:off x="4464696" y="2599794"/>
            <a:ext cx="45440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创新技法：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模块化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延伸法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移植法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组合法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联想法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列举法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TRIZ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理论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/>
              <a:t>Kapi</a:t>
            </a:r>
            <a:r>
              <a:rPr kumimoji="1" lang="zh-CN" altLang="en-US" dirty="0"/>
              <a:t>项目中的创新</a:t>
            </a:r>
          </a:p>
        </p:txBody>
      </p:sp>
      <p:sp>
        <p:nvSpPr>
          <p:cNvPr id="7" name="矩形 6"/>
          <p:cNvSpPr/>
          <p:nvPr/>
        </p:nvSpPr>
        <p:spPr>
          <a:xfrm>
            <a:off x="1328056" y="3861473"/>
            <a:ext cx="2816448" cy="2234527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1328057" y="1045028"/>
            <a:ext cx="2816445" cy="2816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文本框 8"/>
          <p:cNvSpPr txBox="1"/>
          <p:nvPr/>
        </p:nvSpPr>
        <p:spPr>
          <a:xfrm>
            <a:off x="1531526" y="4609110"/>
            <a:ext cx="2358302" cy="146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市面上的无人机基本只能实现一种特定的功能，我们希望通过模块化，另无人机可以搭载不同的功能吊舱来实现无人机的多用途化</a:t>
            </a:r>
          </a:p>
        </p:txBody>
      </p:sp>
      <p:sp>
        <p:nvSpPr>
          <p:cNvPr id="9" name="矩形 8"/>
          <p:cNvSpPr/>
          <p:nvPr/>
        </p:nvSpPr>
        <p:spPr>
          <a:xfrm>
            <a:off x="1531526" y="4058922"/>
            <a:ext cx="2358302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模块化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 flipV="1">
            <a:off x="4673598" y="1045027"/>
            <a:ext cx="2816448" cy="22345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5400000" flipH="1" flipV="1">
            <a:off x="4673599" y="3279554"/>
            <a:ext cx="2816445" cy="2816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文本框 8"/>
          <p:cNvSpPr txBox="1"/>
          <p:nvPr/>
        </p:nvSpPr>
        <p:spPr>
          <a:xfrm>
            <a:off x="4877068" y="1789443"/>
            <a:ext cx="2358302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无人机桨叶在旋转时会产生很大的横向风，我们希望利用涵道充分利用起这部分横向风，提高能量利用效率。</a:t>
            </a:r>
          </a:p>
        </p:txBody>
      </p:sp>
      <p:sp>
        <p:nvSpPr>
          <p:cNvPr id="15" name="矩形 14"/>
          <p:cNvSpPr/>
          <p:nvPr/>
        </p:nvSpPr>
        <p:spPr>
          <a:xfrm>
            <a:off x="4877068" y="1239255"/>
            <a:ext cx="2358302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涵道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019141" y="3861472"/>
            <a:ext cx="2816448" cy="2234527"/>
          </a:xfrm>
          <a:prstGeom prst="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8019142" y="1045027"/>
            <a:ext cx="2816445" cy="2816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" name="文本框 8"/>
          <p:cNvSpPr txBox="1"/>
          <p:nvPr/>
        </p:nvSpPr>
        <p:spPr>
          <a:xfrm>
            <a:off x="8222611" y="4609109"/>
            <a:ext cx="2358302" cy="905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我们会通过组员共同进行头脑风暴的方法来解决某些问题</a:t>
            </a:r>
          </a:p>
        </p:txBody>
      </p:sp>
      <p:sp>
        <p:nvSpPr>
          <p:cNvPr id="20" name="矩形 19"/>
          <p:cNvSpPr/>
          <p:nvPr/>
        </p:nvSpPr>
        <p:spPr>
          <a:xfrm>
            <a:off x="8222611" y="4058921"/>
            <a:ext cx="2358302" cy="41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头脑风暴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>
                <a:solidFill>
                  <a:schemeClr val="bg1"/>
                </a:solidFill>
              </a:rPr>
              <a:t>5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其他方面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431971" y="4112986"/>
            <a:ext cx="6291943" cy="220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其他方面</a:t>
            </a:r>
          </a:p>
        </p:txBody>
      </p:sp>
      <p:sp>
        <p:nvSpPr>
          <p:cNvPr id="4" name="手杖形箭头 3"/>
          <p:cNvSpPr/>
          <p:nvPr/>
        </p:nvSpPr>
        <p:spPr>
          <a:xfrm rot="16200000" flipH="1">
            <a:off x="3512458" y="2667001"/>
            <a:ext cx="1611086" cy="3490684"/>
          </a:xfrm>
          <a:prstGeom prst="uturnArrow">
            <a:avLst>
              <a:gd name="adj1" fmla="val 9469"/>
              <a:gd name="adj2" fmla="val 16441"/>
              <a:gd name="adj3" fmla="val 25901"/>
              <a:gd name="adj4" fmla="val 44147"/>
              <a:gd name="adj5" fmla="val 1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3658" y="1045029"/>
            <a:ext cx="6291943" cy="2209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手杖形箭头 4"/>
          <p:cNvSpPr/>
          <p:nvPr/>
        </p:nvSpPr>
        <p:spPr>
          <a:xfrm rot="5400000" flipH="1">
            <a:off x="7003142" y="1208315"/>
            <a:ext cx="1611086" cy="3490684"/>
          </a:xfrm>
          <a:prstGeom prst="uturnArrow">
            <a:avLst>
              <a:gd name="adj1" fmla="val 9469"/>
              <a:gd name="adj2" fmla="val 16441"/>
              <a:gd name="adj3" fmla="val 25901"/>
              <a:gd name="adj4" fmla="val 44147"/>
              <a:gd name="adj5" fmla="val 1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8349342" y="2591707"/>
            <a:ext cx="881743" cy="8817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b="1" dirty="0"/>
              <a:t>A</a:t>
            </a:r>
            <a:endParaRPr kumimoji="1" lang="zh-CN" altLang="en-US" sz="4000" b="1" dirty="0"/>
          </a:p>
        </p:txBody>
      </p:sp>
      <p:sp>
        <p:nvSpPr>
          <p:cNvPr id="8" name="椭圆 7"/>
          <p:cNvSpPr/>
          <p:nvPr/>
        </p:nvSpPr>
        <p:spPr>
          <a:xfrm>
            <a:off x="2862942" y="3887107"/>
            <a:ext cx="881743" cy="88174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b="1" dirty="0"/>
              <a:t>B</a:t>
            </a:r>
            <a:endParaRPr kumimoji="1" lang="zh-CN" altLang="en-US" sz="40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665448" y="1808898"/>
            <a:ext cx="51330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通过自学掌握了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ProEngineer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SolidWorks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的三维图制作方法，并掌握了装配图制作及由三维图制作工程图的能力</a:t>
            </a:r>
          </a:p>
        </p:txBody>
      </p:sp>
      <p:sp>
        <p:nvSpPr>
          <p:cNvPr id="10" name="矩形 9"/>
          <p:cNvSpPr/>
          <p:nvPr/>
        </p:nvSpPr>
        <p:spPr>
          <a:xfrm>
            <a:off x="665447" y="1316455"/>
            <a:ext cx="2878562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三维建模软件的使用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10396" y="4847722"/>
            <a:ext cx="51330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在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kapi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项目进行的过程中，通过不断自行查找资料，阅读文献，我的自学能力得到了极大的提高</a:t>
            </a:r>
          </a:p>
        </p:txBody>
      </p:sp>
      <p:sp>
        <p:nvSpPr>
          <p:cNvPr id="12" name="矩形 11"/>
          <p:cNvSpPr/>
          <p:nvPr/>
        </p:nvSpPr>
        <p:spPr>
          <a:xfrm>
            <a:off x="6310395" y="4355279"/>
            <a:ext cx="2878562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自学能力的增强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其他方面</a:t>
            </a:r>
          </a:p>
        </p:txBody>
      </p:sp>
      <p:sp>
        <p:nvSpPr>
          <p:cNvPr id="5" name="空心弧 4"/>
          <p:cNvSpPr/>
          <p:nvPr/>
        </p:nvSpPr>
        <p:spPr>
          <a:xfrm>
            <a:off x="-4094981" y="-217744"/>
            <a:ext cx="7293488" cy="7293488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chemeClr val="accent2">
                <a:lumMod val="90000"/>
              </a:schemeClr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hemeClr val="accent3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任意形状 5"/>
          <p:cNvSpPr/>
          <p:nvPr/>
        </p:nvSpPr>
        <p:spPr>
          <a:xfrm>
            <a:off x="2642504" y="1136253"/>
            <a:ext cx="7710664" cy="833607"/>
          </a:xfrm>
          <a:custGeom>
            <a:avLst/>
            <a:gdLst>
              <a:gd name="connsiteX0" fmla="*/ 0 w 7440913"/>
              <a:gd name="connsiteY0" fmla="*/ 0 h 833607"/>
              <a:gd name="connsiteX1" fmla="*/ 7440913 w 7440913"/>
              <a:gd name="connsiteY1" fmla="*/ 0 h 833607"/>
              <a:gd name="connsiteX2" fmla="*/ 7440913 w 7440913"/>
              <a:gd name="connsiteY2" fmla="*/ 833607 h 833607"/>
              <a:gd name="connsiteX3" fmla="*/ 0 w 7440913"/>
              <a:gd name="connsiteY3" fmla="*/ 833607 h 833607"/>
              <a:gd name="connsiteX4" fmla="*/ 0 w 7440913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40913" h="833607">
                <a:moveTo>
                  <a:pt x="0" y="0"/>
                </a:moveTo>
                <a:lnTo>
                  <a:pt x="7440913" y="0"/>
                </a:lnTo>
                <a:lnTo>
                  <a:pt x="7440913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7" name="椭圆 6"/>
          <p:cNvSpPr/>
          <p:nvPr/>
        </p:nvSpPr>
        <p:spPr>
          <a:xfrm>
            <a:off x="2121500" y="1032052"/>
            <a:ext cx="1042009" cy="1042009"/>
          </a:xfrm>
          <a:prstGeom prst="ellipse">
            <a:avLst/>
          </a:prstGeom>
          <a:ln>
            <a:solidFill>
              <a:schemeClr val="accent2">
                <a:lumMod val="90000"/>
              </a:schemeClr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任意形状 7"/>
          <p:cNvSpPr/>
          <p:nvPr/>
        </p:nvSpPr>
        <p:spPr>
          <a:xfrm>
            <a:off x="3120430" y="2386881"/>
            <a:ext cx="7215411" cy="833607"/>
          </a:xfrm>
          <a:custGeom>
            <a:avLst/>
            <a:gdLst>
              <a:gd name="connsiteX0" fmla="*/ 0 w 6962986"/>
              <a:gd name="connsiteY0" fmla="*/ 0 h 833607"/>
              <a:gd name="connsiteX1" fmla="*/ 6962986 w 6962986"/>
              <a:gd name="connsiteY1" fmla="*/ 0 h 833607"/>
              <a:gd name="connsiteX2" fmla="*/ 6962986 w 6962986"/>
              <a:gd name="connsiteY2" fmla="*/ 833607 h 833607"/>
              <a:gd name="connsiteX3" fmla="*/ 0 w 6962986"/>
              <a:gd name="connsiteY3" fmla="*/ 833607 h 833607"/>
              <a:gd name="connsiteX4" fmla="*/ 0 w 6962986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62986" h="833607">
                <a:moveTo>
                  <a:pt x="0" y="0"/>
                </a:moveTo>
                <a:lnTo>
                  <a:pt x="6962986" y="0"/>
                </a:lnTo>
                <a:lnTo>
                  <a:pt x="6962986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9" name="椭圆 8"/>
          <p:cNvSpPr/>
          <p:nvPr/>
        </p:nvSpPr>
        <p:spPr>
          <a:xfrm>
            <a:off x="2599426" y="2282680"/>
            <a:ext cx="1042009" cy="1042009"/>
          </a:xfrm>
          <a:prstGeom prst="ellipse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任意形状 9"/>
          <p:cNvSpPr/>
          <p:nvPr/>
        </p:nvSpPr>
        <p:spPr>
          <a:xfrm>
            <a:off x="3120430" y="3637509"/>
            <a:ext cx="7215411" cy="833607"/>
          </a:xfrm>
          <a:custGeom>
            <a:avLst/>
            <a:gdLst>
              <a:gd name="connsiteX0" fmla="*/ 0 w 6962986"/>
              <a:gd name="connsiteY0" fmla="*/ 0 h 833607"/>
              <a:gd name="connsiteX1" fmla="*/ 6962986 w 6962986"/>
              <a:gd name="connsiteY1" fmla="*/ 0 h 833607"/>
              <a:gd name="connsiteX2" fmla="*/ 6962986 w 6962986"/>
              <a:gd name="connsiteY2" fmla="*/ 833607 h 833607"/>
              <a:gd name="connsiteX3" fmla="*/ 0 w 6962986"/>
              <a:gd name="connsiteY3" fmla="*/ 833607 h 833607"/>
              <a:gd name="connsiteX4" fmla="*/ 0 w 6962986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62986" h="833607">
                <a:moveTo>
                  <a:pt x="0" y="0"/>
                </a:moveTo>
                <a:lnTo>
                  <a:pt x="6962986" y="0"/>
                </a:lnTo>
                <a:lnTo>
                  <a:pt x="6962986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11" name="椭圆 10"/>
          <p:cNvSpPr/>
          <p:nvPr/>
        </p:nvSpPr>
        <p:spPr>
          <a:xfrm>
            <a:off x="2599426" y="3533308"/>
            <a:ext cx="1042009" cy="1042009"/>
          </a:xfrm>
          <a:prstGeom prst="ellipse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任意形状 11"/>
          <p:cNvSpPr/>
          <p:nvPr/>
        </p:nvSpPr>
        <p:spPr>
          <a:xfrm>
            <a:off x="2642504" y="4888138"/>
            <a:ext cx="7710664" cy="833607"/>
          </a:xfrm>
          <a:custGeom>
            <a:avLst/>
            <a:gdLst>
              <a:gd name="connsiteX0" fmla="*/ 0 w 7440913"/>
              <a:gd name="connsiteY0" fmla="*/ 0 h 833607"/>
              <a:gd name="connsiteX1" fmla="*/ 7440913 w 7440913"/>
              <a:gd name="connsiteY1" fmla="*/ 0 h 833607"/>
              <a:gd name="connsiteX2" fmla="*/ 7440913 w 7440913"/>
              <a:gd name="connsiteY2" fmla="*/ 833607 h 833607"/>
              <a:gd name="connsiteX3" fmla="*/ 0 w 7440913"/>
              <a:gd name="connsiteY3" fmla="*/ 833607 h 833607"/>
              <a:gd name="connsiteX4" fmla="*/ 0 w 7440913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40913" h="833607">
                <a:moveTo>
                  <a:pt x="0" y="0"/>
                </a:moveTo>
                <a:lnTo>
                  <a:pt x="7440913" y="0"/>
                </a:lnTo>
                <a:lnTo>
                  <a:pt x="7440913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13" name="椭圆 12"/>
          <p:cNvSpPr/>
          <p:nvPr/>
        </p:nvSpPr>
        <p:spPr>
          <a:xfrm>
            <a:off x="2121500" y="4783937"/>
            <a:ext cx="1042009" cy="1042009"/>
          </a:xfrm>
          <a:prstGeom prst="ellipse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2421404" y="1444394"/>
            <a:ext cx="506403" cy="217324"/>
          </a:xfrm>
          <a:custGeom>
            <a:avLst/>
            <a:gdLst>
              <a:gd name="T0" fmla="*/ 1727 w 3152"/>
              <a:gd name="T1" fmla="*/ 1223 h 1356"/>
              <a:gd name="T2" fmla="*/ 1727 w 3152"/>
              <a:gd name="T3" fmla="*/ 421 h 1356"/>
              <a:gd name="T4" fmla="*/ 1727 w 3152"/>
              <a:gd name="T5" fmla="*/ 1223 h 1356"/>
              <a:gd name="T6" fmla="*/ 534 w 3152"/>
              <a:gd name="T7" fmla="*/ 1223 h 1356"/>
              <a:gd name="T8" fmla="*/ 522 w 3152"/>
              <a:gd name="T9" fmla="*/ 422 h 1356"/>
              <a:gd name="T10" fmla="*/ 550 w 3152"/>
              <a:gd name="T11" fmla="*/ 422 h 1356"/>
              <a:gd name="T12" fmla="*/ 534 w 3152"/>
              <a:gd name="T13" fmla="*/ 1223 h 1356"/>
              <a:gd name="T14" fmla="*/ 2965 w 3152"/>
              <a:gd name="T15" fmla="*/ 30 h 1356"/>
              <a:gd name="T16" fmla="*/ 2960 w 3152"/>
              <a:gd name="T17" fmla="*/ 24 h 1356"/>
              <a:gd name="T18" fmla="*/ 2955 w 3152"/>
              <a:gd name="T19" fmla="*/ 19 h 1356"/>
              <a:gd name="T20" fmla="*/ 2945 w 3152"/>
              <a:gd name="T21" fmla="*/ 11 h 1356"/>
              <a:gd name="T22" fmla="*/ 2934 w 3152"/>
              <a:gd name="T23" fmla="*/ 5 h 1356"/>
              <a:gd name="T24" fmla="*/ 2921 w 3152"/>
              <a:gd name="T25" fmla="*/ 2 h 1356"/>
              <a:gd name="T26" fmla="*/ 2908 w 3152"/>
              <a:gd name="T27" fmla="*/ 1 h 1356"/>
              <a:gd name="T28" fmla="*/ 2896 w 3152"/>
              <a:gd name="T29" fmla="*/ 2 h 1356"/>
              <a:gd name="T30" fmla="*/ 2883 w 3152"/>
              <a:gd name="T31" fmla="*/ 6 h 1356"/>
              <a:gd name="T32" fmla="*/ 2872 w 3152"/>
              <a:gd name="T33" fmla="*/ 12 h 1356"/>
              <a:gd name="T34" fmla="*/ 2867 w 3152"/>
              <a:gd name="T35" fmla="*/ 17 h 1356"/>
              <a:gd name="T36" fmla="*/ 2861 w 3152"/>
              <a:gd name="T37" fmla="*/ 21 h 1356"/>
              <a:gd name="T38" fmla="*/ 1727 w 3152"/>
              <a:gd name="T39" fmla="*/ 288 h 1356"/>
              <a:gd name="T40" fmla="*/ 1064 w 3152"/>
              <a:gd name="T41" fmla="*/ 756 h 1356"/>
              <a:gd name="T42" fmla="*/ 799 w 3152"/>
              <a:gd name="T43" fmla="*/ 173 h 1356"/>
              <a:gd name="T44" fmla="*/ 975 w 3152"/>
              <a:gd name="T45" fmla="*/ 380 h 1356"/>
              <a:gd name="T46" fmla="*/ 1030 w 3152"/>
              <a:gd name="T47" fmla="*/ 275 h 1356"/>
              <a:gd name="T48" fmla="*/ 863 w 3152"/>
              <a:gd name="T49" fmla="*/ 29 h 1356"/>
              <a:gd name="T50" fmla="*/ 854 w 3152"/>
              <a:gd name="T51" fmla="*/ 19 h 1356"/>
              <a:gd name="T52" fmla="*/ 850 w 3152"/>
              <a:gd name="T53" fmla="*/ 16 h 1356"/>
              <a:gd name="T54" fmla="*/ 838 w 3152"/>
              <a:gd name="T55" fmla="*/ 8 h 1356"/>
              <a:gd name="T56" fmla="*/ 825 w 3152"/>
              <a:gd name="T57" fmla="*/ 3 h 1356"/>
              <a:gd name="T58" fmla="*/ 813 w 3152"/>
              <a:gd name="T59" fmla="*/ 1 h 1356"/>
              <a:gd name="T60" fmla="*/ 800 w 3152"/>
              <a:gd name="T61" fmla="*/ 1 h 1356"/>
              <a:gd name="T62" fmla="*/ 787 w 3152"/>
              <a:gd name="T63" fmla="*/ 4 h 1356"/>
              <a:gd name="T64" fmla="*/ 774 w 3152"/>
              <a:gd name="T65" fmla="*/ 10 h 1356"/>
              <a:gd name="T66" fmla="*/ 770 w 3152"/>
              <a:gd name="T67" fmla="*/ 12 h 1356"/>
              <a:gd name="T68" fmla="*/ 760 w 3152"/>
              <a:gd name="T69" fmla="*/ 21 h 1356"/>
              <a:gd name="T70" fmla="*/ 508 w 3152"/>
              <a:gd name="T71" fmla="*/ 289 h 1356"/>
              <a:gd name="T72" fmla="*/ 534 w 3152"/>
              <a:gd name="T73" fmla="*/ 1356 h 1356"/>
              <a:gd name="T74" fmla="*/ 1197 w 3152"/>
              <a:gd name="T75" fmla="*/ 889 h 1356"/>
              <a:gd name="T76" fmla="*/ 2260 w 3152"/>
              <a:gd name="T77" fmla="*/ 856 h 1356"/>
              <a:gd name="T78" fmla="*/ 3021 w 3152"/>
              <a:gd name="T79" fmla="*/ 350 h 1356"/>
              <a:gd name="T80" fmla="*/ 3114 w 3152"/>
              <a:gd name="T81" fmla="*/ 368 h 1356"/>
              <a:gd name="T82" fmla="*/ 2965 w 3152"/>
              <a:gd name="T83" fmla="*/ 3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152" h="1356">
                <a:moveTo>
                  <a:pt x="1727" y="1223"/>
                </a:moveTo>
                <a:lnTo>
                  <a:pt x="1727" y="1223"/>
                </a:lnTo>
                <a:cubicBezTo>
                  <a:pt x="1506" y="1223"/>
                  <a:pt x="1326" y="1043"/>
                  <a:pt x="1326" y="822"/>
                </a:cubicBezTo>
                <a:cubicBezTo>
                  <a:pt x="1326" y="601"/>
                  <a:pt x="1506" y="421"/>
                  <a:pt x="1727" y="421"/>
                </a:cubicBezTo>
                <a:cubicBezTo>
                  <a:pt x="1948" y="421"/>
                  <a:pt x="2128" y="601"/>
                  <a:pt x="2128" y="822"/>
                </a:cubicBezTo>
                <a:cubicBezTo>
                  <a:pt x="2128" y="1043"/>
                  <a:pt x="1948" y="1223"/>
                  <a:pt x="1727" y="1223"/>
                </a:cubicBezTo>
                <a:close/>
                <a:moveTo>
                  <a:pt x="534" y="1223"/>
                </a:moveTo>
                <a:lnTo>
                  <a:pt x="534" y="1223"/>
                </a:lnTo>
                <a:cubicBezTo>
                  <a:pt x="313" y="1223"/>
                  <a:pt x="133" y="1043"/>
                  <a:pt x="133" y="822"/>
                </a:cubicBezTo>
                <a:cubicBezTo>
                  <a:pt x="133" y="605"/>
                  <a:pt x="306" y="428"/>
                  <a:pt x="522" y="422"/>
                </a:cubicBezTo>
                <a:cubicBezTo>
                  <a:pt x="526" y="423"/>
                  <a:pt x="531" y="423"/>
                  <a:pt x="536" y="423"/>
                </a:cubicBezTo>
                <a:cubicBezTo>
                  <a:pt x="540" y="423"/>
                  <a:pt x="545" y="423"/>
                  <a:pt x="550" y="422"/>
                </a:cubicBezTo>
                <a:cubicBezTo>
                  <a:pt x="763" y="430"/>
                  <a:pt x="935" y="607"/>
                  <a:pt x="935" y="822"/>
                </a:cubicBezTo>
                <a:cubicBezTo>
                  <a:pt x="935" y="1043"/>
                  <a:pt x="755" y="1223"/>
                  <a:pt x="534" y="1223"/>
                </a:cubicBezTo>
                <a:close/>
                <a:moveTo>
                  <a:pt x="2965" y="30"/>
                </a:moveTo>
                <a:lnTo>
                  <a:pt x="2965" y="30"/>
                </a:lnTo>
                <a:cubicBezTo>
                  <a:pt x="2965" y="30"/>
                  <a:pt x="2965" y="29"/>
                  <a:pt x="2965" y="29"/>
                </a:cubicBezTo>
                <a:cubicBezTo>
                  <a:pt x="2963" y="27"/>
                  <a:pt x="2962" y="26"/>
                  <a:pt x="2960" y="24"/>
                </a:cubicBezTo>
                <a:cubicBezTo>
                  <a:pt x="2959" y="22"/>
                  <a:pt x="2957" y="20"/>
                  <a:pt x="2956" y="19"/>
                </a:cubicBezTo>
                <a:cubicBezTo>
                  <a:pt x="2956" y="19"/>
                  <a:pt x="2955" y="19"/>
                  <a:pt x="2955" y="19"/>
                </a:cubicBezTo>
                <a:cubicBezTo>
                  <a:pt x="2954" y="17"/>
                  <a:pt x="2953" y="17"/>
                  <a:pt x="2952" y="16"/>
                </a:cubicBezTo>
                <a:cubicBezTo>
                  <a:pt x="2950" y="14"/>
                  <a:pt x="2948" y="12"/>
                  <a:pt x="2945" y="11"/>
                </a:cubicBezTo>
                <a:cubicBezTo>
                  <a:pt x="2944" y="10"/>
                  <a:pt x="2942" y="9"/>
                  <a:pt x="2940" y="8"/>
                </a:cubicBezTo>
                <a:cubicBezTo>
                  <a:pt x="2938" y="7"/>
                  <a:pt x="2936" y="6"/>
                  <a:pt x="2934" y="5"/>
                </a:cubicBezTo>
                <a:cubicBezTo>
                  <a:pt x="2932" y="4"/>
                  <a:pt x="2930" y="4"/>
                  <a:pt x="2928" y="3"/>
                </a:cubicBezTo>
                <a:cubicBezTo>
                  <a:pt x="2925" y="3"/>
                  <a:pt x="2923" y="2"/>
                  <a:pt x="2921" y="2"/>
                </a:cubicBezTo>
                <a:cubicBezTo>
                  <a:pt x="2919" y="1"/>
                  <a:pt x="2917" y="1"/>
                  <a:pt x="2915" y="1"/>
                </a:cubicBezTo>
                <a:cubicBezTo>
                  <a:pt x="2913" y="1"/>
                  <a:pt x="2911" y="0"/>
                  <a:pt x="2908" y="1"/>
                </a:cubicBezTo>
                <a:cubicBezTo>
                  <a:pt x="2907" y="1"/>
                  <a:pt x="2905" y="1"/>
                  <a:pt x="2903" y="1"/>
                </a:cubicBezTo>
                <a:cubicBezTo>
                  <a:pt x="2900" y="1"/>
                  <a:pt x="2898" y="2"/>
                  <a:pt x="2896" y="2"/>
                </a:cubicBezTo>
                <a:cubicBezTo>
                  <a:pt x="2894" y="2"/>
                  <a:pt x="2892" y="3"/>
                  <a:pt x="2890" y="4"/>
                </a:cubicBezTo>
                <a:cubicBezTo>
                  <a:pt x="2887" y="5"/>
                  <a:pt x="2885" y="5"/>
                  <a:pt x="2883" y="6"/>
                </a:cubicBezTo>
                <a:cubicBezTo>
                  <a:pt x="2881" y="7"/>
                  <a:pt x="2879" y="8"/>
                  <a:pt x="2876" y="10"/>
                </a:cubicBezTo>
                <a:cubicBezTo>
                  <a:pt x="2875" y="11"/>
                  <a:pt x="2874" y="11"/>
                  <a:pt x="2872" y="12"/>
                </a:cubicBezTo>
                <a:cubicBezTo>
                  <a:pt x="2872" y="12"/>
                  <a:pt x="2872" y="12"/>
                  <a:pt x="2872" y="12"/>
                </a:cubicBezTo>
                <a:cubicBezTo>
                  <a:pt x="2870" y="14"/>
                  <a:pt x="2868" y="15"/>
                  <a:pt x="2867" y="17"/>
                </a:cubicBezTo>
                <a:cubicBezTo>
                  <a:pt x="2865" y="18"/>
                  <a:pt x="2863" y="20"/>
                  <a:pt x="2861" y="21"/>
                </a:cubicBezTo>
                <a:cubicBezTo>
                  <a:pt x="2861" y="21"/>
                  <a:pt x="2861" y="21"/>
                  <a:pt x="2861" y="21"/>
                </a:cubicBezTo>
                <a:lnTo>
                  <a:pt x="2242" y="680"/>
                </a:lnTo>
                <a:cubicBezTo>
                  <a:pt x="2180" y="454"/>
                  <a:pt x="1973" y="288"/>
                  <a:pt x="1727" y="288"/>
                </a:cubicBezTo>
                <a:cubicBezTo>
                  <a:pt x="1455" y="288"/>
                  <a:pt x="1230" y="492"/>
                  <a:pt x="1197" y="756"/>
                </a:cubicBezTo>
                <a:lnTo>
                  <a:pt x="1064" y="756"/>
                </a:lnTo>
                <a:cubicBezTo>
                  <a:pt x="1037" y="539"/>
                  <a:pt x="880" y="363"/>
                  <a:pt x="674" y="307"/>
                </a:cubicBezTo>
                <a:lnTo>
                  <a:pt x="799" y="173"/>
                </a:lnTo>
                <a:lnTo>
                  <a:pt x="919" y="350"/>
                </a:lnTo>
                <a:cubicBezTo>
                  <a:pt x="932" y="369"/>
                  <a:pt x="953" y="380"/>
                  <a:pt x="975" y="380"/>
                </a:cubicBezTo>
                <a:cubicBezTo>
                  <a:pt x="988" y="380"/>
                  <a:pt x="1001" y="376"/>
                  <a:pt x="1012" y="368"/>
                </a:cubicBezTo>
                <a:cubicBezTo>
                  <a:pt x="1042" y="347"/>
                  <a:pt x="1050" y="306"/>
                  <a:pt x="1030" y="275"/>
                </a:cubicBezTo>
                <a:lnTo>
                  <a:pt x="863" y="30"/>
                </a:lnTo>
                <a:cubicBezTo>
                  <a:pt x="863" y="30"/>
                  <a:pt x="863" y="29"/>
                  <a:pt x="863" y="29"/>
                </a:cubicBezTo>
                <a:cubicBezTo>
                  <a:pt x="861" y="27"/>
                  <a:pt x="860" y="26"/>
                  <a:pt x="858" y="24"/>
                </a:cubicBezTo>
                <a:cubicBezTo>
                  <a:pt x="857" y="22"/>
                  <a:pt x="855" y="20"/>
                  <a:pt x="854" y="19"/>
                </a:cubicBezTo>
                <a:cubicBezTo>
                  <a:pt x="854" y="19"/>
                  <a:pt x="854" y="19"/>
                  <a:pt x="853" y="19"/>
                </a:cubicBezTo>
                <a:cubicBezTo>
                  <a:pt x="852" y="17"/>
                  <a:pt x="851" y="17"/>
                  <a:pt x="850" y="16"/>
                </a:cubicBezTo>
                <a:cubicBezTo>
                  <a:pt x="848" y="14"/>
                  <a:pt x="846" y="12"/>
                  <a:pt x="843" y="11"/>
                </a:cubicBezTo>
                <a:cubicBezTo>
                  <a:pt x="842" y="10"/>
                  <a:pt x="840" y="9"/>
                  <a:pt x="838" y="8"/>
                </a:cubicBezTo>
                <a:cubicBezTo>
                  <a:pt x="836" y="7"/>
                  <a:pt x="834" y="6"/>
                  <a:pt x="832" y="5"/>
                </a:cubicBezTo>
                <a:cubicBezTo>
                  <a:pt x="830" y="4"/>
                  <a:pt x="827" y="4"/>
                  <a:pt x="825" y="3"/>
                </a:cubicBezTo>
                <a:cubicBezTo>
                  <a:pt x="823" y="3"/>
                  <a:pt x="821" y="2"/>
                  <a:pt x="819" y="2"/>
                </a:cubicBezTo>
                <a:cubicBezTo>
                  <a:pt x="817" y="1"/>
                  <a:pt x="815" y="1"/>
                  <a:pt x="813" y="1"/>
                </a:cubicBezTo>
                <a:cubicBezTo>
                  <a:pt x="811" y="1"/>
                  <a:pt x="809" y="1"/>
                  <a:pt x="807" y="1"/>
                </a:cubicBezTo>
                <a:cubicBezTo>
                  <a:pt x="805" y="1"/>
                  <a:pt x="802" y="1"/>
                  <a:pt x="800" y="1"/>
                </a:cubicBezTo>
                <a:cubicBezTo>
                  <a:pt x="798" y="1"/>
                  <a:pt x="796" y="2"/>
                  <a:pt x="794" y="2"/>
                </a:cubicBezTo>
                <a:cubicBezTo>
                  <a:pt x="792" y="2"/>
                  <a:pt x="790" y="3"/>
                  <a:pt x="787" y="4"/>
                </a:cubicBezTo>
                <a:cubicBezTo>
                  <a:pt x="785" y="5"/>
                  <a:pt x="783" y="5"/>
                  <a:pt x="782" y="6"/>
                </a:cubicBezTo>
                <a:cubicBezTo>
                  <a:pt x="779" y="7"/>
                  <a:pt x="777" y="8"/>
                  <a:pt x="774" y="10"/>
                </a:cubicBezTo>
                <a:cubicBezTo>
                  <a:pt x="773" y="11"/>
                  <a:pt x="772" y="11"/>
                  <a:pt x="770" y="12"/>
                </a:cubicBezTo>
                <a:cubicBezTo>
                  <a:pt x="770" y="12"/>
                  <a:pt x="770" y="12"/>
                  <a:pt x="770" y="12"/>
                </a:cubicBezTo>
                <a:cubicBezTo>
                  <a:pt x="768" y="14"/>
                  <a:pt x="766" y="15"/>
                  <a:pt x="765" y="17"/>
                </a:cubicBezTo>
                <a:cubicBezTo>
                  <a:pt x="763" y="18"/>
                  <a:pt x="761" y="20"/>
                  <a:pt x="760" y="21"/>
                </a:cubicBezTo>
                <a:cubicBezTo>
                  <a:pt x="759" y="21"/>
                  <a:pt x="759" y="21"/>
                  <a:pt x="759" y="21"/>
                </a:cubicBezTo>
                <a:lnTo>
                  <a:pt x="508" y="289"/>
                </a:lnTo>
                <a:cubicBezTo>
                  <a:pt x="225" y="302"/>
                  <a:pt x="0" y="536"/>
                  <a:pt x="0" y="822"/>
                </a:cubicBezTo>
                <a:cubicBezTo>
                  <a:pt x="0" y="1117"/>
                  <a:pt x="239" y="1356"/>
                  <a:pt x="534" y="1356"/>
                </a:cubicBezTo>
                <a:cubicBezTo>
                  <a:pt x="806" y="1356"/>
                  <a:pt x="1031" y="1152"/>
                  <a:pt x="1064" y="889"/>
                </a:cubicBezTo>
                <a:lnTo>
                  <a:pt x="1197" y="889"/>
                </a:lnTo>
                <a:cubicBezTo>
                  <a:pt x="1230" y="1152"/>
                  <a:pt x="1455" y="1356"/>
                  <a:pt x="1727" y="1356"/>
                </a:cubicBezTo>
                <a:cubicBezTo>
                  <a:pt x="2011" y="1356"/>
                  <a:pt x="2243" y="1135"/>
                  <a:pt x="2260" y="856"/>
                </a:cubicBezTo>
                <a:lnTo>
                  <a:pt x="2901" y="173"/>
                </a:lnTo>
                <a:lnTo>
                  <a:pt x="3021" y="350"/>
                </a:lnTo>
                <a:cubicBezTo>
                  <a:pt x="3034" y="369"/>
                  <a:pt x="3055" y="380"/>
                  <a:pt x="3077" y="380"/>
                </a:cubicBezTo>
                <a:cubicBezTo>
                  <a:pt x="3089" y="380"/>
                  <a:pt x="3103" y="376"/>
                  <a:pt x="3114" y="368"/>
                </a:cubicBezTo>
                <a:cubicBezTo>
                  <a:pt x="3144" y="347"/>
                  <a:pt x="3152" y="306"/>
                  <a:pt x="3132" y="275"/>
                </a:cubicBezTo>
                <a:lnTo>
                  <a:pt x="2965" y="30"/>
                </a:lnTo>
                <a:close/>
              </a:path>
            </a:pathLst>
          </a:custGeom>
          <a:solidFill>
            <a:schemeClr val="accent2">
              <a:lumMod val="9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5" name="组合 20"/>
          <p:cNvGrpSpPr/>
          <p:nvPr/>
        </p:nvGrpSpPr>
        <p:grpSpPr>
          <a:xfrm>
            <a:off x="2478738" y="5051739"/>
            <a:ext cx="327531" cy="506403"/>
            <a:chOff x="6257925" y="-9525"/>
            <a:chExt cx="1514475" cy="2341563"/>
          </a:xfrm>
          <a:solidFill>
            <a:schemeClr val="accent5"/>
          </a:solidFill>
        </p:grpSpPr>
        <p:sp>
          <p:nvSpPr>
            <p:cNvPr id="16" name="Freeform 6"/>
            <p:cNvSpPr/>
            <p:nvPr/>
          </p:nvSpPr>
          <p:spPr bwMode="auto">
            <a:xfrm>
              <a:off x="6551613" y="-9525"/>
              <a:ext cx="484188" cy="327025"/>
            </a:xfrm>
            <a:custGeom>
              <a:avLst/>
              <a:gdLst>
                <a:gd name="T0" fmla="*/ 25 w 652"/>
                <a:gd name="T1" fmla="*/ 406 h 440"/>
                <a:gd name="T2" fmla="*/ 25 w 652"/>
                <a:gd name="T3" fmla="*/ 406 h 440"/>
                <a:gd name="T4" fmla="*/ 98 w 652"/>
                <a:gd name="T5" fmla="*/ 425 h 440"/>
                <a:gd name="T6" fmla="*/ 618 w 652"/>
                <a:gd name="T7" fmla="*/ 125 h 440"/>
                <a:gd name="T8" fmla="*/ 637 w 652"/>
                <a:gd name="T9" fmla="*/ 52 h 440"/>
                <a:gd name="T10" fmla="*/ 626 w 652"/>
                <a:gd name="T11" fmla="*/ 33 h 440"/>
                <a:gd name="T12" fmla="*/ 554 w 652"/>
                <a:gd name="T13" fmla="*/ 14 h 440"/>
                <a:gd name="T14" fmla="*/ 34 w 652"/>
                <a:gd name="T15" fmla="*/ 314 h 440"/>
                <a:gd name="T16" fmla="*/ 14 w 652"/>
                <a:gd name="T17" fmla="*/ 386 h 440"/>
                <a:gd name="T18" fmla="*/ 25 w 652"/>
                <a:gd name="T19" fmla="*/ 4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2" h="440">
                  <a:moveTo>
                    <a:pt x="25" y="406"/>
                  </a:moveTo>
                  <a:lnTo>
                    <a:pt x="25" y="406"/>
                  </a:lnTo>
                  <a:cubicBezTo>
                    <a:pt x="40" y="431"/>
                    <a:pt x="73" y="440"/>
                    <a:pt x="98" y="425"/>
                  </a:cubicBezTo>
                  <a:lnTo>
                    <a:pt x="618" y="125"/>
                  </a:lnTo>
                  <a:cubicBezTo>
                    <a:pt x="643" y="111"/>
                    <a:pt x="652" y="78"/>
                    <a:pt x="637" y="52"/>
                  </a:cubicBezTo>
                  <a:lnTo>
                    <a:pt x="626" y="33"/>
                  </a:lnTo>
                  <a:cubicBezTo>
                    <a:pt x="612" y="9"/>
                    <a:pt x="579" y="0"/>
                    <a:pt x="554" y="14"/>
                  </a:cubicBezTo>
                  <a:lnTo>
                    <a:pt x="34" y="314"/>
                  </a:lnTo>
                  <a:cubicBezTo>
                    <a:pt x="8" y="328"/>
                    <a:pt x="0" y="361"/>
                    <a:pt x="14" y="386"/>
                  </a:cubicBezTo>
                  <a:lnTo>
                    <a:pt x="25" y="40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7"/>
            <p:cNvSpPr>
              <a:spLocks noEditPoints="1"/>
            </p:cNvSpPr>
            <p:nvPr/>
          </p:nvSpPr>
          <p:spPr bwMode="auto">
            <a:xfrm>
              <a:off x="6257925" y="53975"/>
              <a:ext cx="1339850" cy="2278063"/>
            </a:xfrm>
            <a:custGeom>
              <a:avLst/>
              <a:gdLst>
                <a:gd name="T0" fmla="*/ 404 w 1804"/>
                <a:gd name="T1" fmla="*/ 2367 h 3072"/>
                <a:gd name="T2" fmla="*/ 404 w 1804"/>
                <a:gd name="T3" fmla="*/ 2367 h 3072"/>
                <a:gd name="T4" fmla="*/ 550 w 1804"/>
                <a:gd name="T5" fmla="*/ 2513 h 3072"/>
                <a:gd name="T6" fmla="*/ 404 w 1804"/>
                <a:gd name="T7" fmla="*/ 2659 h 3072"/>
                <a:gd name="T8" fmla="*/ 259 w 1804"/>
                <a:gd name="T9" fmla="*/ 2513 h 3072"/>
                <a:gd name="T10" fmla="*/ 404 w 1804"/>
                <a:gd name="T11" fmla="*/ 2367 h 3072"/>
                <a:gd name="T12" fmla="*/ 29 w 1804"/>
                <a:gd name="T13" fmla="*/ 2058 h 3072"/>
                <a:gd name="T14" fmla="*/ 29 w 1804"/>
                <a:gd name="T15" fmla="*/ 2058 h 3072"/>
                <a:gd name="T16" fmla="*/ 29 w 1804"/>
                <a:gd name="T17" fmla="*/ 2801 h 3072"/>
                <a:gd name="T18" fmla="*/ 29 w 1804"/>
                <a:gd name="T19" fmla="*/ 2952 h 3072"/>
                <a:gd name="T20" fmla="*/ 29 w 1804"/>
                <a:gd name="T21" fmla="*/ 3018 h 3072"/>
                <a:gd name="T22" fmla="*/ 82 w 1804"/>
                <a:gd name="T23" fmla="*/ 3072 h 3072"/>
                <a:gd name="T24" fmla="*/ 1679 w 1804"/>
                <a:gd name="T25" fmla="*/ 3072 h 3072"/>
                <a:gd name="T26" fmla="*/ 1732 w 1804"/>
                <a:gd name="T27" fmla="*/ 3018 h 3072"/>
                <a:gd name="T28" fmla="*/ 1732 w 1804"/>
                <a:gd name="T29" fmla="*/ 2801 h 3072"/>
                <a:gd name="T30" fmla="*/ 1679 w 1804"/>
                <a:gd name="T31" fmla="*/ 2747 h 3072"/>
                <a:gd name="T32" fmla="*/ 871 w 1804"/>
                <a:gd name="T33" fmla="*/ 2747 h 3072"/>
                <a:gd name="T34" fmla="*/ 762 w 1804"/>
                <a:gd name="T35" fmla="*/ 2347 h 3072"/>
                <a:gd name="T36" fmla="*/ 313 w 1804"/>
                <a:gd name="T37" fmla="*/ 2058 h 3072"/>
                <a:gd name="T38" fmla="*/ 819 w 1804"/>
                <a:gd name="T39" fmla="*/ 905 h 3072"/>
                <a:gd name="T40" fmla="*/ 1178 w 1804"/>
                <a:gd name="T41" fmla="*/ 1526 h 3072"/>
                <a:gd name="T42" fmla="*/ 1163 w 1804"/>
                <a:gd name="T43" fmla="*/ 1535 h 3072"/>
                <a:gd name="T44" fmla="*/ 1143 w 1804"/>
                <a:gd name="T45" fmla="*/ 1608 h 3072"/>
                <a:gd name="T46" fmla="*/ 1216 w 1804"/>
                <a:gd name="T47" fmla="*/ 1627 h 3072"/>
                <a:gd name="T48" fmla="*/ 1282 w 1804"/>
                <a:gd name="T49" fmla="*/ 1589 h 3072"/>
                <a:gd name="T50" fmla="*/ 1442 w 1804"/>
                <a:gd name="T51" fmla="*/ 1646 h 3072"/>
                <a:gd name="T52" fmla="*/ 1673 w 1804"/>
                <a:gd name="T53" fmla="*/ 1513 h 3072"/>
                <a:gd name="T54" fmla="*/ 1703 w 1804"/>
                <a:gd name="T55" fmla="*/ 1346 h 3072"/>
                <a:gd name="T56" fmla="*/ 1769 w 1804"/>
                <a:gd name="T57" fmla="*/ 1308 h 3072"/>
                <a:gd name="T58" fmla="*/ 1789 w 1804"/>
                <a:gd name="T59" fmla="*/ 1235 h 3072"/>
                <a:gd name="T60" fmla="*/ 1716 w 1804"/>
                <a:gd name="T61" fmla="*/ 1215 h 3072"/>
                <a:gd name="T62" fmla="*/ 1701 w 1804"/>
                <a:gd name="T63" fmla="*/ 1224 h 3072"/>
                <a:gd name="T64" fmla="*/ 1145 w 1804"/>
                <a:gd name="T65" fmla="*/ 261 h 3072"/>
                <a:gd name="T66" fmla="*/ 1260 w 1804"/>
                <a:gd name="T67" fmla="*/ 195 h 3072"/>
                <a:gd name="T68" fmla="*/ 1280 w 1804"/>
                <a:gd name="T69" fmla="*/ 122 h 3072"/>
                <a:gd name="T70" fmla="*/ 1229 w 1804"/>
                <a:gd name="T71" fmla="*/ 34 h 3072"/>
                <a:gd name="T72" fmla="*/ 1156 w 1804"/>
                <a:gd name="T73" fmla="*/ 15 h 3072"/>
                <a:gd name="T74" fmla="*/ 403 w 1804"/>
                <a:gd name="T75" fmla="*/ 450 h 3072"/>
                <a:gd name="T76" fmla="*/ 383 w 1804"/>
                <a:gd name="T77" fmla="*/ 522 h 3072"/>
                <a:gd name="T78" fmla="*/ 434 w 1804"/>
                <a:gd name="T79" fmla="*/ 610 h 3072"/>
                <a:gd name="T80" fmla="*/ 507 w 1804"/>
                <a:gd name="T81" fmla="*/ 630 h 3072"/>
                <a:gd name="T82" fmla="*/ 622 w 1804"/>
                <a:gd name="T83" fmla="*/ 564 h 3072"/>
                <a:gd name="T84" fmla="*/ 711 w 1804"/>
                <a:gd name="T85" fmla="*/ 718 h 3072"/>
                <a:gd name="T86" fmla="*/ 29 w 1804"/>
                <a:gd name="T87" fmla="*/ 2058 h 3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04" h="3072">
                  <a:moveTo>
                    <a:pt x="404" y="2367"/>
                  </a:moveTo>
                  <a:lnTo>
                    <a:pt x="404" y="2367"/>
                  </a:lnTo>
                  <a:cubicBezTo>
                    <a:pt x="485" y="2367"/>
                    <a:pt x="550" y="2432"/>
                    <a:pt x="550" y="2513"/>
                  </a:cubicBezTo>
                  <a:cubicBezTo>
                    <a:pt x="550" y="2593"/>
                    <a:pt x="485" y="2659"/>
                    <a:pt x="404" y="2659"/>
                  </a:cubicBezTo>
                  <a:cubicBezTo>
                    <a:pt x="324" y="2659"/>
                    <a:pt x="259" y="2593"/>
                    <a:pt x="259" y="2513"/>
                  </a:cubicBezTo>
                  <a:cubicBezTo>
                    <a:pt x="259" y="2432"/>
                    <a:pt x="324" y="2367"/>
                    <a:pt x="404" y="2367"/>
                  </a:cubicBezTo>
                  <a:close/>
                  <a:moveTo>
                    <a:pt x="29" y="2058"/>
                  </a:moveTo>
                  <a:lnTo>
                    <a:pt x="29" y="2058"/>
                  </a:lnTo>
                  <a:lnTo>
                    <a:pt x="29" y="2801"/>
                  </a:lnTo>
                  <a:lnTo>
                    <a:pt x="29" y="2952"/>
                  </a:lnTo>
                  <a:lnTo>
                    <a:pt x="29" y="3018"/>
                  </a:lnTo>
                  <a:cubicBezTo>
                    <a:pt x="29" y="3048"/>
                    <a:pt x="53" y="3072"/>
                    <a:pt x="82" y="3072"/>
                  </a:cubicBezTo>
                  <a:lnTo>
                    <a:pt x="1679" y="3072"/>
                  </a:lnTo>
                  <a:cubicBezTo>
                    <a:pt x="1708" y="3072"/>
                    <a:pt x="1732" y="3048"/>
                    <a:pt x="1732" y="3018"/>
                  </a:cubicBezTo>
                  <a:lnTo>
                    <a:pt x="1732" y="2801"/>
                  </a:lnTo>
                  <a:cubicBezTo>
                    <a:pt x="1732" y="2771"/>
                    <a:pt x="1708" y="2747"/>
                    <a:pt x="1679" y="2747"/>
                  </a:cubicBezTo>
                  <a:lnTo>
                    <a:pt x="871" y="2747"/>
                  </a:lnTo>
                  <a:cubicBezTo>
                    <a:pt x="872" y="2652"/>
                    <a:pt x="854" y="2509"/>
                    <a:pt x="762" y="2347"/>
                  </a:cubicBezTo>
                  <a:cubicBezTo>
                    <a:pt x="598" y="2058"/>
                    <a:pt x="313" y="2058"/>
                    <a:pt x="313" y="2058"/>
                  </a:cubicBezTo>
                  <a:cubicBezTo>
                    <a:pt x="349" y="1207"/>
                    <a:pt x="743" y="947"/>
                    <a:pt x="819" y="905"/>
                  </a:cubicBezTo>
                  <a:lnTo>
                    <a:pt x="1178" y="1526"/>
                  </a:lnTo>
                  <a:lnTo>
                    <a:pt x="1163" y="1535"/>
                  </a:lnTo>
                  <a:cubicBezTo>
                    <a:pt x="1137" y="1550"/>
                    <a:pt x="1128" y="1582"/>
                    <a:pt x="1143" y="1608"/>
                  </a:cubicBezTo>
                  <a:cubicBezTo>
                    <a:pt x="1158" y="1633"/>
                    <a:pt x="1191" y="1642"/>
                    <a:pt x="1216" y="1627"/>
                  </a:cubicBezTo>
                  <a:lnTo>
                    <a:pt x="1282" y="1589"/>
                  </a:lnTo>
                  <a:lnTo>
                    <a:pt x="1442" y="1646"/>
                  </a:lnTo>
                  <a:lnTo>
                    <a:pt x="1673" y="1513"/>
                  </a:lnTo>
                  <a:lnTo>
                    <a:pt x="1703" y="1346"/>
                  </a:lnTo>
                  <a:lnTo>
                    <a:pt x="1769" y="1308"/>
                  </a:lnTo>
                  <a:cubicBezTo>
                    <a:pt x="1795" y="1293"/>
                    <a:pt x="1804" y="1260"/>
                    <a:pt x="1789" y="1235"/>
                  </a:cubicBezTo>
                  <a:cubicBezTo>
                    <a:pt x="1774" y="1210"/>
                    <a:pt x="1741" y="1201"/>
                    <a:pt x="1716" y="1215"/>
                  </a:cubicBezTo>
                  <a:lnTo>
                    <a:pt x="1701" y="1224"/>
                  </a:lnTo>
                  <a:lnTo>
                    <a:pt x="1145" y="261"/>
                  </a:lnTo>
                  <a:lnTo>
                    <a:pt x="1260" y="195"/>
                  </a:lnTo>
                  <a:cubicBezTo>
                    <a:pt x="1286" y="180"/>
                    <a:pt x="1294" y="148"/>
                    <a:pt x="1280" y="122"/>
                  </a:cubicBezTo>
                  <a:lnTo>
                    <a:pt x="1229" y="34"/>
                  </a:lnTo>
                  <a:cubicBezTo>
                    <a:pt x="1214" y="9"/>
                    <a:pt x="1181" y="0"/>
                    <a:pt x="1156" y="15"/>
                  </a:cubicBezTo>
                  <a:lnTo>
                    <a:pt x="403" y="450"/>
                  </a:lnTo>
                  <a:cubicBezTo>
                    <a:pt x="377" y="464"/>
                    <a:pt x="368" y="497"/>
                    <a:pt x="383" y="522"/>
                  </a:cubicBezTo>
                  <a:lnTo>
                    <a:pt x="434" y="610"/>
                  </a:lnTo>
                  <a:cubicBezTo>
                    <a:pt x="449" y="636"/>
                    <a:pt x="481" y="645"/>
                    <a:pt x="507" y="630"/>
                  </a:cubicBezTo>
                  <a:lnTo>
                    <a:pt x="622" y="564"/>
                  </a:lnTo>
                  <a:lnTo>
                    <a:pt x="711" y="718"/>
                  </a:lnTo>
                  <a:cubicBezTo>
                    <a:pt x="0" y="1092"/>
                    <a:pt x="29" y="2058"/>
                    <a:pt x="29" y="205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8"/>
            <p:cNvSpPr/>
            <p:nvPr/>
          </p:nvSpPr>
          <p:spPr bwMode="auto">
            <a:xfrm>
              <a:off x="7080250" y="1238250"/>
              <a:ext cx="692150" cy="438150"/>
            </a:xfrm>
            <a:custGeom>
              <a:avLst/>
              <a:gdLst>
                <a:gd name="T0" fmla="*/ 15 w 931"/>
                <a:gd name="T1" fmla="*/ 555 h 589"/>
                <a:gd name="T2" fmla="*/ 15 w 931"/>
                <a:gd name="T3" fmla="*/ 555 h 589"/>
                <a:gd name="T4" fmla="*/ 15 w 931"/>
                <a:gd name="T5" fmla="*/ 555 h 589"/>
                <a:gd name="T6" fmla="*/ 88 w 931"/>
                <a:gd name="T7" fmla="*/ 574 h 589"/>
                <a:gd name="T8" fmla="*/ 897 w 931"/>
                <a:gd name="T9" fmla="*/ 107 h 589"/>
                <a:gd name="T10" fmla="*/ 916 w 931"/>
                <a:gd name="T11" fmla="*/ 35 h 589"/>
                <a:gd name="T12" fmla="*/ 916 w 931"/>
                <a:gd name="T13" fmla="*/ 35 h 589"/>
                <a:gd name="T14" fmla="*/ 843 w 931"/>
                <a:gd name="T15" fmla="*/ 15 h 589"/>
                <a:gd name="T16" fmla="*/ 35 w 931"/>
                <a:gd name="T17" fmla="*/ 482 h 589"/>
                <a:gd name="T18" fmla="*/ 15 w 931"/>
                <a:gd name="T19" fmla="*/ 55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1" h="589">
                  <a:moveTo>
                    <a:pt x="15" y="555"/>
                  </a:moveTo>
                  <a:lnTo>
                    <a:pt x="15" y="555"/>
                  </a:lnTo>
                  <a:lnTo>
                    <a:pt x="15" y="555"/>
                  </a:lnTo>
                  <a:cubicBezTo>
                    <a:pt x="30" y="580"/>
                    <a:pt x="62" y="589"/>
                    <a:pt x="88" y="574"/>
                  </a:cubicBezTo>
                  <a:lnTo>
                    <a:pt x="897" y="107"/>
                  </a:lnTo>
                  <a:cubicBezTo>
                    <a:pt x="922" y="93"/>
                    <a:pt x="931" y="60"/>
                    <a:pt x="916" y="35"/>
                  </a:cubicBezTo>
                  <a:lnTo>
                    <a:pt x="916" y="35"/>
                  </a:lnTo>
                  <a:cubicBezTo>
                    <a:pt x="902" y="9"/>
                    <a:pt x="869" y="0"/>
                    <a:pt x="843" y="15"/>
                  </a:cubicBezTo>
                  <a:lnTo>
                    <a:pt x="35" y="482"/>
                  </a:lnTo>
                  <a:cubicBezTo>
                    <a:pt x="9" y="497"/>
                    <a:pt x="0" y="529"/>
                    <a:pt x="15" y="55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9" name="组合 22"/>
          <p:cNvGrpSpPr/>
          <p:nvPr/>
        </p:nvGrpSpPr>
        <p:grpSpPr>
          <a:xfrm>
            <a:off x="2919070" y="3897076"/>
            <a:ext cx="402376" cy="315858"/>
            <a:chOff x="3654425" y="5089525"/>
            <a:chExt cx="1860550" cy="1460500"/>
          </a:xfrm>
          <a:solidFill>
            <a:schemeClr val="accent4"/>
          </a:solidFill>
        </p:grpSpPr>
        <p:sp>
          <p:nvSpPr>
            <p:cNvPr id="20" name="Freeform 12"/>
            <p:cNvSpPr>
              <a:spLocks noEditPoints="1"/>
            </p:cNvSpPr>
            <p:nvPr/>
          </p:nvSpPr>
          <p:spPr bwMode="auto">
            <a:xfrm>
              <a:off x="3654425" y="5089525"/>
              <a:ext cx="1860550" cy="1460500"/>
            </a:xfrm>
            <a:custGeom>
              <a:avLst/>
              <a:gdLst>
                <a:gd name="T0" fmla="*/ 2372 w 2506"/>
                <a:gd name="T1" fmla="*/ 1716 h 1970"/>
                <a:gd name="T2" fmla="*/ 2372 w 2506"/>
                <a:gd name="T3" fmla="*/ 1716 h 1970"/>
                <a:gd name="T4" fmla="*/ 1858 w 2506"/>
                <a:gd name="T5" fmla="*/ 1575 h 1970"/>
                <a:gd name="T6" fmla="*/ 1818 w 2506"/>
                <a:gd name="T7" fmla="*/ 1576 h 1970"/>
                <a:gd name="T8" fmla="*/ 1323 w 2506"/>
                <a:gd name="T9" fmla="*/ 1715 h 1970"/>
                <a:gd name="T10" fmla="*/ 1323 w 2506"/>
                <a:gd name="T11" fmla="*/ 308 h 1970"/>
                <a:gd name="T12" fmla="*/ 1847 w 2506"/>
                <a:gd name="T13" fmla="*/ 133 h 1970"/>
                <a:gd name="T14" fmla="*/ 2372 w 2506"/>
                <a:gd name="T15" fmla="*/ 310 h 1970"/>
                <a:gd name="T16" fmla="*/ 2372 w 2506"/>
                <a:gd name="T17" fmla="*/ 1716 h 1970"/>
                <a:gd name="T18" fmla="*/ 1182 w 2506"/>
                <a:gd name="T19" fmla="*/ 1715 h 1970"/>
                <a:gd name="T20" fmla="*/ 1182 w 2506"/>
                <a:gd name="T21" fmla="*/ 1715 h 1970"/>
                <a:gd name="T22" fmla="*/ 688 w 2506"/>
                <a:gd name="T23" fmla="*/ 1576 h 1970"/>
                <a:gd name="T24" fmla="*/ 647 w 2506"/>
                <a:gd name="T25" fmla="*/ 1575 h 1970"/>
                <a:gd name="T26" fmla="*/ 133 w 2506"/>
                <a:gd name="T27" fmla="*/ 1716 h 1970"/>
                <a:gd name="T28" fmla="*/ 133 w 2506"/>
                <a:gd name="T29" fmla="*/ 310 h 1970"/>
                <a:gd name="T30" fmla="*/ 659 w 2506"/>
                <a:gd name="T31" fmla="*/ 133 h 1970"/>
                <a:gd name="T32" fmla="*/ 1182 w 2506"/>
                <a:gd name="T33" fmla="*/ 308 h 1970"/>
                <a:gd name="T34" fmla="*/ 1182 w 2506"/>
                <a:gd name="T35" fmla="*/ 1715 h 1970"/>
                <a:gd name="T36" fmla="*/ 1849 w 2506"/>
                <a:gd name="T37" fmla="*/ 0 h 1970"/>
                <a:gd name="T38" fmla="*/ 1849 w 2506"/>
                <a:gd name="T39" fmla="*/ 0 h 1970"/>
                <a:gd name="T40" fmla="*/ 1823 w 2506"/>
                <a:gd name="T41" fmla="*/ 0 h 1970"/>
                <a:gd name="T42" fmla="*/ 1253 w 2506"/>
                <a:gd name="T43" fmla="*/ 184 h 1970"/>
                <a:gd name="T44" fmla="*/ 683 w 2506"/>
                <a:gd name="T45" fmla="*/ 0 h 1970"/>
                <a:gd name="T46" fmla="*/ 657 w 2506"/>
                <a:gd name="T47" fmla="*/ 0 h 1970"/>
                <a:gd name="T48" fmla="*/ 5 w 2506"/>
                <a:gd name="T49" fmla="*/ 267 h 1970"/>
                <a:gd name="T50" fmla="*/ 0 w 2506"/>
                <a:gd name="T51" fmla="*/ 279 h 1970"/>
                <a:gd name="T52" fmla="*/ 0 w 2506"/>
                <a:gd name="T53" fmla="*/ 1970 h 1970"/>
                <a:gd name="T54" fmla="*/ 107 w 2506"/>
                <a:gd name="T55" fmla="*/ 1889 h 1970"/>
                <a:gd name="T56" fmla="*/ 682 w 2506"/>
                <a:gd name="T57" fmla="*/ 1709 h 1970"/>
                <a:gd name="T58" fmla="*/ 1190 w 2506"/>
                <a:gd name="T59" fmla="*/ 1876 h 1970"/>
                <a:gd name="T60" fmla="*/ 1208 w 2506"/>
                <a:gd name="T61" fmla="*/ 1888 h 1970"/>
                <a:gd name="T62" fmla="*/ 1253 w 2506"/>
                <a:gd name="T63" fmla="*/ 1924 h 1970"/>
                <a:gd name="T64" fmla="*/ 1298 w 2506"/>
                <a:gd name="T65" fmla="*/ 1888 h 1970"/>
                <a:gd name="T66" fmla="*/ 1316 w 2506"/>
                <a:gd name="T67" fmla="*/ 1876 h 1970"/>
                <a:gd name="T68" fmla="*/ 1824 w 2506"/>
                <a:gd name="T69" fmla="*/ 1709 h 1970"/>
                <a:gd name="T70" fmla="*/ 2399 w 2506"/>
                <a:gd name="T71" fmla="*/ 1889 h 1970"/>
                <a:gd name="T72" fmla="*/ 2506 w 2506"/>
                <a:gd name="T73" fmla="*/ 1970 h 1970"/>
                <a:gd name="T74" fmla="*/ 2506 w 2506"/>
                <a:gd name="T75" fmla="*/ 279 h 1970"/>
                <a:gd name="T76" fmla="*/ 2501 w 2506"/>
                <a:gd name="T77" fmla="*/ 267 h 1970"/>
                <a:gd name="T78" fmla="*/ 1849 w 2506"/>
                <a:gd name="T79" fmla="*/ 0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06" h="1970">
                  <a:moveTo>
                    <a:pt x="2372" y="1716"/>
                  </a:moveTo>
                  <a:lnTo>
                    <a:pt x="2372" y="1716"/>
                  </a:lnTo>
                  <a:cubicBezTo>
                    <a:pt x="2261" y="1655"/>
                    <a:pt x="2075" y="1575"/>
                    <a:pt x="1858" y="1575"/>
                  </a:cubicBezTo>
                  <a:cubicBezTo>
                    <a:pt x="1845" y="1575"/>
                    <a:pt x="1831" y="1576"/>
                    <a:pt x="1818" y="1576"/>
                  </a:cubicBezTo>
                  <a:cubicBezTo>
                    <a:pt x="1599" y="1587"/>
                    <a:pt x="1427" y="1659"/>
                    <a:pt x="1323" y="1715"/>
                  </a:cubicBezTo>
                  <a:lnTo>
                    <a:pt x="1323" y="308"/>
                  </a:lnTo>
                  <a:cubicBezTo>
                    <a:pt x="1347" y="271"/>
                    <a:pt x="1462" y="127"/>
                    <a:pt x="1847" y="133"/>
                  </a:cubicBezTo>
                  <a:cubicBezTo>
                    <a:pt x="2229" y="140"/>
                    <a:pt x="2347" y="273"/>
                    <a:pt x="2372" y="310"/>
                  </a:cubicBezTo>
                  <a:lnTo>
                    <a:pt x="2372" y="1716"/>
                  </a:lnTo>
                  <a:close/>
                  <a:moveTo>
                    <a:pt x="1182" y="1715"/>
                  </a:moveTo>
                  <a:lnTo>
                    <a:pt x="1182" y="1715"/>
                  </a:lnTo>
                  <a:cubicBezTo>
                    <a:pt x="1079" y="1659"/>
                    <a:pt x="906" y="1587"/>
                    <a:pt x="688" y="1576"/>
                  </a:cubicBezTo>
                  <a:cubicBezTo>
                    <a:pt x="674" y="1576"/>
                    <a:pt x="661" y="1575"/>
                    <a:pt x="647" y="1575"/>
                  </a:cubicBezTo>
                  <a:cubicBezTo>
                    <a:pt x="431" y="1575"/>
                    <a:pt x="244" y="1655"/>
                    <a:pt x="133" y="1716"/>
                  </a:cubicBezTo>
                  <a:lnTo>
                    <a:pt x="133" y="310"/>
                  </a:lnTo>
                  <a:cubicBezTo>
                    <a:pt x="159" y="273"/>
                    <a:pt x="276" y="140"/>
                    <a:pt x="659" y="133"/>
                  </a:cubicBezTo>
                  <a:cubicBezTo>
                    <a:pt x="1044" y="127"/>
                    <a:pt x="1159" y="271"/>
                    <a:pt x="1182" y="308"/>
                  </a:cubicBezTo>
                  <a:lnTo>
                    <a:pt x="1182" y="1715"/>
                  </a:lnTo>
                  <a:close/>
                  <a:moveTo>
                    <a:pt x="1849" y="0"/>
                  </a:moveTo>
                  <a:lnTo>
                    <a:pt x="1849" y="0"/>
                  </a:lnTo>
                  <a:cubicBezTo>
                    <a:pt x="1840" y="0"/>
                    <a:pt x="1831" y="0"/>
                    <a:pt x="1823" y="0"/>
                  </a:cubicBezTo>
                  <a:cubicBezTo>
                    <a:pt x="1490" y="0"/>
                    <a:pt x="1328" y="105"/>
                    <a:pt x="1253" y="184"/>
                  </a:cubicBezTo>
                  <a:cubicBezTo>
                    <a:pt x="1178" y="105"/>
                    <a:pt x="1015" y="0"/>
                    <a:pt x="683" y="0"/>
                  </a:cubicBezTo>
                  <a:cubicBezTo>
                    <a:pt x="674" y="0"/>
                    <a:pt x="666" y="0"/>
                    <a:pt x="657" y="0"/>
                  </a:cubicBezTo>
                  <a:cubicBezTo>
                    <a:pt x="127" y="9"/>
                    <a:pt x="16" y="240"/>
                    <a:pt x="5" y="267"/>
                  </a:cubicBezTo>
                  <a:lnTo>
                    <a:pt x="0" y="279"/>
                  </a:lnTo>
                  <a:lnTo>
                    <a:pt x="0" y="1970"/>
                  </a:lnTo>
                  <a:lnTo>
                    <a:pt x="107" y="1889"/>
                  </a:lnTo>
                  <a:cubicBezTo>
                    <a:pt x="109" y="1887"/>
                    <a:pt x="369" y="1695"/>
                    <a:pt x="682" y="1709"/>
                  </a:cubicBezTo>
                  <a:cubicBezTo>
                    <a:pt x="943" y="1722"/>
                    <a:pt x="1133" y="1837"/>
                    <a:pt x="1190" y="1876"/>
                  </a:cubicBezTo>
                  <a:cubicBezTo>
                    <a:pt x="1201" y="1883"/>
                    <a:pt x="1207" y="1888"/>
                    <a:pt x="1208" y="1888"/>
                  </a:cubicBezTo>
                  <a:lnTo>
                    <a:pt x="1253" y="1924"/>
                  </a:lnTo>
                  <a:lnTo>
                    <a:pt x="1298" y="1888"/>
                  </a:lnTo>
                  <a:cubicBezTo>
                    <a:pt x="1298" y="1888"/>
                    <a:pt x="1304" y="1883"/>
                    <a:pt x="1316" y="1876"/>
                  </a:cubicBezTo>
                  <a:cubicBezTo>
                    <a:pt x="1373" y="1837"/>
                    <a:pt x="1563" y="1722"/>
                    <a:pt x="1824" y="1709"/>
                  </a:cubicBezTo>
                  <a:cubicBezTo>
                    <a:pt x="2135" y="1695"/>
                    <a:pt x="2396" y="1887"/>
                    <a:pt x="2399" y="1889"/>
                  </a:cubicBezTo>
                  <a:lnTo>
                    <a:pt x="2506" y="1970"/>
                  </a:lnTo>
                  <a:lnTo>
                    <a:pt x="2506" y="279"/>
                  </a:lnTo>
                  <a:lnTo>
                    <a:pt x="2501" y="267"/>
                  </a:lnTo>
                  <a:cubicBezTo>
                    <a:pt x="2490" y="240"/>
                    <a:pt x="2379" y="9"/>
                    <a:pt x="184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3"/>
            <p:cNvSpPr/>
            <p:nvPr/>
          </p:nvSpPr>
          <p:spPr bwMode="auto">
            <a:xfrm>
              <a:off x="3829050" y="53990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0 h 206"/>
                <a:gd name="T12" fmla="*/ 68 w 844"/>
                <a:gd name="T13" fmla="*/ 193 h 206"/>
                <a:gd name="T14" fmla="*/ 437 w 844"/>
                <a:gd name="T15" fmla="*/ 89 h 206"/>
                <a:gd name="T16" fmla="*/ 775 w 844"/>
                <a:gd name="T17" fmla="*/ 193 h 206"/>
                <a:gd name="T18" fmla="*/ 831 w 844"/>
                <a:gd name="T19" fmla="*/ 183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3"/>
                    <a:pt x="667" y="19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3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8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4"/>
            <p:cNvSpPr/>
            <p:nvPr/>
          </p:nvSpPr>
          <p:spPr bwMode="auto">
            <a:xfrm>
              <a:off x="3829050" y="56784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4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3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3"/>
                    <a:pt x="775" y="194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5"/>
            <p:cNvSpPr/>
            <p:nvPr/>
          </p:nvSpPr>
          <p:spPr bwMode="auto">
            <a:xfrm>
              <a:off x="3829050" y="5957888"/>
              <a:ext cx="627063" cy="153988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8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6"/>
            <p:cNvSpPr/>
            <p:nvPr/>
          </p:nvSpPr>
          <p:spPr bwMode="auto">
            <a:xfrm>
              <a:off x="4713288" y="5437188"/>
              <a:ext cx="627063" cy="152400"/>
            </a:xfrm>
            <a:custGeom>
              <a:avLst/>
              <a:gdLst>
                <a:gd name="T0" fmla="*/ 822 w 844"/>
                <a:gd name="T1" fmla="*/ 127 h 205"/>
                <a:gd name="T2" fmla="*/ 822 w 844"/>
                <a:gd name="T3" fmla="*/ 127 h 205"/>
                <a:gd name="T4" fmla="*/ 441 w 844"/>
                <a:gd name="T5" fmla="*/ 9 h 205"/>
                <a:gd name="T6" fmla="*/ 23 w 844"/>
                <a:gd name="T7" fmla="*/ 127 h 205"/>
                <a:gd name="T8" fmla="*/ 12 w 844"/>
                <a:gd name="T9" fmla="*/ 182 h 205"/>
                <a:gd name="T10" fmla="*/ 45 w 844"/>
                <a:gd name="T11" fmla="*/ 200 h 205"/>
                <a:gd name="T12" fmla="*/ 67 w 844"/>
                <a:gd name="T13" fmla="*/ 193 h 205"/>
                <a:gd name="T14" fmla="*/ 437 w 844"/>
                <a:gd name="T15" fmla="*/ 89 h 205"/>
                <a:gd name="T16" fmla="*/ 775 w 844"/>
                <a:gd name="T17" fmla="*/ 193 h 205"/>
                <a:gd name="T18" fmla="*/ 831 w 844"/>
                <a:gd name="T19" fmla="*/ 183 h 205"/>
                <a:gd name="T20" fmla="*/ 822 w 844"/>
                <a:gd name="T21" fmla="*/ 127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5">
                  <a:moveTo>
                    <a:pt x="822" y="127"/>
                  </a:moveTo>
                  <a:lnTo>
                    <a:pt x="822" y="127"/>
                  </a:lnTo>
                  <a:cubicBezTo>
                    <a:pt x="815" y="123"/>
                    <a:pt x="667" y="19"/>
                    <a:pt x="441" y="9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2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7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5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7"/>
            <p:cNvSpPr/>
            <p:nvPr/>
          </p:nvSpPr>
          <p:spPr bwMode="auto">
            <a:xfrm>
              <a:off x="4713288" y="57165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8"/>
            <p:cNvSpPr/>
            <p:nvPr/>
          </p:nvSpPr>
          <p:spPr bwMode="auto">
            <a:xfrm>
              <a:off x="4713288" y="5997575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4"/>
                    <a:pt x="32" y="201"/>
                    <a:pt x="45" y="201"/>
                  </a:cubicBezTo>
                  <a:cubicBezTo>
                    <a:pt x="53" y="201"/>
                    <a:pt x="61" y="198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3"/>
          <p:cNvGrpSpPr/>
          <p:nvPr/>
        </p:nvGrpSpPr>
        <p:grpSpPr>
          <a:xfrm>
            <a:off x="2936923" y="2620520"/>
            <a:ext cx="367014" cy="366328"/>
            <a:chOff x="6262688" y="5170488"/>
            <a:chExt cx="1697038" cy="1693863"/>
          </a:xfrm>
          <a:solidFill>
            <a:schemeClr val="accent3"/>
          </a:solidFill>
        </p:grpSpPr>
        <p:sp>
          <p:nvSpPr>
            <p:cNvPr id="28" name="Freeform 19"/>
            <p:cNvSpPr>
              <a:spLocks noEditPoints="1"/>
            </p:cNvSpPr>
            <p:nvPr/>
          </p:nvSpPr>
          <p:spPr bwMode="auto">
            <a:xfrm>
              <a:off x="6262688" y="5170488"/>
              <a:ext cx="1697038" cy="1693863"/>
            </a:xfrm>
            <a:custGeom>
              <a:avLst/>
              <a:gdLst>
                <a:gd name="T0" fmla="*/ 1760 w 2284"/>
                <a:gd name="T1" fmla="*/ 1142 h 2284"/>
                <a:gd name="T2" fmla="*/ 1919 w 2284"/>
                <a:gd name="T3" fmla="*/ 1406 h 2284"/>
                <a:gd name="T4" fmla="*/ 1756 w 2284"/>
                <a:gd name="T5" fmla="*/ 1940 h 2284"/>
                <a:gd name="T6" fmla="*/ 1878 w 2284"/>
                <a:gd name="T7" fmla="*/ 1506 h 2284"/>
                <a:gd name="T8" fmla="*/ 1433 w 2284"/>
                <a:gd name="T9" fmla="*/ 1845 h 2284"/>
                <a:gd name="T10" fmla="*/ 1496 w 2284"/>
                <a:gd name="T11" fmla="*/ 1592 h 2284"/>
                <a:gd name="T12" fmla="*/ 1142 w 2284"/>
                <a:gd name="T13" fmla="*/ 2204 h 2284"/>
                <a:gd name="T14" fmla="*/ 1405 w 2284"/>
                <a:gd name="T15" fmla="*/ 1921 h 2284"/>
                <a:gd name="T16" fmla="*/ 787 w 2284"/>
                <a:gd name="T17" fmla="*/ 1592 h 2284"/>
                <a:gd name="T18" fmla="*/ 850 w 2284"/>
                <a:gd name="T19" fmla="*/ 1845 h 2284"/>
                <a:gd name="T20" fmla="*/ 528 w 2284"/>
                <a:gd name="T21" fmla="*/ 1940 h 2284"/>
                <a:gd name="T22" fmla="*/ 704 w 2284"/>
                <a:gd name="T23" fmla="*/ 1580 h 2284"/>
                <a:gd name="T24" fmla="*/ 80 w 2284"/>
                <a:gd name="T25" fmla="*/ 1143 h 2284"/>
                <a:gd name="T26" fmla="*/ 523 w 2284"/>
                <a:gd name="T27" fmla="*/ 1142 h 2284"/>
                <a:gd name="T28" fmla="*/ 676 w 2284"/>
                <a:gd name="T29" fmla="*/ 950 h 2284"/>
                <a:gd name="T30" fmla="*/ 439 w 2284"/>
                <a:gd name="T31" fmla="*/ 851 h 2284"/>
                <a:gd name="T32" fmla="*/ 676 w 2284"/>
                <a:gd name="T33" fmla="*/ 1335 h 2284"/>
                <a:gd name="T34" fmla="*/ 438 w 2284"/>
                <a:gd name="T35" fmla="*/ 1434 h 2284"/>
                <a:gd name="T36" fmla="*/ 670 w 2284"/>
                <a:gd name="T37" fmla="*/ 1204 h 2284"/>
                <a:gd name="T38" fmla="*/ 670 w 2284"/>
                <a:gd name="T39" fmla="*/ 1080 h 2284"/>
                <a:gd name="T40" fmla="*/ 391 w 2284"/>
                <a:gd name="T41" fmla="*/ 392 h 2284"/>
                <a:gd name="T42" fmla="*/ 778 w 2284"/>
                <a:gd name="T43" fmla="*/ 407 h 2284"/>
                <a:gd name="T44" fmla="*/ 391 w 2284"/>
                <a:gd name="T45" fmla="*/ 392 h 2284"/>
                <a:gd name="T46" fmla="*/ 1074 w 2284"/>
                <a:gd name="T47" fmla="*/ 574 h 2284"/>
                <a:gd name="T48" fmla="*/ 850 w 2284"/>
                <a:gd name="T49" fmla="*/ 440 h 2284"/>
                <a:gd name="T50" fmla="*/ 1405 w 2284"/>
                <a:gd name="T51" fmla="*/ 364 h 2284"/>
                <a:gd name="T52" fmla="*/ 1142 w 2284"/>
                <a:gd name="T53" fmla="*/ 80 h 2284"/>
                <a:gd name="T54" fmla="*/ 1335 w 2284"/>
                <a:gd name="T55" fmla="*/ 677 h 2284"/>
                <a:gd name="T56" fmla="*/ 1496 w 2284"/>
                <a:gd name="T57" fmla="*/ 693 h 2284"/>
                <a:gd name="T58" fmla="*/ 1509 w 2284"/>
                <a:gd name="T59" fmla="*/ 775 h 2284"/>
                <a:gd name="T60" fmla="*/ 1431 w 2284"/>
                <a:gd name="T61" fmla="*/ 765 h 2284"/>
                <a:gd name="T62" fmla="*/ 1142 w 2284"/>
                <a:gd name="T63" fmla="*/ 623 h 2284"/>
                <a:gd name="T64" fmla="*/ 1081 w 2284"/>
                <a:gd name="T65" fmla="*/ 671 h 2284"/>
                <a:gd name="T66" fmla="*/ 774 w 2284"/>
                <a:gd name="T67" fmla="*/ 775 h 2284"/>
                <a:gd name="T68" fmla="*/ 764 w 2284"/>
                <a:gd name="T69" fmla="*/ 853 h 2284"/>
                <a:gd name="T70" fmla="*/ 774 w 2284"/>
                <a:gd name="T71" fmla="*/ 1510 h 2284"/>
                <a:gd name="T72" fmla="*/ 852 w 2284"/>
                <a:gd name="T73" fmla="*/ 1520 h 2284"/>
                <a:gd name="T74" fmla="*/ 1142 w 2284"/>
                <a:gd name="T75" fmla="*/ 1662 h 2284"/>
                <a:gd name="T76" fmla="*/ 1203 w 2284"/>
                <a:gd name="T77" fmla="*/ 1614 h 2284"/>
                <a:gd name="T78" fmla="*/ 1509 w 2284"/>
                <a:gd name="T79" fmla="*/ 1510 h 2284"/>
                <a:gd name="T80" fmla="*/ 1519 w 2284"/>
                <a:gd name="T81" fmla="*/ 1432 h 2284"/>
                <a:gd name="T82" fmla="*/ 1302 w 2284"/>
                <a:gd name="T83" fmla="*/ 1530 h 2284"/>
                <a:gd name="T84" fmla="*/ 864 w 2284"/>
                <a:gd name="T85" fmla="*/ 1420 h 2284"/>
                <a:gd name="T86" fmla="*/ 754 w 2284"/>
                <a:gd name="T87" fmla="*/ 982 h 2284"/>
                <a:gd name="T88" fmla="*/ 1142 w 2284"/>
                <a:gd name="T89" fmla="*/ 750 h 2284"/>
                <a:gd name="T90" fmla="*/ 1529 w 2284"/>
                <a:gd name="T91" fmla="*/ 982 h 2284"/>
                <a:gd name="T92" fmla="*/ 1419 w 2284"/>
                <a:gd name="T93" fmla="*/ 1420 h 2284"/>
                <a:gd name="T94" fmla="*/ 1607 w 2284"/>
                <a:gd name="T95" fmla="*/ 950 h 2284"/>
                <a:gd name="T96" fmla="*/ 1710 w 2284"/>
                <a:gd name="T97" fmla="*/ 1075 h 2284"/>
                <a:gd name="T98" fmla="*/ 1845 w 2284"/>
                <a:gd name="T99" fmla="*/ 1434 h 2284"/>
                <a:gd name="T100" fmla="*/ 1711 w 2284"/>
                <a:gd name="T101" fmla="*/ 1210 h 2284"/>
                <a:gd name="T102" fmla="*/ 1661 w 2284"/>
                <a:gd name="T103" fmla="*/ 1142 h 2284"/>
                <a:gd name="T104" fmla="*/ 1613 w 2284"/>
                <a:gd name="T105" fmla="*/ 1080 h 2284"/>
                <a:gd name="T106" fmla="*/ 1893 w 2284"/>
                <a:gd name="T107" fmla="*/ 392 h 2284"/>
                <a:gd name="T108" fmla="*/ 1505 w 2284"/>
                <a:gd name="T109" fmla="*/ 407 h 2284"/>
                <a:gd name="T110" fmla="*/ 1952 w 2284"/>
                <a:gd name="T111" fmla="*/ 807 h 2284"/>
                <a:gd name="T112" fmla="*/ 1477 w 2284"/>
                <a:gd name="T113" fmla="*/ 332 h 2284"/>
                <a:gd name="T114" fmla="*/ 528 w 2284"/>
                <a:gd name="T115" fmla="*/ 265 h 2284"/>
                <a:gd name="T116" fmla="*/ 0 w 2284"/>
                <a:gd name="T117" fmla="*/ 1143 h 2284"/>
                <a:gd name="T118" fmla="*/ 528 w 2284"/>
                <a:gd name="T119" fmla="*/ 2020 h 2284"/>
                <a:gd name="T120" fmla="*/ 1477 w 2284"/>
                <a:gd name="T121" fmla="*/ 1953 h 2284"/>
                <a:gd name="T122" fmla="*/ 1952 w 2284"/>
                <a:gd name="T123" fmla="*/ 1478 h 2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84" h="2284">
                  <a:moveTo>
                    <a:pt x="1919" y="1406"/>
                  </a:moveTo>
                  <a:lnTo>
                    <a:pt x="1919" y="1406"/>
                  </a:lnTo>
                  <a:cubicBezTo>
                    <a:pt x="1878" y="1322"/>
                    <a:pt x="1825" y="1233"/>
                    <a:pt x="1760" y="1142"/>
                  </a:cubicBezTo>
                  <a:cubicBezTo>
                    <a:pt x="1824" y="1053"/>
                    <a:pt x="1878" y="965"/>
                    <a:pt x="1920" y="879"/>
                  </a:cubicBezTo>
                  <a:cubicBezTo>
                    <a:pt x="2100" y="953"/>
                    <a:pt x="2204" y="1049"/>
                    <a:pt x="2204" y="1143"/>
                  </a:cubicBezTo>
                  <a:cubicBezTo>
                    <a:pt x="2204" y="1236"/>
                    <a:pt x="2100" y="1332"/>
                    <a:pt x="1919" y="1406"/>
                  </a:cubicBezTo>
                  <a:close/>
                  <a:moveTo>
                    <a:pt x="1893" y="1893"/>
                  </a:moveTo>
                  <a:lnTo>
                    <a:pt x="1893" y="1893"/>
                  </a:lnTo>
                  <a:cubicBezTo>
                    <a:pt x="1862" y="1924"/>
                    <a:pt x="1816" y="1940"/>
                    <a:pt x="1756" y="1940"/>
                  </a:cubicBezTo>
                  <a:cubicBezTo>
                    <a:pt x="1684" y="1940"/>
                    <a:pt x="1599" y="1918"/>
                    <a:pt x="1505" y="1878"/>
                  </a:cubicBezTo>
                  <a:cubicBezTo>
                    <a:pt x="1536" y="1790"/>
                    <a:pt x="1561" y="1689"/>
                    <a:pt x="1579" y="1580"/>
                  </a:cubicBezTo>
                  <a:cubicBezTo>
                    <a:pt x="1689" y="1562"/>
                    <a:pt x="1789" y="1537"/>
                    <a:pt x="1878" y="1506"/>
                  </a:cubicBezTo>
                  <a:cubicBezTo>
                    <a:pt x="1954" y="1686"/>
                    <a:pt x="1959" y="1828"/>
                    <a:pt x="1893" y="1893"/>
                  </a:cubicBezTo>
                  <a:close/>
                  <a:moveTo>
                    <a:pt x="1433" y="1845"/>
                  </a:moveTo>
                  <a:lnTo>
                    <a:pt x="1433" y="1845"/>
                  </a:lnTo>
                  <a:cubicBezTo>
                    <a:pt x="1361" y="1809"/>
                    <a:pt x="1286" y="1764"/>
                    <a:pt x="1210" y="1711"/>
                  </a:cubicBezTo>
                  <a:cubicBezTo>
                    <a:pt x="1251" y="1679"/>
                    <a:pt x="1293" y="1644"/>
                    <a:pt x="1335" y="1608"/>
                  </a:cubicBezTo>
                  <a:cubicBezTo>
                    <a:pt x="1390" y="1604"/>
                    <a:pt x="1444" y="1599"/>
                    <a:pt x="1496" y="1592"/>
                  </a:cubicBezTo>
                  <a:cubicBezTo>
                    <a:pt x="1480" y="1686"/>
                    <a:pt x="1458" y="1771"/>
                    <a:pt x="1433" y="1845"/>
                  </a:cubicBezTo>
                  <a:close/>
                  <a:moveTo>
                    <a:pt x="1142" y="2204"/>
                  </a:moveTo>
                  <a:lnTo>
                    <a:pt x="1142" y="2204"/>
                  </a:lnTo>
                  <a:cubicBezTo>
                    <a:pt x="1049" y="2204"/>
                    <a:pt x="952" y="2101"/>
                    <a:pt x="878" y="1921"/>
                  </a:cubicBezTo>
                  <a:cubicBezTo>
                    <a:pt x="963" y="1879"/>
                    <a:pt x="1052" y="1825"/>
                    <a:pt x="1142" y="1761"/>
                  </a:cubicBezTo>
                  <a:cubicBezTo>
                    <a:pt x="1231" y="1825"/>
                    <a:pt x="1320" y="1879"/>
                    <a:pt x="1405" y="1921"/>
                  </a:cubicBezTo>
                  <a:cubicBezTo>
                    <a:pt x="1331" y="2101"/>
                    <a:pt x="1235" y="2204"/>
                    <a:pt x="1142" y="2204"/>
                  </a:cubicBezTo>
                  <a:close/>
                  <a:moveTo>
                    <a:pt x="787" y="1592"/>
                  </a:moveTo>
                  <a:lnTo>
                    <a:pt x="787" y="1592"/>
                  </a:lnTo>
                  <a:cubicBezTo>
                    <a:pt x="839" y="1599"/>
                    <a:pt x="893" y="1604"/>
                    <a:pt x="949" y="1608"/>
                  </a:cubicBezTo>
                  <a:cubicBezTo>
                    <a:pt x="990" y="1644"/>
                    <a:pt x="1032" y="1679"/>
                    <a:pt x="1074" y="1711"/>
                  </a:cubicBezTo>
                  <a:cubicBezTo>
                    <a:pt x="997" y="1764"/>
                    <a:pt x="922" y="1809"/>
                    <a:pt x="850" y="1845"/>
                  </a:cubicBezTo>
                  <a:cubicBezTo>
                    <a:pt x="825" y="1771"/>
                    <a:pt x="804" y="1686"/>
                    <a:pt x="787" y="1592"/>
                  </a:cubicBezTo>
                  <a:close/>
                  <a:moveTo>
                    <a:pt x="528" y="1940"/>
                  </a:moveTo>
                  <a:lnTo>
                    <a:pt x="528" y="1940"/>
                  </a:lnTo>
                  <a:cubicBezTo>
                    <a:pt x="468" y="1940"/>
                    <a:pt x="421" y="1924"/>
                    <a:pt x="391" y="1893"/>
                  </a:cubicBezTo>
                  <a:cubicBezTo>
                    <a:pt x="325" y="1828"/>
                    <a:pt x="330" y="1686"/>
                    <a:pt x="405" y="1506"/>
                  </a:cubicBezTo>
                  <a:cubicBezTo>
                    <a:pt x="494" y="1537"/>
                    <a:pt x="595" y="1562"/>
                    <a:pt x="704" y="1580"/>
                  </a:cubicBezTo>
                  <a:cubicBezTo>
                    <a:pt x="722" y="1689"/>
                    <a:pt x="747" y="1790"/>
                    <a:pt x="778" y="1878"/>
                  </a:cubicBezTo>
                  <a:cubicBezTo>
                    <a:pt x="685" y="1918"/>
                    <a:pt x="599" y="1940"/>
                    <a:pt x="528" y="1940"/>
                  </a:cubicBezTo>
                  <a:close/>
                  <a:moveTo>
                    <a:pt x="80" y="1143"/>
                  </a:moveTo>
                  <a:lnTo>
                    <a:pt x="80" y="1143"/>
                  </a:lnTo>
                  <a:cubicBezTo>
                    <a:pt x="80" y="1049"/>
                    <a:pt x="183" y="953"/>
                    <a:pt x="364" y="879"/>
                  </a:cubicBezTo>
                  <a:cubicBezTo>
                    <a:pt x="406" y="965"/>
                    <a:pt x="459" y="1053"/>
                    <a:pt x="523" y="1142"/>
                  </a:cubicBezTo>
                  <a:cubicBezTo>
                    <a:pt x="458" y="1233"/>
                    <a:pt x="405" y="1322"/>
                    <a:pt x="364" y="1406"/>
                  </a:cubicBezTo>
                  <a:cubicBezTo>
                    <a:pt x="183" y="1332"/>
                    <a:pt x="80" y="1236"/>
                    <a:pt x="80" y="1143"/>
                  </a:cubicBezTo>
                  <a:close/>
                  <a:moveTo>
                    <a:pt x="676" y="950"/>
                  </a:moveTo>
                  <a:lnTo>
                    <a:pt x="676" y="950"/>
                  </a:lnTo>
                  <a:cubicBezTo>
                    <a:pt x="639" y="991"/>
                    <a:pt x="605" y="1033"/>
                    <a:pt x="573" y="1075"/>
                  </a:cubicBezTo>
                  <a:cubicBezTo>
                    <a:pt x="520" y="999"/>
                    <a:pt x="475" y="924"/>
                    <a:pt x="439" y="851"/>
                  </a:cubicBezTo>
                  <a:cubicBezTo>
                    <a:pt x="514" y="826"/>
                    <a:pt x="598" y="804"/>
                    <a:pt x="692" y="788"/>
                  </a:cubicBezTo>
                  <a:cubicBezTo>
                    <a:pt x="685" y="840"/>
                    <a:pt x="680" y="894"/>
                    <a:pt x="676" y="950"/>
                  </a:cubicBezTo>
                  <a:close/>
                  <a:moveTo>
                    <a:pt x="676" y="1335"/>
                  </a:moveTo>
                  <a:lnTo>
                    <a:pt x="676" y="1335"/>
                  </a:lnTo>
                  <a:cubicBezTo>
                    <a:pt x="680" y="1391"/>
                    <a:pt x="685" y="1445"/>
                    <a:pt x="692" y="1497"/>
                  </a:cubicBezTo>
                  <a:cubicBezTo>
                    <a:pt x="598" y="1481"/>
                    <a:pt x="513" y="1459"/>
                    <a:pt x="438" y="1434"/>
                  </a:cubicBezTo>
                  <a:cubicBezTo>
                    <a:pt x="473" y="1363"/>
                    <a:pt x="518" y="1288"/>
                    <a:pt x="573" y="1210"/>
                  </a:cubicBezTo>
                  <a:cubicBezTo>
                    <a:pt x="605" y="1252"/>
                    <a:pt x="640" y="1294"/>
                    <a:pt x="676" y="1335"/>
                  </a:cubicBezTo>
                  <a:close/>
                  <a:moveTo>
                    <a:pt x="670" y="1204"/>
                  </a:moveTo>
                  <a:lnTo>
                    <a:pt x="670" y="1204"/>
                  </a:lnTo>
                  <a:cubicBezTo>
                    <a:pt x="654" y="1183"/>
                    <a:pt x="637" y="1163"/>
                    <a:pt x="622" y="1142"/>
                  </a:cubicBezTo>
                  <a:cubicBezTo>
                    <a:pt x="637" y="1122"/>
                    <a:pt x="653" y="1101"/>
                    <a:pt x="670" y="1080"/>
                  </a:cubicBezTo>
                  <a:cubicBezTo>
                    <a:pt x="670" y="1101"/>
                    <a:pt x="669" y="1122"/>
                    <a:pt x="669" y="1143"/>
                  </a:cubicBezTo>
                  <a:cubicBezTo>
                    <a:pt x="669" y="1163"/>
                    <a:pt x="670" y="1184"/>
                    <a:pt x="670" y="1204"/>
                  </a:cubicBezTo>
                  <a:close/>
                  <a:moveTo>
                    <a:pt x="391" y="392"/>
                  </a:moveTo>
                  <a:lnTo>
                    <a:pt x="391" y="392"/>
                  </a:lnTo>
                  <a:cubicBezTo>
                    <a:pt x="421" y="361"/>
                    <a:pt x="468" y="345"/>
                    <a:pt x="528" y="345"/>
                  </a:cubicBezTo>
                  <a:cubicBezTo>
                    <a:pt x="599" y="345"/>
                    <a:pt x="685" y="367"/>
                    <a:pt x="778" y="407"/>
                  </a:cubicBezTo>
                  <a:cubicBezTo>
                    <a:pt x="747" y="495"/>
                    <a:pt x="722" y="596"/>
                    <a:pt x="704" y="705"/>
                  </a:cubicBezTo>
                  <a:cubicBezTo>
                    <a:pt x="595" y="723"/>
                    <a:pt x="494" y="748"/>
                    <a:pt x="406" y="779"/>
                  </a:cubicBezTo>
                  <a:cubicBezTo>
                    <a:pt x="330" y="599"/>
                    <a:pt x="324" y="458"/>
                    <a:pt x="391" y="392"/>
                  </a:cubicBezTo>
                  <a:close/>
                  <a:moveTo>
                    <a:pt x="850" y="440"/>
                  </a:moveTo>
                  <a:lnTo>
                    <a:pt x="850" y="440"/>
                  </a:lnTo>
                  <a:cubicBezTo>
                    <a:pt x="922" y="476"/>
                    <a:pt x="997" y="521"/>
                    <a:pt x="1074" y="574"/>
                  </a:cubicBezTo>
                  <a:cubicBezTo>
                    <a:pt x="1032" y="606"/>
                    <a:pt x="990" y="641"/>
                    <a:pt x="949" y="677"/>
                  </a:cubicBezTo>
                  <a:cubicBezTo>
                    <a:pt x="893" y="681"/>
                    <a:pt x="839" y="686"/>
                    <a:pt x="787" y="693"/>
                  </a:cubicBezTo>
                  <a:cubicBezTo>
                    <a:pt x="804" y="599"/>
                    <a:pt x="825" y="514"/>
                    <a:pt x="850" y="440"/>
                  </a:cubicBezTo>
                  <a:close/>
                  <a:moveTo>
                    <a:pt x="1142" y="80"/>
                  </a:moveTo>
                  <a:lnTo>
                    <a:pt x="1142" y="80"/>
                  </a:lnTo>
                  <a:cubicBezTo>
                    <a:pt x="1235" y="80"/>
                    <a:pt x="1331" y="184"/>
                    <a:pt x="1405" y="364"/>
                  </a:cubicBezTo>
                  <a:cubicBezTo>
                    <a:pt x="1320" y="406"/>
                    <a:pt x="1231" y="460"/>
                    <a:pt x="1142" y="524"/>
                  </a:cubicBezTo>
                  <a:cubicBezTo>
                    <a:pt x="1052" y="460"/>
                    <a:pt x="963" y="406"/>
                    <a:pt x="878" y="364"/>
                  </a:cubicBezTo>
                  <a:cubicBezTo>
                    <a:pt x="952" y="184"/>
                    <a:pt x="1049" y="80"/>
                    <a:pt x="1142" y="80"/>
                  </a:cubicBezTo>
                  <a:close/>
                  <a:moveTo>
                    <a:pt x="1496" y="693"/>
                  </a:moveTo>
                  <a:lnTo>
                    <a:pt x="1496" y="693"/>
                  </a:lnTo>
                  <a:cubicBezTo>
                    <a:pt x="1444" y="686"/>
                    <a:pt x="1390" y="681"/>
                    <a:pt x="1335" y="677"/>
                  </a:cubicBezTo>
                  <a:cubicBezTo>
                    <a:pt x="1293" y="641"/>
                    <a:pt x="1251" y="606"/>
                    <a:pt x="1210" y="574"/>
                  </a:cubicBezTo>
                  <a:cubicBezTo>
                    <a:pt x="1286" y="521"/>
                    <a:pt x="1361" y="476"/>
                    <a:pt x="1433" y="440"/>
                  </a:cubicBezTo>
                  <a:cubicBezTo>
                    <a:pt x="1458" y="514"/>
                    <a:pt x="1480" y="599"/>
                    <a:pt x="1496" y="693"/>
                  </a:cubicBezTo>
                  <a:close/>
                  <a:moveTo>
                    <a:pt x="1431" y="765"/>
                  </a:moveTo>
                  <a:lnTo>
                    <a:pt x="1431" y="765"/>
                  </a:lnTo>
                  <a:cubicBezTo>
                    <a:pt x="1458" y="768"/>
                    <a:pt x="1484" y="771"/>
                    <a:pt x="1509" y="775"/>
                  </a:cubicBezTo>
                  <a:cubicBezTo>
                    <a:pt x="1513" y="800"/>
                    <a:pt x="1516" y="826"/>
                    <a:pt x="1519" y="853"/>
                  </a:cubicBezTo>
                  <a:cubicBezTo>
                    <a:pt x="1505" y="838"/>
                    <a:pt x="1490" y="823"/>
                    <a:pt x="1476" y="809"/>
                  </a:cubicBezTo>
                  <a:cubicBezTo>
                    <a:pt x="1461" y="794"/>
                    <a:pt x="1446" y="779"/>
                    <a:pt x="1431" y="765"/>
                  </a:cubicBezTo>
                  <a:close/>
                  <a:moveTo>
                    <a:pt x="1081" y="671"/>
                  </a:moveTo>
                  <a:lnTo>
                    <a:pt x="1081" y="671"/>
                  </a:lnTo>
                  <a:cubicBezTo>
                    <a:pt x="1101" y="655"/>
                    <a:pt x="1121" y="639"/>
                    <a:pt x="1142" y="623"/>
                  </a:cubicBezTo>
                  <a:cubicBezTo>
                    <a:pt x="1162" y="639"/>
                    <a:pt x="1182" y="655"/>
                    <a:pt x="1203" y="671"/>
                  </a:cubicBezTo>
                  <a:cubicBezTo>
                    <a:pt x="1182" y="670"/>
                    <a:pt x="1162" y="670"/>
                    <a:pt x="1142" y="670"/>
                  </a:cubicBezTo>
                  <a:cubicBezTo>
                    <a:pt x="1121" y="670"/>
                    <a:pt x="1101" y="670"/>
                    <a:pt x="1081" y="671"/>
                  </a:cubicBezTo>
                  <a:close/>
                  <a:moveTo>
                    <a:pt x="764" y="853"/>
                  </a:moveTo>
                  <a:lnTo>
                    <a:pt x="764" y="853"/>
                  </a:lnTo>
                  <a:cubicBezTo>
                    <a:pt x="767" y="826"/>
                    <a:pt x="770" y="800"/>
                    <a:pt x="774" y="775"/>
                  </a:cubicBezTo>
                  <a:cubicBezTo>
                    <a:pt x="799" y="771"/>
                    <a:pt x="826" y="768"/>
                    <a:pt x="852" y="765"/>
                  </a:cubicBezTo>
                  <a:cubicBezTo>
                    <a:pt x="837" y="779"/>
                    <a:pt x="822" y="794"/>
                    <a:pt x="808" y="809"/>
                  </a:cubicBezTo>
                  <a:cubicBezTo>
                    <a:pt x="793" y="823"/>
                    <a:pt x="779" y="838"/>
                    <a:pt x="764" y="853"/>
                  </a:cubicBezTo>
                  <a:close/>
                  <a:moveTo>
                    <a:pt x="852" y="1520"/>
                  </a:moveTo>
                  <a:lnTo>
                    <a:pt x="852" y="1520"/>
                  </a:lnTo>
                  <a:cubicBezTo>
                    <a:pt x="826" y="1517"/>
                    <a:pt x="799" y="1514"/>
                    <a:pt x="774" y="1510"/>
                  </a:cubicBezTo>
                  <a:cubicBezTo>
                    <a:pt x="770" y="1485"/>
                    <a:pt x="767" y="1459"/>
                    <a:pt x="764" y="1432"/>
                  </a:cubicBezTo>
                  <a:cubicBezTo>
                    <a:pt x="779" y="1447"/>
                    <a:pt x="793" y="1462"/>
                    <a:pt x="808" y="1476"/>
                  </a:cubicBezTo>
                  <a:cubicBezTo>
                    <a:pt x="822" y="1491"/>
                    <a:pt x="837" y="1506"/>
                    <a:pt x="852" y="1520"/>
                  </a:cubicBezTo>
                  <a:close/>
                  <a:moveTo>
                    <a:pt x="1203" y="1614"/>
                  </a:moveTo>
                  <a:lnTo>
                    <a:pt x="1203" y="1614"/>
                  </a:lnTo>
                  <a:cubicBezTo>
                    <a:pt x="1182" y="1630"/>
                    <a:pt x="1162" y="1646"/>
                    <a:pt x="1142" y="1662"/>
                  </a:cubicBezTo>
                  <a:cubicBezTo>
                    <a:pt x="1121" y="1646"/>
                    <a:pt x="1101" y="1630"/>
                    <a:pt x="1081" y="1614"/>
                  </a:cubicBezTo>
                  <a:cubicBezTo>
                    <a:pt x="1101" y="1615"/>
                    <a:pt x="1121" y="1615"/>
                    <a:pt x="1142" y="1615"/>
                  </a:cubicBezTo>
                  <a:cubicBezTo>
                    <a:pt x="1162" y="1615"/>
                    <a:pt x="1182" y="1615"/>
                    <a:pt x="1203" y="1614"/>
                  </a:cubicBezTo>
                  <a:close/>
                  <a:moveTo>
                    <a:pt x="1519" y="1432"/>
                  </a:moveTo>
                  <a:lnTo>
                    <a:pt x="1519" y="1432"/>
                  </a:lnTo>
                  <a:cubicBezTo>
                    <a:pt x="1516" y="1459"/>
                    <a:pt x="1513" y="1485"/>
                    <a:pt x="1509" y="1510"/>
                  </a:cubicBezTo>
                  <a:cubicBezTo>
                    <a:pt x="1484" y="1514"/>
                    <a:pt x="1458" y="1517"/>
                    <a:pt x="1431" y="1520"/>
                  </a:cubicBezTo>
                  <a:cubicBezTo>
                    <a:pt x="1446" y="1506"/>
                    <a:pt x="1461" y="1491"/>
                    <a:pt x="1476" y="1476"/>
                  </a:cubicBezTo>
                  <a:cubicBezTo>
                    <a:pt x="1490" y="1462"/>
                    <a:pt x="1505" y="1447"/>
                    <a:pt x="1519" y="1432"/>
                  </a:cubicBezTo>
                  <a:close/>
                  <a:moveTo>
                    <a:pt x="1419" y="1420"/>
                  </a:moveTo>
                  <a:lnTo>
                    <a:pt x="1419" y="1420"/>
                  </a:lnTo>
                  <a:cubicBezTo>
                    <a:pt x="1381" y="1458"/>
                    <a:pt x="1342" y="1495"/>
                    <a:pt x="1302" y="1530"/>
                  </a:cubicBezTo>
                  <a:cubicBezTo>
                    <a:pt x="1250" y="1533"/>
                    <a:pt x="1197" y="1535"/>
                    <a:pt x="1142" y="1535"/>
                  </a:cubicBezTo>
                  <a:cubicBezTo>
                    <a:pt x="1087" y="1535"/>
                    <a:pt x="1033" y="1533"/>
                    <a:pt x="981" y="1530"/>
                  </a:cubicBezTo>
                  <a:cubicBezTo>
                    <a:pt x="942" y="1495"/>
                    <a:pt x="903" y="1458"/>
                    <a:pt x="864" y="1420"/>
                  </a:cubicBezTo>
                  <a:cubicBezTo>
                    <a:pt x="826" y="1381"/>
                    <a:pt x="789" y="1342"/>
                    <a:pt x="754" y="1303"/>
                  </a:cubicBezTo>
                  <a:cubicBezTo>
                    <a:pt x="751" y="1251"/>
                    <a:pt x="749" y="1198"/>
                    <a:pt x="749" y="1143"/>
                  </a:cubicBezTo>
                  <a:cubicBezTo>
                    <a:pt x="749" y="1087"/>
                    <a:pt x="751" y="1034"/>
                    <a:pt x="754" y="982"/>
                  </a:cubicBezTo>
                  <a:cubicBezTo>
                    <a:pt x="789" y="943"/>
                    <a:pt x="825" y="904"/>
                    <a:pt x="864" y="865"/>
                  </a:cubicBezTo>
                  <a:cubicBezTo>
                    <a:pt x="903" y="827"/>
                    <a:pt x="942" y="790"/>
                    <a:pt x="981" y="755"/>
                  </a:cubicBezTo>
                  <a:cubicBezTo>
                    <a:pt x="1033" y="752"/>
                    <a:pt x="1087" y="750"/>
                    <a:pt x="1142" y="750"/>
                  </a:cubicBezTo>
                  <a:cubicBezTo>
                    <a:pt x="1197" y="750"/>
                    <a:pt x="1250" y="752"/>
                    <a:pt x="1302" y="755"/>
                  </a:cubicBezTo>
                  <a:cubicBezTo>
                    <a:pt x="1342" y="790"/>
                    <a:pt x="1381" y="827"/>
                    <a:pt x="1419" y="865"/>
                  </a:cubicBezTo>
                  <a:cubicBezTo>
                    <a:pt x="1458" y="904"/>
                    <a:pt x="1495" y="943"/>
                    <a:pt x="1529" y="982"/>
                  </a:cubicBezTo>
                  <a:cubicBezTo>
                    <a:pt x="1532" y="1034"/>
                    <a:pt x="1534" y="1087"/>
                    <a:pt x="1534" y="1143"/>
                  </a:cubicBezTo>
                  <a:cubicBezTo>
                    <a:pt x="1534" y="1198"/>
                    <a:pt x="1532" y="1251"/>
                    <a:pt x="1529" y="1303"/>
                  </a:cubicBezTo>
                  <a:cubicBezTo>
                    <a:pt x="1494" y="1342"/>
                    <a:pt x="1457" y="1381"/>
                    <a:pt x="1419" y="1420"/>
                  </a:cubicBezTo>
                  <a:close/>
                  <a:moveTo>
                    <a:pt x="1710" y="1075"/>
                  </a:moveTo>
                  <a:lnTo>
                    <a:pt x="1710" y="1075"/>
                  </a:lnTo>
                  <a:cubicBezTo>
                    <a:pt x="1678" y="1033"/>
                    <a:pt x="1644" y="991"/>
                    <a:pt x="1607" y="950"/>
                  </a:cubicBezTo>
                  <a:cubicBezTo>
                    <a:pt x="1604" y="894"/>
                    <a:pt x="1598" y="840"/>
                    <a:pt x="1591" y="788"/>
                  </a:cubicBezTo>
                  <a:cubicBezTo>
                    <a:pt x="1685" y="804"/>
                    <a:pt x="1770" y="826"/>
                    <a:pt x="1844" y="851"/>
                  </a:cubicBezTo>
                  <a:cubicBezTo>
                    <a:pt x="1808" y="924"/>
                    <a:pt x="1763" y="999"/>
                    <a:pt x="1710" y="1075"/>
                  </a:cubicBezTo>
                  <a:close/>
                  <a:moveTo>
                    <a:pt x="1711" y="1210"/>
                  </a:moveTo>
                  <a:lnTo>
                    <a:pt x="1711" y="1210"/>
                  </a:lnTo>
                  <a:cubicBezTo>
                    <a:pt x="1765" y="1288"/>
                    <a:pt x="1810" y="1363"/>
                    <a:pt x="1845" y="1434"/>
                  </a:cubicBezTo>
                  <a:cubicBezTo>
                    <a:pt x="1770" y="1459"/>
                    <a:pt x="1685" y="1481"/>
                    <a:pt x="1591" y="1497"/>
                  </a:cubicBezTo>
                  <a:cubicBezTo>
                    <a:pt x="1598" y="1445"/>
                    <a:pt x="1604" y="1391"/>
                    <a:pt x="1607" y="1335"/>
                  </a:cubicBezTo>
                  <a:cubicBezTo>
                    <a:pt x="1644" y="1294"/>
                    <a:pt x="1678" y="1252"/>
                    <a:pt x="1711" y="1210"/>
                  </a:cubicBezTo>
                  <a:close/>
                  <a:moveTo>
                    <a:pt x="1613" y="1080"/>
                  </a:moveTo>
                  <a:lnTo>
                    <a:pt x="1613" y="1080"/>
                  </a:lnTo>
                  <a:cubicBezTo>
                    <a:pt x="1630" y="1101"/>
                    <a:pt x="1646" y="1122"/>
                    <a:pt x="1661" y="1142"/>
                  </a:cubicBezTo>
                  <a:cubicBezTo>
                    <a:pt x="1646" y="1163"/>
                    <a:pt x="1630" y="1183"/>
                    <a:pt x="1613" y="1204"/>
                  </a:cubicBezTo>
                  <a:cubicBezTo>
                    <a:pt x="1614" y="1184"/>
                    <a:pt x="1614" y="1163"/>
                    <a:pt x="1614" y="1143"/>
                  </a:cubicBezTo>
                  <a:cubicBezTo>
                    <a:pt x="1614" y="1122"/>
                    <a:pt x="1614" y="1101"/>
                    <a:pt x="1613" y="1080"/>
                  </a:cubicBezTo>
                  <a:close/>
                  <a:moveTo>
                    <a:pt x="1756" y="345"/>
                  </a:moveTo>
                  <a:lnTo>
                    <a:pt x="1756" y="345"/>
                  </a:lnTo>
                  <a:cubicBezTo>
                    <a:pt x="1816" y="345"/>
                    <a:pt x="1862" y="361"/>
                    <a:pt x="1893" y="392"/>
                  </a:cubicBezTo>
                  <a:cubicBezTo>
                    <a:pt x="1959" y="458"/>
                    <a:pt x="1953" y="599"/>
                    <a:pt x="1878" y="779"/>
                  </a:cubicBezTo>
                  <a:cubicBezTo>
                    <a:pt x="1789" y="748"/>
                    <a:pt x="1689" y="723"/>
                    <a:pt x="1579" y="705"/>
                  </a:cubicBezTo>
                  <a:cubicBezTo>
                    <a:pt x="1561" y="596"/>
                    <a:pt x="1536" y="495"/>
                    <a:pt x="1505" y="407"/>
                  </a:cubicBezTo>
                  <a:cubicBezTo>
                    <a:pt x="1599" y="367"/>
                    <a:pt x="1684" y="345"/>
                    <a:pt x="1756" y="345"/>
                  </a:cubicBezTo>
                  <a:close/>
                  <a:moveTo>
                    <a:pt x="1952" y="807"/>
                  </a:moveTo>
                  <a:lnTo>
                    <a:pt x="1952" y="807"/>
                  </a:lnTo>
                  <a:cubicBezTo>
                    <a:pt x="2042" y="594"/>
                    <a:pt x="2041" y="427"/>
                    <a:pt x="1949" y="335"/>
                  </a:cubicBezTo>
                  <a:cubicBezTo>
                    <a:pt x="1903" y="289"/>
                    <a:pt x="1838" y="265"/>
                    <a:pt x="1756" y="265"/>
                  </a:cubicBezTo>
                  <a:cubicBezTo>
                    <a:pt x="1675" y="265"/>
                    <a:pt x="1580" y="289"/>
                    <a:pt x="1477" y="332"/>
                  </a:cubicBezTo>
                  <a:cubicBezTo>
                    <a:pt x="1392" y="126"/>
                    <a:pt x="1274" y="0"/>
                    <a:pt x="1142" y="0"/>
                  </a:cubicBezTo>
                  <a:cubicBezTo>
                    <a:pt x="1009" y="0"/>
                    <a:pt x="891" y="126"/>
                    <a:pt x="806" y="332"/>
                  </a:cubicBezTo>
                  <a:cubicBezTo>
                    <a:pt x="704" y="289"/>
                    <a:pt x="609" y="265"/>
                    <a:pt x="528" y="265"/>
                  </a:cubicBezTo>
                  <a:cubicBezTo>
                    <a:pt x="446" y="265"/>
                    <a:pt x="380" y="289"/>
                    <a:pt x="334" y="335"/>
                  </a:cubicBezTo>
                  <a:cubicBezTo>
                    <a:pt x="242" y="427"/>
                    <a:pt x="242" y="594"/>
                    <a:pt x="331" y="807"/>
                  </a:cubicBezTo>
                  <a:cubicBezTo>
                    <a:pt x="125" y="892"/>
                    <a:pt x="0" y="1010"/>
                    <a:pt x="0" y="1143"/>
                  </a:cubicBezTo>
                  <a:cubicBezTo>
                    <a:pt x="0" y="1275"/>
                    <a:pt x="125" y="1393"/>
                    <a:pt x="331" y="1478"/>
                  </a:cubicBezTo>
                  <a:cubicBezTo>
                    <a:pt x="246" y="1684"/>
                    <a:pt x="240" y="1856"/>
                    <a:pt x="334" y="1950"/>
                  </a:cubicBezTo>
                  <a:cubicBezTo>
                    <a:pt x="380" y="1996"/>
                    <a:pt x="446" y="2020"/>
                    <a:pt x="528" y="2020"/>
                  </a:cubicBezTo>
                  <a:cubicBezTo>
                    <a:pt x="609" y="2020"/>
                    <a:pt x="704" y="1996"/>
                    <a:pt x="806" y="1953"/>
                  </a:cubicBezTo>
                  <a:cubicBezTo>
                    <a:pt x="891" y="2159"/>
                    <a:pt x="1009" y="2284"/>
                    <a:pt x="1142" y="2284"/>
                  </a:cubicBezTo>
                  <a:cubicBezTo>
                    <a:pt x="1274" y="2284"/>
                    <a:pt x="1392" y="2159"/>
                    <a:pt x="1477" y="1953"/>
                  </a:cubicBezTo>
                  <a:cubicBezTo>
                    <a:pt x="1580" y="1996"/>
                    <a:pt x="1675" y="2020"/>
                    <a:pt x="1756" y="2020"/>
                  </a:cubicBezTo>
                  <a:cubicBezTo>
                    <a:pt x="1838" y="2020"/>
                    <a:pt x="1903" y="1996"/>
                    <a:pt x="1949" y="1950"/>
                  </a:cubicBezTo>
                  <a:cubicBezTo>
                    <a:pt x="2043" y="1856"/>
                    <a:pt x="2038" y="1684"/>
                    <a:pt x="1952" y="1478"/>
                  </a:cubicBezTo>
                  <a:cubicBezTo>
                    <a:pt x="2158" y="1393"/>
                    <a:pt x="2284" y="1275"/>
                    <a:pt x="2284" y="1143"/>
                  </a:cubicBezTo>
                  <a:cubicBezTo>
                    <a:pt x="2284" y="1010"/>
                    <a:pt x="2158" y="892"/>
                    <a:pt x="1952" y="80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7021513" y="5929313"/>
              <a:ext cx="177800" cy="177800"/>
            </a:xfrm>
            <a:custGeom>
              <a:avLst/>
              <a:gdLst>
                <a:gd name="T0" fmla="*/ 120 w 240"/>
                <a:gd name="T1" fmla="*/ 0 h 240"/>
                <a:gd name="T2" fmla="*/ 120 w 240"/>
                <a:gd name="T3" fmla="*/ 0 h 240"/>
                <a:gd name="T4" fmla="*/ 0 w 240"/>
                <a:gd name="T5" fmla="*/ 120 h 240"/>
                <a:gd name="T6" fmla="*/ 120 w 240"/>
                <a:gd name="T7" fmla="*/ 240 h 240"/>
                <a:gd name="T8" fmla="*/ 240 w 240"/>
                <a:gd name="T9" fmla="*/ 120 h 240"/>
                <a:gd name="T10" fmla="*/ 120 w 240"/>
                <a:gd name="T11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" h="240">
                  <a:moveTo>
                    <a:pt x="120" y="0"/>
                  </a:moveTo>
                  <a:lnTo>
                    <a:pt x="120" y="0"/>
                  </a:lnTo>
                  <a:cubicBezTo>
                    <a:pt x="53" y="0"/>
                    <a:pt x="0" y="53"/>
                    <a:pt x="0" y="120"/>
                  </a:cubicBezTo>
                  <a:cubicBezTo>
                    <a:pt x="0" y="186"/>
                    <a:pt x="53" y="240"/>
                    <a:pt x="120" y="240"/>
                  </a:cubicBezTo>
                  <a:cubicBezTo>
                    <a:pt x="186" y="240"/>
                    <a:pt x="240" y="186"/>
                    <a:pt x="240" y="120"/>
                  </a:cubicBezTo>
                  <a:cubicBezTo>
                    <a:pt x="240" y="53"/>
                    <a:pt x="186" y="0"/>
                    <a:pt x="1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3384609" y="1306834"/>
            <a:ext cx="6675006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单片机的原理及结构，程序的编写和烧录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978932" y="2557463"/>
            <a:ext cx="6080682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PID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控制理论，负反馈调节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978932" y="3794706"/>
            <a:ext cx="6080682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团队合作能力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3384609" y="5065472"/>
            <a:ext cx="6675006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更加自信，汇报能力得到提高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140306" y="1294892"/>
            <a:ext cx="39113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THANK</a:t>
            </a:r>
            <a:r>
              <a:rPr kumimoji="1" lang="zh-CN" altLang="en-US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1" lang="en-US" altLang="zh-CN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YOU!</a:t>
            </a:r>
            <a:endParaRPr kumimoji="1" lang="zh-CN" altLang="en-US" sz="44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10898" y="2227489"/>
            <a:ext cx="3570208" cy="1107996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6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感谢聆听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105986" y="3437085"/>
            <a:ext cx="1980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ありがとう</a:t>
            </a:r>
            <a:endParaRPr kumimoji="1" lang="zh-CN" altLang="en-US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72694" y="3642936"/>
            <a:ext cx="2773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000" dirty="0">
                <a:solidFill>
                  <a:schemeClr val="bg1"/>
                </a:solidFill>
              </a:rPr>
              <a:t>CONTENTS</a:t>
            </a:r>
            <a:endParaRPr kumimoji="1"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27459" y="1311674"/>
            <a:ext cx="1617751" cy="379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kern="0" dirty="0">
                <a:solidFill>
                  <a:srgbClr val="FFFFFF"/>
                </a:solidFill>
                <a:ea typeface="微软雅黑" panose="020B0503020204020204" charset="-122"/>
              </a:rPr>
              <a:t>制造技术方面</a:t>
            </a:r>
            <a:endParaRPr kumimoji="1" lang="zh-CN" altLang="en-US" sz="1865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532523" y="1187103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1</a:t>
            </a:r>
            <a:endParaRPr kumimoji="1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27459" y="2196875"/>
            <a:ext cx="1140056" cy="379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设计方面</a:t>
            </a:r>
            <a:endParaRPr kumimoji="1" lang="en-US" altLang="zh-CN" sz="1865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532523" y="2072306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2</a:t>
            </a:r>
            <a:endParaRPr kumimoji="1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27459" y="3115356"/>
            <a:ext cx="1617751" cy="379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工程训练方面</a:t>
            </a:r>
          </a:p>
        </p:txBody>
      </p:sp>
      <p:sp>
        <p:nvSpPr>
          <p:cNvPr id="11" name="椭圆 10"/>
          <p:cNvSpPr/>
          <p:nvPr/>
        </p:nvSpPr>
        <p:spPr>
          <a:xfrm>
            <a:off x="5532523" y="2985498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3</a:t>
            </a:r>
            <a:endParaRPr kumimoji="1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27459" y="4000557"/>
            <a:ext cx="1140056" cy="379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创新方面</a:t>
            </a:r>
          </a:p>
        </p:txBody>
      </p:sp>
      <p:sp>
        <p:nvSpPr>
          <p:cNvPr id="14" name="椭圆 13"/>
          <p:cNvSpPr/>
          <p:nvPr/>
        </p:nvSpPr>
        <p:spPr>
          <a:xfrm>
            <a:off x="5532523" y="3870699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4</a:t>
            </a:r>
            <a:endParaRPr kumimoji="1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327459" y="4856725"/>
            <a:ext cx="1140056" cy="379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其他方面</a:t>
            </a:r>
            <a:endParaRPr kumimoji="1" lang="en-US" altLang="zh-CN" sz="1865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532523" y="4726867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5</a:t>
            </a:r>
            <a:endParaRPr kumimoji="1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90235" y="1973590"/>
            <a:ext cx="313419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15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目录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>
                <a:solidFill>
                  <a:schemeClr val="bg1"/>
                </a:solidFill>
              </a:rPr>
              <a:t>1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制造方面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499" y="1688455"/>
            <a:ext cx="5710766" cy="3215445"/>
          </a:xfrm>
          <a:prstGeom prst="roundRect">
            <a:avLst>
              <a:gd name="adj" fmla="val 2092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文本框 3"/>
          <p:cNvSpPr txBox="1"/>
          <p:nvPr/>
        </p:nvSpPr>
        <p:spPr>
          <a:xfrm>
            <a:off x="7216854" y="1346969"/>
            <a:ext cx="4145411" cy="2920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ea typeface="微软雅黑" panose="020B0503020204020204" charset="-122"/>
                <a:cs typeface="Arial" panose="020B0604020202020204" pitchFamily="34" charset="0"/>
              </a:rPr>
              <a:t>制造方面主要包括各种材料成形技术以及热处理工艺，前者主要有液态成形、塑性成形、材料连接技术、粉末冶金、增材制造和切削加工。</a:t>
            </a:r>
            <a:endParaRPr lang="en-US" altLang="zh-CN" sz="2400" b="1" dirty="0">
              <a:solidFill>
                <a:schemeClr val="bg1"/>
              </a:solidFill>
              <a:ea typeface="微软雅黑" panose="020B0503020204020204" charset="-122"/>
              <a:cs typeface="Arial" panose="020B0604020202020204" pitchFamily="34" charset="0"/>
            </a:endParaRPr>
          </a:p>
          <a:p>
            <a:pPr defTabSz="608965">
              <a:lnSpc>
                <a:spcPct val="130000"/>
              </a:lnSpc>
            </a:pPr>
            <a:endParaRPr lang="zh-CN" altLang="en-US" sz="2400" b="1" dirty="0">
              <a:solidFill>
                <a:schemeClr val="bg1"/>
              </a:solidFill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11868" y="580605"/>
            <a:ext cx="904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8965"/>
            <a:r>
              <a:rPr lang="zh-CN" altLang="en-US" sz="72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909772" y="2879696"/>
            <a:ext cx="904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8965"/>
            <a:r>
              <a:rPr lang="zh-CN" altLang="en-US" sz="720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”</a:t>
            </a:r>
            <a:endParaRPr lang="zh-CN" altLang="en-US" sz="72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42208" y="4377984"/>
            <a:ext cx="4521057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这部分知识点占了金工课程需要掌握的知识点的很大一部分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材料成形技术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2336797" y="965201"/>
            <a:ext cx="3843869" cy="1913466"/>
          </a:xfrm>
          <a:prstGeom prst="roundRect">
            <a:avLst>
              <a:gd name="adj" fmla="val 457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615026" y="2413000"/>
            <a:ext cx="931334" cy="931334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b="1" dirty="0"/>
              <a:t>A</a:t>
            </a:r>
            <a:endParaRPr kumimoji="1" lang="zh-CN" altLang="en-US" sz="3600" b="1" dirty="0"/>
          </a:p>
        </p:txBody>
      </p:sp>
      <p:sp>
        <p:nvSpPr>
          <p:cNvPr id="5" name="文本框 8"/>
          <p:cNvSpPr txBox="1"/>
          <p:nvPr/>
        </p:nvSpPr>
        <p:spPr>
          <a:xfrm>
            <a:off x="2702491" y="1686318"/>
            <a:ext cx="3173374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铸造：砂型铸造、特种铸造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  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铸造常见缺陷及预防方法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锻造：自由锻、模锻、冲压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   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材料的塑性成形性</a:t>
            </a:r>
          </a:p>
        </p:txBody>
      </p:sp>
      <p:sp>
        <p:nvSpPr>
          <p:cNvPr id="6" name="矩形 5"/>
          <p:cNvSpPr/>
          <p:nvPr/>
        </p:nvSpPr>
        <p:spPr>
          <a:xfrm>
            <a:off x="2702490" y="1168401"/>
            <a:ext cx="1467068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材料成形：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988419" y="963032"/>
            <a:ext cx="3843869" cy="1913466"/>
          </a:xfrm>
          <a:prstGeom prst="roundRect">
            <a:avLst>
              <a:gd name="adj" fmla="val 457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0266648" y="2410831"/>
            <a:ext cx="931334" cy="93133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b="1" dirty="0"/>
              <a:t>B</a:t>
            </a:r>
            <a:endParaRPr kumimoji="1" lang="zh-CN" altLang="en-US" sz="3600" b="1" dirty="0"/>
          </a:p>
        </p:txBody>
      </p:sp>
      <p:sp>
        <p:nvSpPr>
          <p:cNvPr id="11" name="文本框 8"/>
          <p:cNvSpPr txBox="1"/>
          <p:nvPr/>
        </p:nvSpPr>
        <p:spPr>
          <a:xfrm>
            <a:off x="7354113" y="1684149"/>
            <a:ext cx="317337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焊接方法：熔焊、压焊、钎焊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焊接接头的组织及性能</a:t>
            </a:r>
          </a:p>
        </p:txBody>
      </p:sp>
      <p:sp>
        <p:nvSpPr>
          <p:cNvPr id="12" name="矩形 11"/>
          <p:cNvSpPr/>
          <p:nvPr/>
        </p:nvSpPr>
        <p:spPr>
          <a:xfrm>
            <a:off x="7354112" y="1166232"/>
            <a:ext cx="954107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焊接：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963404" y="3607518"/>
            <a:ext cx="3843869" cy="1913466"/>
          </a:xfrm>
          <a:prstGeom prst="roundRect">
            <a:avLst>
              <a:gd name="adj" fmla="val 457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4241633" y="5055317"/>
            <a:ext cx="931334" cy="93133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b="1" dirty="0"/>
              <a:t>C</a:t>
            </a:r>
            <a:endParaRPr kumimoji="1" lang="zh-CN" altLang="en-US" sz="3600" b="1" dirty="0"/>
          </a:p>
        </p:txBody>
      </p:sp>
      <p:sp>
        <p:nvSpPr>
          <p:cNvPr id="16" name="文本框 8"/>
          <p:cNvSpPr txBox="1"/>
          <p:nvPr/>
        </p:nvSpPr>
        <p:spPr>
          <a:xfrm>
            <a:off x="1329098" y="4328635"/>
            <a:ext cx="3173374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3D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打印：增材制造方法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常见缺陷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粉末冶金：粉体分类、成形工艺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29097" y="3810718"/>
            <a:ext cx="1467068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增材制造：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5615026" y="3605349"/>
            <a:ext cx="3843869" cy="1913466"/>
          </a:xfrm>
          <a:prstGeom prst="roundRect">
            <a:avLst>
              <a:gd name="adj" fmla="val 457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8893255" y="5053148"/>
            <a:ext cx="931334" cy="931334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b="1" dirty="0"/>
              <a:t>D</a:t>
            </a:r>
            <a:endParaRPr kumimoji="1" lang="zh-CN" altLang="en-US" sz="3600" b="1" dirty="0"/>
          </a:p>
        </p:txBody>
      </p:sp>
      <p:sp>
        <p:nvSpPr>
          <p:cNvPr id="21" name="文本框 8"/>
          <p:cNvSpPr txBox="1"/>
          <p:nvPr/>
        </p:nvSpPr>
        <p:spPr>
          <a:xfrm>
            <a:off x="5980720" y="4326466"/>
            <a:ext cx="3173374" cy="905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车削、铣削、磨削等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刀具的材料、切削部分组成</a:t>
            </a:r>
            <a:endParaRPr lang="en-US" altLang="zh-CN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切削的三要素</a:t>
            </a:r>
          </a:p>
        </p:txBody>
      </p:sp>
      <p:sp>
        <p:nvSpPr>
          <p:cNvPr id="22" name="矩形 21"/>
          <p:cNvSpPr/>
          <p:nvPr/>
        </p:nvSpPr>
        <p:spPr>
          <a:xfrm>
            <a:off x="5980719" y="3808549"/>
            <a:ext cx="1467068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切削加工：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热处理工艺</a:t>
            </a:r>
          </a:p>
        </p:txBody>
      </p:sp>
      <p:sp>
        <p:nvSpPr>
          <p:cNvPr id="3" name="文本框 8"/>
          <p:cNvSpPr txBox="1"/>
          <p:nvPr/>
        </p:nvSpPr>
        <p:spPr>
          <a:xfrm>
            <a:off x="535808" y="3429000"/>
            <a:ext cx="11419486" cy="2145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钢在加热和冷却时的组织转变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热处理四把火： 退火（完全退火、球化退火、均匀化退火、去应力退火、再结晶退火）（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Ac3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线上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20-30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  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正火（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Ac3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线上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30-50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  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淬火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  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回火（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A1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线以下、保温）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03920" y="2236518"/>
            <a:ext cx="10102344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charset="-122"/>
              </a:rPr>
              <a:t>钢的热处理指将钢在固态下加热到一定温度，保温一段时间，并以适当的速度冷却至室温，以改变钢的内部组织，从而得到所需性能的工艺方法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>
                <a:solidFill>
                  <a:schemeClr val="bg1"/>
                </a:solidFill>
              </a:rPr>
              <a:t>2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设计方面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8" b="49699"/>
          <a:stretch>
            <a:fillRect/>
          </a:stretch>
        </p:blipFill>
        <p:spPr>
          <a:xfrm>
            <a:off x="0" y="643466"/>
            <a:ext cx="12192000" cy="3335867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文本框 8"/>
          <p:cNvSpPr txBox="1"/>
          <p:nvPr/>
        </p:nvSpPr>
        <p:spPr>
          <a:xfrm>
            <a:off x="1322427" y="4817742"/>
            <a:ext cx="9547147" cy="85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零件在设计时就应考虑其结构是否合理，在不影响使用的前提下，合理的结构能使加工变得简单，提高生产效率，保证良品率。</a:t>
            </a:r>
          </a:p>
        </p:txBody>
      </p:sp>
      <p:sp>
        <p:nvSpPr>
          <p:cNvPr id="3" name="矩形 2"/>
          <p:cNvSpPr/>
          <p:nvPr/>
        </p:nvSpPr>
        <p:spPr>
          <a:xfrm>
            <a:off x="5105986" y="4274500"/>
            <a:ext cx="1980029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结构设计合理性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43725" y="3264989"/>
            <a:ext cx="2317250" cy="35930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设计方面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2" t="14308" r="21572" b="14308"/>
          <a:stretch>
            <a:fillRect/>
          </a:stretch>
        </p:blipFill>
        <p:spPr>
          <a:xfrm>
            <a:off x="1068207" y="1103992"/>
            <a:ext cx="2068286" cy="2068286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</p:pic>
      <p:grpSp>
        <p:nvGrpSpPr>
          <p:cNvPr id="6" name="组 5"/>
          <p:cNvGrpSpPr/>
          <p:nvPr/>
        </p:nvGrpSpPr>
        <p:grpSpPr>
          <a:xfrm>
            <a:off x="1887796" y="3036389"/>
            <a:ext cx="429108" cy="429108"/>
            <a:chOff x="1770335" y="2906486"/>
            <a:chExt cx="733908" cy="733908"/>
          </a:xfrm>
        </p:grpSpPr>
        <p:sp>
          <p:nvSpPr>
            <p:cNvPr id="3" name="椭圆 2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5" name="L 形 4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8" name="矩形 7"/>
          <p:cNvSpPr/>
          <p:nvPr/>
        </p:nvSpPr>
        <p:spPr>
          <a:xfrm>
            <a:off x="3619926" y="0"/>
            <a:ext cx="2317250" cy="359301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2" t="14308" r="21572" b="14308"/>
          <a:stretch>
            <a:fillRect/>
          </a:stretch>
        </p:blipFill>
        <p:spPr>
          <a:xfrm>
            <a:off x="3828873" y="3685580"/>
            <a:ext cx="2068286" cy="2068286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</p:pic>
      <p:grpSp>
        <p:nvGrpSpPr>
          <p:cNvPr id="10" name="组 9"/>
          <p:cNvGrpSpPr/>
          <p:nvPr/>
        </p:nvGrpSpPr>
        <p:grpSpPr>
          <a:xfrm>
            <a:off x="4648462" y="3471026"/>
            <a:ext cx="429108" cy="429108"/>
            <a:chOff x="1770335" y="2906486"/>
            <a:chExt cx="733908" cy="733908"/>
          </a:xfrm>
        </p:grpSpPr>
        <p:sp>
          <p:nvSpPr>
            <p:cNvPr id="11" name="椭圆 10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12" name="L 形 11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3" name="文本框 8"/>
          <p:cNvSpPr txBox="1"/>
          <p:nvPr/>
        </p:nvSpPr>
        <p:spPr>
          <a:xfrm>
            <a:off x="1068208" y="4134057"/>
            <a:ext cx="2068286" cy="1661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壁厚合理、壁厚均匀、圆角过渡、避免较大水平面、外形尽量简单、结构斜度、便于后续加工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05957" y="3590142"/>
            <a:ext cx="1107996" cy="4164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铸造结构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5" name="文本框 8"/>
          <p:cNvSpPr txBox="1"/>
          <p:nvPr/>
        </p:nvSpPr>
        <p:spPr>
          <a:xfrm>
            <a:off x="3747582" y="931861"/>
            <a:ext cx="2068286" cy="1661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焊缝位置应方便焊接操作和检验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焊缝布置应尽量分散、避免密集和汇交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焊缝布置应尽量对称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785331" y="387946"/>
            <a:ext cx="1107996" cy="4164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焊接结构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290889" y="3264989"/>
            <a:ext cx="2317250" cy="3593011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2" t="14308" r="21572" b="14308"/>
          <a:stretch>
            <a:fillRect/>
          </a:stretch>
        </p:blipFill>
        <p:spPr>
          <a:xfrm>
            <a:off x="6415371" y="1103992"/>
            <a:ext cx="2068286" cy="2068286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</p:pic>
      <p:grpSp>
        <p:nvGrpSpPr>
          <p:cNvPr id="19" name="组 18"/>
          <p:cNvGrpSpPr/>
          <p:nvPr/>
        </p:nvGrpSpPr>
        <p:grpSpPr>
          <a:xfrm>
            <a:off x="7234960" y="3036389"/>
            <a:ext cx="429108" cy="429108"/>
            <a:chOff x="1770335" y="2906486"/>
            <a:chExt cx="733908" cy="733908"/>
          </a:xfrm>
        </p:grpSpPr>
        <p:sp>
          <p:nvSpPr>
            <p:cNvPr id="20" name="椭圆 19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21" name="L 形 20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2" name="矩形 21"/>
          <p:cNvSpPr/>
          <p:nvPr/>
        </p:nvSpPr>
        <p:spPr>
          <a:xfrm>
            <a:off x="8967090" y="0"/>
            <a:ext cx="2317250" cy="359301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2" t="14308" r="21572" b="14308"/>
          <a:stretch>
            <a:fillRect/>
          </a:stretch>
        </p:blipFill>
        <p:spPr>
          <a:xfrm>
            <a:off x="9176037" y="3685580"/>
            <a:ext cx="2068286" cy="2068286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</p:pic>
      <p:grpSp>
        <p:nvGrpSpPr>
          <p:cNvPr id="24" name="组 23"/>
          <p:cNvGrpSpPr/>
          <p:nvPr/>
        </p:nvGrpSpPr>
        <p:grpSpPr>
          <a:xfrm>
            <a:off x="9995626" y="3471026"/>
            <a:ext cx="429108" cy="429108"/>
            <a:chOff x="1770335" y="2906486"/>
            <a:chExt cx="733908" cy="733908"/>
          </a:xfrm>
        </p:grpSpPr>
        <p:sp>
          <p:nvSpPr>
            <p:cNvPr id="25" name="椭圆 24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26" name="L 形 25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7" name="文本框 8"/>
          <p:cNvSpPr txBox="1"/>
          <p:nvPr/>
        </p:nvSpPr>
        <p:spPr>
          <a:xfrm>
            <a:off x="6415372" y="4134057"/>
            <a:ext cx="2068286" cy="1021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形状、壁厚、脱模斜度、加强筋、底部和边缘、圆角、孔</a:t>
            </a:r>
          </a:p>
        </p:txBody>
      </p:sp>
      <p:sp>
        <p:nvSpPr>
          <p:cNvPr id="28" name="矩形 27"/>
          <p:cNvSpPr/>
          <p:nvPr/>
        </p:nvSpPr>
        <p:spPr>
          <a:xfrm>
            <a:off x="6453121" y="3590142"/>
            <a:ext cx="1107996" cy="4164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塑料结构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29" name="文本框 8"/>
          <p:cNvSpPr txBox="1"/>
          <p:nvPr/>
        </p:nvSpPr>
        <p:spPr>
          <a:xfrm>
            <a:off x="9094746" y="931861"/>
            <a:ext cx="2068286" cy="1661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冲裁件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拉伸件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弯曲件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外形力求简单、注意圆角</a:t>
            </a:r>
          </a:p>
        </p:txBody>
      </p:sp>
      <p:sp>
        <p:nvSpPr>
          <p:cNvPr id="30" name="矩形 29"/>
          <p:cNvSpPr/>
          <p:nvPr/>
        </p:nvSpPr>
        <p:spPr>
          <a:xfrm>
            <a:off x="9132495" y="387946"/>
            <a:ext cx="1338828" cy="4164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锻压件结构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自定义 86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FAA0AA"/>
      </a:accent1>
      <a:accent2>
        <a:srgbClr val="F5E5E4"/>
      </a:accent2>
      <a:accent3>
        <a:srgbClr val="AACED2"/>
      </a:accent3>
      <a:accent4>
        <a:srgbClr val="009FB8"/>
      </a:accent4>
      <a:accent5>
        <a:srgbClr val="FFBBB3"/>
      </a:accent5>
      <a:accent6>
        <a:srgbClr val="515151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788</Words>
  <Application>Microsoft Office PowerPoint</Application>
  <PresentationFormat>宽屏</PresentationFormat>
  <Paragraphs>163</Paragraphs>
  <Slides>19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宋体</vt:lpstr>
      <vt:lpstr>微软雅黑</vt:lpstr>
      <vt:lpstr>Arial</vt:lpstr>
      <vt:lpstr>Calibri</vt:lpstr>
      <vt:lpstr>Century Gothic</vt:lpstr>
      <vt:lpstr>Segoe UI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keywords>http:/www.ypppt.com</cp:keywords>
  <dc:description>http://www.ypppt.com/</dc:description>
  <cp:lastModifiedBy>Detao Song</cp:lastModifiedBy>
  <cp:revision>154</cp:revision>
  <dcterms:created xsi:type="dcterms:W3CDTF">2015-08-18T02:51:00Z</dcterms:created>
  <dcterms:modified xsi:type="dcterms:W3CDTF">2020-11-16T15:02:09Z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