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257" r:id="rId5"/>
    <p:sldId id="258" r:id="rId6"/>
    <p:sldId id="262" r:id="rId7"/>
    <p:sldId id="261" r:id="rId8"/>
    <p:sldId id="260" r:id="rId9"/>
    <p:sldId id="259" r:id="rId10"/>
    <p:sldId id="269" r:id="rId11"/>
    <p:sldId id="270" r:id="rId12"/>
    <p:sldId id="273" r:id="rId13"/>
    <p:sldId id="276" r:id="rId14"/>
    <p:sldId id="277" r:id="rId15"/>
    <p:sldId id="279" r:id="rId16"/>
    <p:sldId id="280" r:id="rId17"/>
    <p:sldId id="281" r:id="rId18"/>
    <p:sldId id="27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6C4"/>
    <a:srgbClr val="DFA47E"/>
    <a:srgbClr val="5B9BD5"/>
    <a:srgbClr val="F2A57E"/>
    <a:srgbClr val="E5E4E2"/>
    <a:srgbClr val="DCDCDC"/>
    <a:srgbClr val="F0F0F0"/>
    <a:srgbClr val="E6E6E6"/>
    <a:srgbClr val="C8C8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08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3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5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7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5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8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0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580765" y="1930400"/>
            <a:ext cx="5149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>
                <a:latin typeface="+mj-ea"/>
                <a:ea typeface="+mj-ea"/>
                <a:cs typeface="+mj-ea"/>
              </a:rPr>
              <a:t>知识点与能力</a:t>
            </a:r>
            <a:endParaRPr lang="zh-CN" altLang="en-US" sz="4800">
              <a:latin typeface="+mj-ea"/>
              <a:ea typeface="+mj-ea"/>
              <a:cs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01925" y="4159885"/>
            <a:ext cx="2003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汇报人：彭戈兴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52980" y="4718050"/>
            <a:ext cx="508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小组成员：吴云龙、梁子航、王昊诚、李宗耀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69925" y="707390"/>
            <a:ext cx="10852150" cy="591312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/>
              <a:t>(六)零件的制造工艺过程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1)基本概念1:生产纲领;生产类型;生产过程，加工余量;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2)基本概念2;工艺过程;工序;安装;定位夹紧，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3)基本概念3:基准*;设计基准;定位基准;测量基准，装配基准;粗基、精基准;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(七)先进制造技术(智能制造、大数据、物联网等)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1)基本概念:全生命周期产品制造、智能制造、数字化制造、网络制造、虚拟制造、增材制造、再制造:物联网、云制造、制造供应链、柔性制造(FMS)、可换柔性制造(RMS-或可重组制造系统)、工业机器人及其协同、物流系统及相关设备的基本构成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2)智能制造与机器人技术(智能制造的系统构成、关键技术 (比如传感器技术)，工业机器人本体、控制系统以及主要性能指标，在线编程、离线编程，视觉控制、视觉跟踪等);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3)先进制造相关的常规主流应用软件CAD/CAM/CAPP/CAE) 简介;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二、工程训练部分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b="1"/>
              <a:t>(一)铸造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(1)铸件分型面的选择原则;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(2)模样、铸件、零件之间的关系和区别;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(3)常用特种铸造方法的分类、工艺特点和应用特点;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消失模铸造; 压力铸造; *熔模铸造; *离心铸造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(4)铸件缺陷类型及原因分析: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6238875" y="1296035"/>
            <a:ext cx="5283200" cy="3964940"/>
          </a:xfrm>
        </p:spPr>
        <p:txBody>
          <a:bodyPr/>
          <a:p>
            <a:pPr marL="0" indent="0">
              <a:buNone/>
            </a:pPr>
            <a:r>
              <a:rPr lang="zh-CN" altLang="en-US" b="1"/>
              <a:t>(二)锻压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(1)塑性加工基本概念与基础知识(金属材料塑性变形及加工原理); 	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(2)塑性加工方法分类及典型设备(锻、压、冲、剪、弯);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(3)锻造工艺方法分类及其应用特点;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自由锻; *胎模锻; *模锻; *特种锻造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(4)自由锻基本工序及操作要点(镦粗、拔长、切断(冲孔);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658500" y="1464275"/>
            <a:ext cx="5283242" cy="5040000"/>
          </a:xfrm>
        </p:spPr>
        <p:txBody>
          <a:bodyPr/>
          <a:p>
            <a:pPr marL="0" indent="0">
              <a:buNone/>
            </a:pPr>
            <a:r>
              <a:rPr lang="zh-CN" altLang="en-US" b="1"/>
              <a:t>(三)焊接(9个知识点)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(1)焊接概述(分类、特点、适用范围);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(2)常规工业焊接方法、设备及工艺特点;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*手工电弧焊; *C02保护焊;电阻焊; *氬弧焊; *埋弧焊;等离子切割等)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(3) 电焊条组成及作用,分类、常用牌号;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(4)常见焊接缺陷、焊接后处理;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6350637" y="1464275"/>
            <a:ext cx="5283242" cy="5040000"/>
          </a:xfrm>
        </p:spPr>
        <p:txBody>
          <a:bodyPr/>
          <a:p>
            <a:pPr marL="0" indent="0">
              <a:buNone/>
            </a:pPr>
            <a:r>
              <a:rPr lang="zh-CN" altLang="en-US" b="1"/>
              <a:t>(四)热处理及表面处理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(1)常用金属材料热处理方法概述(淬火、回火、正火、退火);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(2)常用热处理设备(加热、冷却及检测);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(3)常用表面工程技术(镀、涂覆、发蓝、氧化)。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*热喷涂技术(建议通过虚拟仿真技术完成训练)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840" y="354330"/>
            <a:ext cx="6526530" cy="6417310"/>
          </a:xfrm>
        </p:spPr>
        <p:txBody>
          <a:bodyPr/>
          <a:p>
            <a:pPr marL="0" indent="0">
              <a:buNone/>
            </a:pPr>
            <a:r>
              <a:rPr lang="zh-CN" altLang="en-US" b="1"/>
              <a:t>(五</a:t>
            </a:r>
            <a:r>
              <a:rPr lang="zh-CN" altLang="en-US" b="1"/>
              <a:t>)机械加工与特种加工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(1)常见金属切削加工方法概述及典型机床认识(分类、特点及适用范围) 车、铣、刨、磨、钻、镗);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(2)常用金属切削刀具、量具、辅具、夹具认识;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(3)工件的安装与定位夹紧知识(六点定位原理、典型定位方法、夹具分 类与结构特点);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(4)加工基准选择原则;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(5)工艺规程制定原则(工艺路线安排的原则与方法);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(6)机械加工工件的结构工艺性要求;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(7)普通车床类型、结构特点、通用夹具和机床附件;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(8)车削工艺特点、车刀切削角度及切削参数选择原则;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>
          <a:xfrm>
            <a:off x="7325995" y="835660"/>
            <a:ext cx="4622165" cy="4558665"/>
          </a:xfrm>
        </p:spPr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(9)切削加工质量(尺寸精度、形状位置精度、表面粗糙度和加工表面 层改变);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(10)钻孔、扩孔、铰孔和镗孔工艺特点;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(11)铣床的类型、常用刀具、附件; 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(12)铣削加工特点、铣削用量及选择原则;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>
                <a:sym typeface="+mn-ea"/>
              </a:rPr>
              <a:t>(13)数控机床刀具及其加工工艺特点; </a:t>
            </a:r>
            <a:endParaRPr lang="zh-CN" altLang="en-US"/>
          </a:p>
          <a:p>
            <a:pPr marL="0" indent="0">
              <a:buNone/>
            </a:pPr>
            <a:r>
              <a:rPr>
                <a:sym typeface="+mn-ea"/>
              </a:rPr>
              <a:t>(14)常见机床数控系统及基本编程指令和程序格式(数车、数铣、加工中心、等);</a:t>
            </a:r>
            <a:endParaRPr lang="zh-CN" altLang="en-US"/>
          </a:p>
          <a:p>
            <a:pPr marL="0" indent="0">
              <a:buNone/>
            </a:pPr>
            <a:r>
              <a:rPr>
                <a:sym typeface="+mn-ea"/>
              </a:rPr>
              <a:t>(15)数控机床对刀操作与工件坐标系的建立;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953125" y="678180"/>
            <a:ext cx="5877560" cy="2574925"/>
          </a:xfrm>
        </p:spPr>
        <p:txBody>
          <a:bodyPr/>
          <a:p>
            <a:r>
              <a:rPr sz="1600">
                <a:sym typeface="+mn-ea"/>
              </a:rPr>
              <a:t>(七</a:t>
            </a:r>
            <a:r>
              <a:rPr sz="1600">
                <a:sym typeface="+mn-ea"/>
              </a:rPr>
              <a:t>)增材制造技术(3D打印技术)</a:t>
            </a:r>
            <a:br>
              <a:rPr sz="1600">
                <a:sym typeface="+mn-ea"/>
              </a:rPr>
            </a:br>
            <a:br>
              <a:rPr lang="zh-CN" altLang="en-US" sz="1600" b="1"/>
            </a:br>
            <a:r>
              <a:rPr sz="1600" b="0">
                <a:sym typeface="+mn-ea"/>
              </a:rPr>
              <a:t>(1) 3D打印方法分类及其工作原理、应用特点;</a:t>
            </a:r>
            <a:br>
              <a:rPr lang="zh-CN" altLang="en-US" sz="1600" b="0"/>
            </a:br>
            <a:r>
              <a:rPr sz="1600" b="0">
                <a:sym typeface="+mn-ea"/>
              </a:rPr>
              <a:t>(FDM. SLA 激光技术3D打印等)</a:t>
            </a:r>
            <a:br>
              <a:rPr lang="zh-CN" altLang="en-US" sz="1600" b="0"/>
            </a:br>
            <a:r>
              <a:rPr sz="1600" b="0">
                <a:sym typeface="+mn-ea"/>
              </a:rPr>
              <a:t>(2) 3D打印原型设计及工艺参数影响;</a:t>
            </a:r>
            <a:br>
              <a:rPr lang="zh-CN" altLang="en-US" sz="1600" b="0"/>
            </a:br>
            <a:r>
              <a:rPr sz="1600" b="0">
                <a:sym typeface="+mn-ea"/>
              </a:rPr>
              <a:t>(3) 3D打印材料的发展状况及各种材料成形技术(金属、陶瓷、高分子、复合材料)。</a:t>
            </a:r>
            <a:endParaRPr lang="zh-CN" altLang="en-US" sz="1600" b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46750"/>
            <a:ext cx="5283242" cy="5040000"/>
          </a:xfrm>
        </p:spPr>
        <p:txBody>
          <a:bodyPr/>
          <a:p>
            <a:pPr marL="0" indent="0">
              <a:buNone/>
            </a:pPr>
            <a:r>
              <a:rPr lang="zh-CN" altLang="en-US" b="1"/>
              <a:t>(六</a:t>
            </a:r>
            <a:r>
              <a:rPr lang="zh-CN" altLang="en-US" b="1"/>
              <a:t>)钳工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(1)钳工概念及基本操作(锯、锉、铲、研、刮(建议用虚拟仿真技术解决)、钻、扩、铰、鍃、攻、套，平台划线、机器装配);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(2)量具的使用及误差分析(游标卡尺、深度尺、百分表千分表、内外径千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分尺、刀口尺、水平仪、量规塞尺、测徽仪、表面粗糙度仪);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(3)简单装配尺寸链分析及应用;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(4)装配基本知识(含调试和拆卸;建议强化装配中调试的概念和方法);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(5)量仪应用知识。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5953125" y="3446780"/>
            <a:ext cx="5283200" cy="1477010"/>
          </a:xfrm>
        </p:spPr>
        <p:txBody>
          <a:bodyPr/>
          <a:p>
            <a:pPr marL="0" indent="0">
              <a:buNone/>
            </a:pPr>
            <a:r>
              <a:rPr lang="zh-CN" altLang="en-US" b="1"/>
              <a:t>(八</a:t>
            </a:r>
            <a:r>
              <a:rPr lang="zh-CN" altLang="en-US" b="1"/>
              <a:t>)智能(先进)制造及物联网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(1)智能制造相关的常规主流应用软件(CAD/CAM/CAPP/CAE) 简介;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000"/>
              <a:t>已达成</a:t>
            </a:r>
            <a:r>
              <a:rPr lang="zh-CN" altLang="en-US" sz="2000"/>
              <a:t>的能力</a:t>
            </a:r>
            <a:endParaRPr lang="zh-CN" altLang="en-US" sz="2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82345"/>
            <a:ext cx="10852150" cy="5723890"/>
          </a:xfrm>
        </p:spPr>
        <p:txBody>
          <a:bodyPr/>
          <a:p>
            <a:pPr marL="0" indent="0">
              <a:buNone/>
            </a:pPr>
            <a:r>
              <a:rPr lang="zh-CN" altLang="en-US" b="1"/>
              <a:t>1、自主学习能力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自主学习SOLIDWORKS、CAD等绘图软件，熟练掌握装配、三维实体模型构建；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自主学习激光切割机、数控车床、数控铣床原理及操控方式，能够独立完成工训大部分工种的实际作业；</a:t>
            </a:r>
            <a:endParaRPr lang="zh-CN" altLang="en-US"/>
          </a:p>
          <a:p>
            <a:pPr marL="0" indent="0">
              <a:buNone/>
            </a:pPr>
            <a:r>
              <a:rPr lang="zh-CN" altLang="en-US" b="1"/>
              <a:t>2、实践能力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可独自完成钳工、普车、3D打印的操作。</a:t>
            </a:r>
            <a:endParaRPr lang="zh-CN" altLang="en-US"/>
          </a:p>
          <a:p>
            <a:pPr marL="0" indent="0">
              <a:buNone/>
            </a:pPr>
            <a:r>
              <a:rPr lang="zh-CN" altLang="en-US" b="1"/>
              <a:t>3、创新能力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创造性采用履带作为水下机器人的接地部分。</a:t>
            </a:r>
            <a:endParaRPr lang="zh-CN" altLang="en-US"/>
          </a:p>
          <a:p>
            <a:pPr marL="0" indent="0">
              <a:buNone/>
            </a:pPr>
            <a:r>
              <a:rPr lang="zh-CN" altLang="en-US" b="1"/>
              <a:t>4、表达能力</a:t>
            </a:r>
            <a:endParaRPr lang="zh-CN" altLang="en-US" b="1"/>
          </a:p>
          <a:p>
            <a:pPr marL="0" indent="0">
              <a:buNone/>
            </a:pPr>
            <a:r>
              <a:rPr lang="zh-CN" altLang="en-US"/>
              <a:t>积极与各个工种老师交流，与指导老师讨论工艺卡的制作；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在金工课上参与翻转课堂，为同学讲解粉体成形加工工艺。</a:t>
            </a:r>
            <a:endParaRPr lang="zh-CN" altLang="en-US"/>
          </a:p>
          <a:p>
            <a:pPr marL="0" indent="0">
              <a:buNone/>
            </a:pPr>
            <a:r>
              <a:rPr lang="zh-CN" altLang="en-US" b="1"/>
              <a:t>5、团队精神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与小组内各为同学共同讨论，合理分工，齐力完成小车的初步设计。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580765" y="1930400"/>
            <a:ext cx="51498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6600">
                <a:latin typeface="+mj-ea"/>
                <a:ea typeface="+mj-ea"/>
                <a:cs typeface="+mj-ea"/>
              </a:rPr>
              <a:t>谢谢观看</a:t>
            </a:r>
            <a:endParaRPr lang="zh-CN" sz="6600">
              <a:latin typeface="+mj-ea"/>
              <a:ea typeface="+mj-ea"/>
              <a:cs typeface="+mj-ea"/>
            </a:endParaRPr>
          </a:p>
        </p:txBody>
      </p:sp>
      <p:pic>
        <p:nvPicPr>
          <p:cNvPr id="10" name="图片 9" descr="(K13%IZ0H)ZP)1%I3LA62]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0" y="17780"/>
            <a:ext cx="989330" cy="862330"/>
          </a:xfrm>
          <a:prstGeom prst="rect">
            <a:avLst/>
          </a:prstGeom>
          <a:ln>
            <a:solidFill>
              <a:srgbClr val="E5E4E2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191510" y="2979420"/>
            <a:ext cx="5809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Thanks for watching</a:t>
            </a:r>
            <a:endParaRPr lang="en-US" altLang="zh-CN" sz="24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216400" y="1921409"/>
            <a:ext cx="4179218" cy="2701074"/>
            <a:chOff x="4100" y="3894"/>
            <a:chExt cx="6581" cy="4254"/>
          </a:xfrm>
        </p:grpSpPr>
        <p:pic>
          <p:nvPicPr>
            <p:cNvPr id="4" name="图片 15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0" y="3894"/>
              <a:ext cx="3773" cy="22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17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0" y="5850"/>
              <a:ext cx="3773" cy="22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20"/>
            <p:cNvSpPr/>
            <p:nvPr/>
          </p:nvSpPr>
          <p:spPr>
            <a:xfrm>
              <a:off x="7873" y="6811"/>
              <a:ext cx="244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</a:rPr>
                <a:t>以达成的能力</a:t>
              </a: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22"/>
            <p:cNvSpPr/>
            <p:nvPr/>
          </p:nvSpPr>
          <p:spPr>
            <a:xfrm>
              <a:off x="7873" y="4821"/>
              <a:ext cx="280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latin typeface="微软雅黑" panose="020B0503020204020204" charset="-122"/>
                  <a:ea typeface="微软雅黑" panose="020B0503020204020204" charset="-122"/>
                </a:rPr>
                <a:t>已掌握的知识点</a:t>
              </a: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109470" y="2468245"/>
            <a:ext cx="1106170" cy="17919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000"/>
              <a:t>目录</a:t>
            </a:r>
            <a:endParaRPr lang="zh-CN" altLang="en-US" sz="6000"/>
          </a:p>
        </p:txBody>
      </p:sp>
      <p:sp>
        <p:nvSpPr>
          <p:cNvPr id="15" name="文本框 14"/>
          <p:cNvSpPr txBox="1"/>
          <p:nvPr/>
        </p:nvSpPr>
        <p:spPr>
          <a:xfrm>
            <a:off x="5001895" y="3601720"/>
            <a:ext cx="97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二</a:t>
            </a:r>
            <a:r>
              <a:rPr lang="zh-CN" altLang="en-US" sz="3200"/>
              <a:t>、</a:t>
            </a:r>
            <a:endParaRPr lang="zh-CN" altLang="en-US" sz="3200"/>
          </a:p>
        </p:txBody>
      </p:sp>
      <p:sp>
        <p:nvSpPr>
          <p:cNvPr id="16" name="文本框 15"/>
          <p:cNvSpPr txBox="1"/>
          <p:nvPr/>
        </p:nvSpPr>
        <p:spPr>
          <a:xfrm>
            <a:off x="5001895" y="2402840"/>
            <a:ext cx="97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</a:t>
            </a:r>
            <a:r>
              <a:rPr lang="zh-CN" altLang="en-US" sz="3200"/>
              <a:t>、</a:t>
            </a:r>
            <a:endParaRPr lang="zh-CN" altLang="en-US" sz="3200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145155" y="2442210"/>
            <a:ext cx="6985" cy="1725295"/>
          </a:xfrm>
          <a:prstGeom prst="line">
            <a:avLst/>
          </a:prstGeom>
          <a:ln w="25400">
            <a:solidFill>
              <a:schemeClr val="tx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215640" y="1987550"/>
            <a:ext cx="459740" cy="2635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b="1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DIRECTORY</a:t>
            </a:r>
            <a:endParaRPr lang="en-US" altLang="zh-CN" b="1" dirty="0">
              <a:solidFill>
                <a:schemeClr val="tx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一、理论课部分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 b="1"/>
              <a:t>第一部分:材料与制造技术简论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核心知识点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1)与材料、新材料、材料分类有关的概色新材料现状、发展趋势(小、强、智、绿)、典型先进材料简介*;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2)与制造、制造业、先进制造、机械制造有关的概念*、制造技术发展现状、发展趋势*(微、网、众、智、绿);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3)典型先进制造技术简介(比如智能制造及其三个发展阶段*:自动化、数字化以及智能化;大数据分析方法* (初步)与精益生产在制造技术中的应用;物联网*;机器人与机器学习*;传感器及其应用;生产管理系统*等);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4)产品制造过程与本课程知识体系。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669925" y="537845"/>
            <a:ext cx="10852150" cy="6025515"/>
          </a:xfrm>
        </p:spPr>
        <p:txBody>
          <a:bodyPr>
            <a:normAutofit fontScale="75000"/>
          </a:bodyPr>
          <a:p>
            <a:r>
              <a:rPr lang="zh-CN" altLang="en-US" sz="2665" b="1"/>
              <a:t>第二部分: 工程材料</a:t>
            </a:r>
            <a:endParaRPr lang="zh-CN" altLang="en-US" sz="2665" b="1"/>
          </a:p>
          <a:p>
            <a:pPr marL="0" indent="0">
              <a:buNone/>
            </a:pPr>
            <a:r>
              <a:rPr lang="zh-CN" altLang="en-US" sz="2000"/>
              <a:t>(一)工程材料的性能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核心知识点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1)材料的基本力学性能，包括:强度*;塑性*;硬度*;断裂韧性*; 冲击韧性*;疲劳强度*; 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2)材料物理性能、化学性能、工艺性能* (材料是否容易制造的性能，与材料性能、组织结构、制造方法密切相关)。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(二)材料学基础1 (金属材料)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核心知识点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1)材料的结构(三种典型晶体结构*，结构不同，性能不同);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2)纯金属材料结构的变化(液固结晶*、固态同素异构转变*、材料的缺陷*，注:成份和工艺改变会导致结构变化);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3)合金的相及相结构、组织(成份和工艺改变会导致组织结构变化，同样组织结构变化会引起工艺性变化);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4)二元合金相图;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5)铁炭合金相图及应用。</a:t>
            </a:r>
            <a:endParaRPr lang="zh-CN" altLang="en-US" sz="2000"/>
          </a:p>
          <a:p>
            <a:pPr marL="0" indent="0">
              <a:buNone/>
            </a:pPr>
            <a:endParaRPr lang="zh-CN" altLang="en-US" sz="2000" b="1"/>
          </a:p>
          <a:p>
            <a:pPr marL="0" indent="0">
              <a:buNone/>
            </a:pPr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69930" y="751213"/>
            <a:ext cx="10852237" cy="504000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/>
              <a:t>(三)材料学基础2 (非金属材料)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核心知识点: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1)陶瓷材料的键合特点(强结合:离子键、共价键)、结构特点*、特性、用途;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2)高分子材料的键合特点(弱结合:氢键、范德华键等)、结构特点、特性、用途。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(四)材料选择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核心知识点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1)材料的分类*、编排与用途*;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2)选材原则。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69930" y="694698"/>
            <a:ext cx="10852237" cy="5040000"/>
          </a:xfrm>
        </p:spPr>
        <p:txBody>
          <a:bodyPr/>
          <a:p>
            <a:r>
              <a:rPr lang="zh-CN" altLang="en-US" sz="2000" b="1"/>
              <a:t>第三部分 材料的改性</a:t>
            </a:r>
            <a:endParaRPr lang="zh-CN" altLang="en-US" sz="2000" b="1"/>
          </a:p>
          <a:p>
            <a:pPr marL="0" indent="0">
              <a:buNone/>
            </a:pPr>
            <a:r>
              <a:rPr lang="zh-CN" altLang="en-US"/>
              <a:t>(一)材料热处理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核心知识点: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1)钢在加热和冷却时的组织及性能转变;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2）退火、正火、淬火</a:t>
            </a:r>
            <a:r>
              <a:rPr lang="zh-CN" altLang="en-US"/>
              <a:t>、回火工艺；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3）表面热处理与化学热处理；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(二)材料表面工程技术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核心知识点: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1) 表面工程技术原理*、常用工艺方法(热喷涂、电镀、热浸镀、涂装、化学镀、离子溅射等) *、用途;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177165" y="112395"/>
            <a:ext cx="11692255" cy="6506845"/>
          </a:xfrm>
        </p:spPr>
        <p:txBody>
          <a:bodyPr>
            <a:normAutofit fontScale="70000"/>
          </a:bodyPr>
          <a:p>
            <a:r>
              <a:rPr lang="zh-CN" altLang="en-US" sz="2855" b="1"/>
              <a:t>第四部分:材料成形</a:t>
            </a:r>
            <a:endParaRPr lang="zh-CN" altLang="en-US" sz="2000" b="1"/>
          </a:p>
          <a:p>
            <a:pPr marL="0" indent="0">
              <a:buNone/>
            </a:pPr>
            <a:r>
              <a:rPr lang="zh-CN" altLang="en-US" sz="2000"/>
              <a:t>(一)材料的液态成形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核心知识点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1)铸造基础知识:铸造工艺原理*;流动性*;凝固*;收缩性*;吸气性*;铸造缺陷*。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2)砂型铸造;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3)特种铸造:金属型铸造*;压力铸造*;熔模铸造*;离心铸造*;消失模铸造;*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4)铸件结构工艺性;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(二)材料塑性成形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核心知识点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1)金属塑性成形及原理;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2)塑性变形后金属的组织和性能(加工硬化*;回复、再结晶、冷变形、热变形、温变形*;锻造纤维、各向异性、变形程度、锻造比*）等基本概念;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3)自由锻(镦粗、拔长、冲孔);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4)模锻;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 b="1"/>
              <a:t>5)塑性成形性(可锻性);</a:t>
            </a:r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1"/>
          </p:nvPr>
        </p:nvSpPr>
        <p:spPr>
          <a:xfrm>
            <a:off x="669925" y="480060"/>
            <a:ext cx="5372100" cy="561086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1300"/>
              <a:t>(三</a:t>
            </a:r>
            <a:r>
              <a:rPr lang="zh-CN" altLang="en-US" sz="1400"/>
              <a:t>)材料连接成形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1)连接的基本概念(焊接、机械连接(含铆接)、粘接等);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2)焊接基础知识(焊接热过程及特点米、热影响区、焊接接头组成部分及性能*、焊接变形);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3)基本焊接工艺(典型熔化焊*、压力焊*、钎焊*);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4)焊接性能(可焊性*);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5)焊接结构及工艺性*;</a:t>
            </a:r>
            <a:endParaRPr lang="zh-CN" altLang="en-US" sz="1400"/>
          </a:p>
          <a:p>
            <a:pPr marL="0" indent="0">
              <a:buNone/>
            </a:pP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(四)粉体(陶瓷及粉末冶金)材料咸形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1)粉体成形的过程与特点(注意与液态或固态成形方法之不同);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2)粉体的基本性能;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3)粉体的三种成形工艺(干粉成形*、塑形泥团成形*、浆料成形*)。</a:t>
            </a:r>
            <a:endParaRPr lang="zh-CN" altLang="en-US" sz="1400"/>
          </a:p>
        </p:txBody>
      </p:sp>
      <p:sp>
        <p:nvSpPr>
          <p:cNvPr id="5" name="内容占位符 4"/>
          <p:cNvSpPr/>
          <p:nvPr>
            <p:ph sz="half" idx="2"/>
          </p:nvPr>
        </p:nvSpPr>
        <p:spPr>
          <a:xfrm>
            <a:off x="6238875" y="480060"/>
            <a:ext cx="5283200" cy="5363210"/>
          </a:xfrm>
        </p:spPr>
        <p:txBody>
          <a:bodyPr/>
          <a:p>
            <a:pPr marL="0" indent="0">
              <a:buNone/>
            </a:pPr>
            <a:r>
              <a:rPr lang="zh-CN" altLang="en-US" sz="1400"/>
              <a:t>(五)高分子材料成形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1)高分子材料成形基本概念(组成、结构、物理状态);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2)常见塑料成型工艺;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3)橡胶成形工艺、硫化性能。</a:t>
            </a:r>
            <a:endParaRPr lang="zh-CN" altLang="en-US" sz="1400"/>
          </a:p>
          <a:p>
            <a:pPr marL="0" indent="0">
              <a:buNone/>
            </a:pP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(六)复合材料咸形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1)复合材料的性能及特点;</a:t>
            </a:r>
            <a:endParaRPr lang="zh-CN" altLang="en-US" sz="1400"/>
          </a:p>
          <a:p>
            <a:pPr marL="0" indent="0">
              <a:buNone/>
            </a:pP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(七)材料的3D打印成形(增材制造)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1) 3D打印(增材制造)的基本原理;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2)常用3D打印工艺及工艺原理; 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3)3D打印分层软件的原理(含机电一体化控制软件框图及知识);</a:t>
            </a:r>
            <a:endParaRPr lang="zh-CN" altLang="en-US" sz="14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1"/>
          </p:nvPr>
        </p:nvSpPr>
        <p:spPr>
          <a:xfrm>
            <a:off x="669925" y="567690"/>
            <a:ext cx="5283200" cy="5455285"/>
          </a:xfrm>
        </p:spPr>
        <p:txBody>
          <a:bodyPr>
            <a:normAutofit fontScale="80000"/>
          </a:bodyPr>
          <a:p>
            <a:r>
              <a:rPr lang="zh-CN" altLang="en-US" sz="2500" b="1"/>
              <a:t>第五部分:机械制造工艺</a:t>
            </a:r>
            <a:endParaRPr lang="zh-CN" altLang="en-US" sz="2500" b="1"/>
          </a:p>
          <a:p>
            <a:pPr marL="0" indent="0">
              <a:buNone/>
            </a:pPr>
            <a:r>
              <a:rPr lang="zh-CN" altLang="en-US" sz="2000"/>
              <a:t>(一)切削加工工艺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核心知识点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1)切削加工基础知识:切削过程;切削运动;切削原理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2)刀具:刀具材料及性能特点;刀具几何角度</a:t>
            </a:r>
            <a:r>
              <a:rPr lang="zh-CN" altLang="en-US" sz="2000"/>
              <a:t>;刀具工作角度;刀具磨损;刀具寿命;新刀具材料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(二)特种加工工艺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核心知识点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1)特种加工的基本概念;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2)激光切割、激光打孔、激光精密加工(应用很广泛);</a:t>
            </a:r>
            <a:endParaRPr lang="zh-CN" altLang="en-US" sz="2000" b="1"/>
          </a:p>
          <a:p>
            <a:pPr marL="0" indent="0">
              <a:buNone/>
            </a:pPr>
            <a:endParaRPr lang="zh-CN" altLang="en-US" sz="2000" b="1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6238875" y="567690"/>
            <a:ext cx="5283200" cy="5455285"/>
          </a:xfrm>
        </p:spPr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(三)常见表面加工方案选择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1)表面加工方案选择及依据: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2)尺寸精度、表面粗糙度、 结构形状与尺寸大小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/>
              <a:t>(四)数控加工技术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1)数控程序;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2)数控系统;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3)数控机床(数控车床、数控铣床、加工中心);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(五)零件的结构工艺性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1)结构工艺性原理;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2)切削加工结构工艺性。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、2、3、6、9、11、12、13、14、15、16"/>
  <p:tag name="KSO_WM_SLIDE_ID" val="custom20187308_1"/>
  <p:tag name="KSO_WM_TEMPLATE_SUBCATEGORY" val="19"/>
  <p:tag name="KSO_WM_TEMPLATE_MASTER_TYPE" val="0"/>
  <p:tag name="KSO_WM_TEMPLATE_COLOR_TYPE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3692</Words>
  <Application>WPS 演示</Application>
  <PresentationFormat>宽屏</PresentationFormat>
  <Paragraphs>224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仿宋</vt:lpstr>
      <vt:lpstr>Arial Unicode MS</vt:lpstr>
      <vt:lpstr>Office 主题​​</vt:lpstr>
      <vt:lpstr>PowerPoint 演示文稿</vt:lpstr>
      <vt:lpstr>PowerPoint 演示文稿</vt:lpstr>
      <vt:lpstr>一、理论课部分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二、工程训练部分</vt:lpstr>
      <vt:lpstr>PowerPoint 演示文稿</vt:lpstr>
      <vt:lpstr>PowerPoint 演示文稿</vt:lpstr>
      <vt:lpstr>(七)增材制造技术(3D打印技术)  (1) 3D打印方法分类及其工作原理、应用特点; (FDM. SLA 激光技术3D打印等) (2) 3D打印原型设计及工艺参数影响; (3) 3D打印材料的发展状况及各种材料成形技术(金属、陶瓷、高分子、复合材料)。</vt:lpstr>
      <vt:lpstr>已达成的能力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霜天晓角</cp:lastModifiedBy>
  <cp:revision>28</cp:revision>
  <dcterms:created xsi:type="dcterms:W3CDTF">2019-06-19T02:08:00Z</dcterms:created>
  <dcterms:modified xsi:type="dcterms:W3CDTF">2020-11-12T10:22:51Z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