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5" r:id="rId6"/>
    <p:sldId id="266" r:id="rId7"/>
    <p:sldId id="264" r:id="rId8"/>
    <p:sldId id="260" r:id="rId9"/>
    <p:sldId id="261"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7"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zh-CN" altLang="en-US"/>
              <a:t>单击此处编辑母版标题样式</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11231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12983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3791486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zh-CN" altLang="en-US"/>
              <a:t>单击此处编辑母版标题样式</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3288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720635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zh-CN" altLang="en-US"/>
              <a:t>单击此处编辑母版标题样式</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1560866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zh-CN" altLang="en-US"/>
              <a:t>单击此处编辑母版标题样式</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512739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047521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44524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121233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zh-CN" altLang="en-US"/>
              <a:t>单击此处编辑母版标题样式</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765939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158125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913795" y="2912232"/>
            <a:ext cx="5107208" cy="287896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912232"/>
            <a:ext cx="5095357" cy="287896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409633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75576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03996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zh-CN" altLang="en-US"/>
              <a:t>单击此处编辑母版标题样式</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2071055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8AA33B4-36C8-41A7-8568-6153CD4AF435}" type="datetimeFigureOut">
              <a:rPr lang="zh-CN" altLang="en-US" smtClean="0"/>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3578751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8AA33B4-36C8-41A7-8568-6153CD4AF435}" type="datetimeFigureOut">
              <a:rPr lang="zh-CN" altLang="en-US" smtClean="0"/>
              <a:t>2020/11/5</a:t>
            </a:fld>
            <a:endParaRPr lang="zh-CN" alt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6BCC165-B355-4EF8-85E8-7FE8D33BCD1B}" type="slidenum">
              <a:rPr lang="zh-CN" altLang="en-US" smtClean="0"/>
              <a:t>‹#›</a:t>
            </a:fld>
            <a:endParaRPr lang="zh-CN" altLang="en-US"/>
          </a:p>
        </p:txBody>
      </p:sp>
    </p:spTree>
    <p:extLst>
      <p:ext uri="{BB962C8B-B14F-4D97-AF65-F5344CB8AC3E}">
        <p14:creationId xmlns:p14="http://schemas.microsoft.com/office/powerpoint/2010/main" val="48326602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aike.baidu.com/item/%E6%95%B0%E6%8E%A7%E8%A3%85%E7%BD%AE" TargetMode="External"/><Relationship Id="rId2" Type="http://schemas.openxmlformats.org/officeDocument/2006/relationships/hyperlink" Target="https://baike.baidu.com/item/%E4%B8%BB%E6%9C%BA" TargetMode="External"/><Relationship Id="rId1" Type="http://schemas.openxmlformats.org/officeDocument/2006/relationships/slideLayout" Target="../slideLayouts/slideLayout2.xml"/><Relationship Id="rId4" Type="http://schemas.openxmlformats.org/officeDocument/2006/relationships/hyperlink" Target="https://baike.baidu.com/item/%E9%A9%B1%E5%8A%A8%E8%A3%85%E7%BD%A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aike.baidu.com/item/%E9%92%BB%E5%89%8A" TargetMode="External"/><Relationship Id="rId2" Type="http://schemas.openxmlformats.org/officeDocument/2006/relationships/hyperlink" Target="https://baike.baidu.com/item/%E9%93%A3%E5%89%8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aike.baidu.com/item/%E5%BE%B7%E5%9B%BD%E5%B7%A5%E7%A8%8B%E5%B8%88%E5%8D%8F%E4%BC%9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aike.baidu.com/item/%E6%9C%BA%E5%BA%8A%E5%8F%82%E8%80%83%E7%82%B9" TargetMode="External"/><Relationship Id="rId2" Type="http://schemas.openxmlformats.org/officeDocument/2006/relationships/hyperlink" Target="https://baike.baidu.com/item/%E5%A4%B9%E5%85%B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175CD7-BEC5-4780-9434-57FE8EA9EC6F}"/>
              </a:ext>
            </a:extLst>
          </p:cNvPr>
          <p:cNvSpPr>
            <a:spLocks noGrp="1"/>
          </p:cNvSpPr>
          <p:nvPr>
            <p:ph type="ctrTitle"/>
          </p:nvPr>
        </p:nvSpPr>
        <p:spPr/>
        <p:txBody>
          <a:bodyPr/>
          <a:lstStyle/>
          <a:p>
            <a:r>
              <a:rPr lang="zh-CN" altLang="en-US" dirty="0"/>
              <a:t>面条机一组</a:t>
            </a:r>
            <a:br>
              <a:rPr lang="en-US" altLang="zh-CN" dirty="0"/>
            </a:br>
            <a:r>
              <a:rPr lang="zh-CN" altLang="en-US" dirty="0"/>
              <a:t>第</a:t>
            </a:r>
            <a:r>
              <a:rPr lang="en-US" altLang="zh-CN" dirty="0"/>
              <a:t>14</a:t>
            </a:r>
            <a:r>
              <a:rPr lang="zh-CN" altLang="en-US" dirty="0"/>
              <a:t>次讨论</a:t>
            </a:r>
          </a:p>
        </p:txBody>
      </p:sp>
      <p:sp>
        <p:nvSpPr>
          <p:cNvPr id="3" name="副标题 2">
            <a:extLst>
              <a:ext uri="{FF2B5EF4-FFF2-40B4-BE49-F238E27FC236}">
                <a16:creationId xmlns:a16="http://schemas.microsoft.com/office/drawing/2014/main" id="{D4AFB570-5EB7-4E12-A9A6-9D9C300B51E3}"/>
              </a:ext>
            </a:extLst>
          </p:cNvPr>
          <p:cNvSpPr>
            <a:spLocks noGrp="1"/>
          </p:cNvSpPr>
          <p:nvPr>
            <p:ph type="subTitle" idx="1"/>
          </p:nvPr>
        </p:nvSpPr>
        <p:spPr/>
        <p:txBody>
          <a:bodyPr/>
          <a:lstStyle/>
          <a:p>
            <a:r>
              <a:rPr lang="zh-CN" altLang="en-US" dirty="0"/>
              <a:t>成员：宋朴辰，柳依何，农航，孙渊龙</a:t>
            </a:r>
            <a:endParaRPr lang="en-US" altLang="zh-CN" dirty="0"/>
          </a:p>
          <a:p>
            <a:r>
              <a:rPr lang="zh-CN" altLang="en-US" dirty="0"/>
              <a:t>汇报：孙渊龙</a:t>
            </a:r>
          </a:p>
        </p:txBody>
      </p:sp>
    </p:spTree>
    <p:extLst>
      <p:ext uri="{BB962C8B-B14F-4D97-AF65-F5344CB8AC3E}">
        <p14:creationId xmlns:p14="http://schemas.microsoft.com/office/powerpoint/2010/main" val="531887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252725-765C-4DA6-A644-8CC88F39762D}"/>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D3E0FFA5-BF3D-4907-BA71-A645C58BFABB}"/>
              </a:ext>
            </a:extLst>
          </p:cNvPr>
          <p:cNvPicPr>
            <a:picLocks noGrp="1" noChangeAspect="1"/>
          </p:cNvPicPr>
          <p:nvPr>
            <p:ph idx="1"/>
          </p:nvPr>
        </p:nvPicPr>
        <p:blipFill>
          <a:blip r:embed="rId2"/>
          <a:stretch>
            <a:fillRect/>
          </a:stretch>
        </p:blipFill>
        <p:spPr>
          <a:xfrm>
            <a:off x="914400" y="2294918"/>
            <a:ext cx="10353675" cy="3296864"/>
          </a:xfrm>
          <a:prstGeom prst="rect">
            <a:avLst/>
          </a:prstGeom>
        </p:spPr>
      </p:pic>
    </p:spTree>
    <p:extLst>
      <p:ext uri="{BB962C8B-B14F-4D97-AF65-F5344CB8AC3E}">
        <p14:creationId xmlns:p14="http://schemas.microsoft.com/office/powerpoint/2010/main" val="1095132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17F701-7827-4D3E-9AE7-9D65FA5A4979}"/>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276F6D39-6375-403D-B3E1-6DAD5AC1211D}"/>
              </a:ext>
            </a:extLst>
          </p:cNvPr>
          <p:cNvPicPr>
            <a:picLocks noGrp="1" noChangeAspect="1"/>
          </p:cNvPicPr>
          <p:nvPr>
            <p:ph idx="1"/>
          </p:nvPr>
        </p:nvPicPr>
        <p:blipFill>
          <a:blip r:embed="rId2"/>
          <a:stretch>
            <a:fillRect/>
          </a:stretch>
        </p:blipFill>
        <p:spPr>
          <a:xfrm>
            <a:off x="914400" y="2276119"/>
            <a:ext cx="10353675" cy="3334462"/>
          </a:xfrm>
          <a:prstGeom prst="rect">
            <a:avLst/>
          </a:prstGeom>
        </p:spPr>
      </p:pic>
    </p:spTree>
    <p:extLst>
      <p:ext uri="{BB962C8B-B14F-4D97-AF65-F5344CB8AC3E}">
        <p14:creationId xmlns:p14="http://schemas.microsoft.com/office/powerpoint/2010/main" val="375969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EA5026-E48B-406D-ADC4-2D51E974B8EE}"/>
              </a:ext>
            </a:extLst>
          </p:cNvPr>
          <p:cNvSpPr>
            <a:spLocks noGrp="1"/>
          </p:cNvSpPr>
          <p:nvPr>
            <p:ph type="title"/>
          </p:nvPr>
        </p:nvSpPr>
        <p:spPr/>
        <p:txBody>
          <a:bodyPr/>
          <a:lstStyle/>
          <a:p>
            <a:r>
              <a:rPr lang="zh-CN" altLang="en-US" dirty="0"/>
              <a:t>数控车</a:t>
            </a:r>
          </a:p>
        </p:txBody>
      </p:sp>
      <p:sp>
        <p:nvSpPr>
          <p:cNvPr id="3" name="内容占位符 2">
            <a:extLst>
              <a:ext uri="{FF2B5EF4-FFF2-40B4-BE49-F238E27FC236}">
                <a16:creationId xmlns:a16="http://schemas.microsoft.com/office/drawing/2014/main" id="{6C277058-531D-4607-A0CF-BF00A69277C1}"/>
              </a:ext>
            </a:extLst>
          </p:cNvPr>
          <p:cNvSpPr>
            <a:spLocks noGrp="1"/>
          </p:cNvSpPr>
          <p:nvPr>
            <p:ph idx="1"/>
          </p:nvPr>
        </p:nvSpPr>
        <p:spPr/>
        <p:txBody>
          <a:bodyPr>
            <a:normAutofit/>
          </a:bodyPr>
          <a:lstStyle/>
          <a:p>
            <a:pPr algn="l"/>
            <a:r>
              <a:rPr lang="zh-CN" altLang="en-US" sz="2400" b="0" i="0" dirty="0">
                <a:effectLst/>
                <a:latin typeface="arial" panose="020B0604020202020204" pitchFamily="34" charset="0"/>
              </a:rPr>
              <a:t>数控车床是目前使用较为广泛的数控机床之一。它主要用于轴类零件或盘类零件的内外圆柱面、任意锥角的内外圆锥面、复杂回转内外曲面和圆柱、圆锥螺纹等切削加工，并能进行切槽、钻孔、扩孔、铰孔及镗孔等。</a:t>
            </a:r>
            <a:r>
              <a:rPr lang="zh-CN" altLang="en-US" sz="2400" b="0" i="0" baseline="30000" dirty="0">
                <a:effectLst/>
                <a:latin typeface="arial" panose="020B0604020202020204" pitchFamily="34" charset="0"/>
              </a:rPr>
              <a:t> </a:t>
            </a:r>
            <a:endParaRPr lang="zh-CN" altLang="en-US" sz="2400" b="0" i="0" dirty="0">
              <a:effectLst/>
              <a:latin typeface="arial" panose="020B0604020202020204" pitchFamily="34" charset="0"/>
            </a:endParaRPr>
          </a:p>
          <a:p>
            <a:pPr algn="l"/>
            <a:r>
              <a:rPr lang="zh-CN" altLang="en-US" sz="2400" b="0" i="0" dirty="0">
                <a:effectLst/>
                <a:latin typeface="arial" panose="020B0604020202020204" pitchFamily="34" charset="0"/>
              </a:rPr>
              <a:t>数控机床是按照事先编制好的加工程序，自动地对被加工零件进行加工。</a:t>
            </a:r>
          </a:p>
          <a:p>
            <a:endParaRPr lang="zh-CN" altLang="en-US" sz="2400" dirty="0"/>
          </a:p>
        </p:txBody>
      </p:sp>
    </p:spTree>
    <p:extLst>
      <p:ext uri="{BB962C8B-B14F-4D97-AF65-F5344CB8AC3E}">
        <p14:creationId xmlns:p14="http://schemas.microsoft.com/office/powerpoint/2010/main" val="295955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E66F07-4EE5-4F0A-8F4E-BA61283F8277}"/>
              </a:ext>
            </a:extLst>
          </p:cNvPr>
          <p:cNvSpPr>
            <a:spLocks noGrp="1"/>
          </p:cNvSpPr>
          <p:nvPr>
            <p:ph type="title"/>
          </p:nvPr>
        </p:nvSpPr>
        <p:spPr>
          <a:xfrm>
            <a:off x="779571" y="234892"/>
            <a:ext cx="10353761" cy="719517"/>
          </a:xfrm>
        </p:spPr>
        <p:txBody>
          <a:bodyPr/>
          <a:lstStyle/>
          <a:p>
            <a:r>
              <a:rPr lang="zh-CN" altLang="en-US" dirty="0"/>
              <a:t>优缺点</a:t>
            </a:r>
          </a:p>
        </p:txBody>
      </p:sp>
      <p:sp>
        <p:nvSpPr>
          <p:cNvPr id="3" name="内容占位符 2">
            <a:extLst>
              <a:ext uri="{FF2B5EF4-FFF2-40B4-BE49-F238E27FC236}">
                <a16:creationId xmlns:a16="http://schemas.microsoft.com/office/drawing/2014/main" id="{608DD712-D3C2-4D35-AFAD-D6A8157E6D6E}"/>
              </a:ext>
            </a:extLst>
          </p:cNvPr>
          <p:cNvSpPr>
            <a:spLocks noGrp="1"/>
          </p:cNvSpPr>
          <p:nvPr>
            <p:ph idx="1"/>
          </p:nvPr>
        </p:nvSpPr>
        <p:spPr>
          <a:xfrm>
            <a:off x="913795" y="954409"/>
            <a:ext cx="10353762" cy="4836791"/>
          </a:xfrm>
        </p:spPr>
        <p:txBody>
          <a:bodyPr>
            <a:normAutofit/>
          </a:bodyPr>
          <a:lstStyle/>
          <a:p>
            <a:r>
              <a:rPr lang="zh-CN" altLang="en-US" sz="2400" dirty="0"/>
              <a:t>一、数控车床：</a:t>
            </a:r>
            <a:r>
              <a:rPr lang="en-US" altLang="zh-CN" sz="2400" dirty="0"/>
              <a:t>1</a:t>
            </a:r>
            <a:r>
              <a:rPr lang="zh-CN" altLang="en-US" sz="2400" dirty="0"/>
              <a:t>、优点：数控车床采用电主轴，取消了皮带、带轮和齿轮等环节，大大减少了主传动的转动惯量，提高了主轴动态响应速度和工作精度，彻底解决了主轴高速运转时皮带和带轮等传动的振动和噪声问题。采用电主轴结构可使主轴转速达</a:t>
            </a:r>
            <a:r>
              <a:rPr lang="en-US" altLang="zh-CN" sz="2400" dirty="0"/>
              <a:t>10000r/min</a:t>
            </a:r>
            <a:r>
              <a:rPr lang="zh-CN" altLang="en-US" sz="2400" dirty="0"/>
              <a:t>以上。直线电机驱动速度高，加减速特性好，有优越的响应特性和跟随精度。用直线电机作伺服驱动，省去了滚珠丝杠这一中间传动环节，消除了传动间隙</a:t>
            </a:r>
            <a:r>
              <a:rPr lang="en-US" altLang="zh-CN" sz="2400" dirty="0"/>
              <a:t>(</a:t>
            </a:r>
            <a:r>
              <a:rPr lang="zh-CN" altLang="en-US" sz="2400" dirty="0"/>
              <a:t>包括反向间隙</a:t>
            </a:r>
            <a:r>
              <a:rPr lang="en-US" altLang="zh-CN" sz="2400" dirty="0"/>
              <a:t>)</a:t>
            </a:r>
            <a:r>
              <a:rPr lang="zh-CN" altLang="en-US" sz="2400" dirty="0"/>
              <a:t>，运动惯量小，系统刚性好，在高速下能精密定位，从而极大地提高了伺服精度。</a:t>
            </a:r>
            <a:endParaRPr lang="en-US" altLang="zh-CN" sz="2400" dirty="0"/>
          </a:p>
          <a:p>
            <a:r>
              <a:rPr lang="en-US" altLang="zh-CN" sz="2400" dirty="0"/>
              <a:t>2</a:t>
            </a:r>
            <a:r>
              <a:rPr lang="zh-CN" altLang="en-US" sz="2400" dirty="0"/>
              <a:t>、缺点：数控车床与普通机床相比，整体性能和效率均有所提高，应用也比较广泛，因此，数控车床与普通机床相比无过多的缺点。</a:t>
            </a:r>
          </a:p>
        </p:txBody>
      </p:sp>
    </p:spTree>
    <p:extLst>
      <p:ext uri="{BB962C8B-B14F-4D97-AF65-F5344CB8AC3E}">
        <p14:creationId xmlns:p14="http://schemas.microsoft.com/office/powerpoint/2010/main" val="311419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A2D5B65-B9FA-4583-A58C-19C495BD0E53}"/>
              </a:ext>
            </a:extLst>
          </p:cNvPr>
          <p:cNvSpPr>
            <a:spLocks noGrp="1"/>
          </p:cNvSpPr>
          <p:nvPr>
            <p:ph idx="1"/>
          </p:nvPr>
        </p:nvSpPr>
        <p:spPr>
          <a:xfrm>
            <a:off x="913795" y="595618"/>
            <a:ext cx="10353762" cy="5195582"/>
          </a:xfrm>
        </p:spPr>
        <p:txBody>
          <a:bodyPr>
            <a:normAutofit/>
          </a:bodyPr>
          <a:lstStyle/>
          <a:p>
            <a:r>
              <a:rPr lang="zh-CN" altLang="en-US" sz="2800" dirty="0"/>
              <a:t>二、普通机床：</a:t>
            </a:r>
            <a:endParaRPr lang="en-US" altLang="zh-CN" sz="2800" dirty="0"/>
          </a:p>
          <a:p>
            <a:r>
              <a:rPr lang="en-US" altLang="zh-CN" sz="2800" dirty="0"/>
              <a:t>1</a:t>
            </a:r>
            <a:r>
              <a:rPr lang="zh-CN" altLang="en-US" sz="2800" dirty="0"/>
              <a:t>、优点：低频力矩大、输出平稳；高性能矢量控制；转矩动态响应快、稳速精度高；减速停车速度快；抗干扰能力强。</a:t>
            </a:r>
            <a:endParaRPr lang="en-US" altLang="zh-CN" sz="2800" dirty="0"/>
          </a:p>
          <a:p>
            <a:r>
              <a:rPr lang="en-US" altLang="zh-CN" sz="2800" dirty="0"/>
              <a:t>2</a:t>
            </a:r>
            <a:r>
              <a:rPr lang="zh-CN" altLang="en-US" sz="2800" dirty="0"/>
              <a:t>、缺点：普通机床的操作效率和加工效率没有数控车床高。</a:t>
            </a:r>
          </a:p>
        </p:txBody>
      </p:sp>
    </p:spTree>
    <p:extLst>
      <p:ext uri="{BB962C8B-B14F-4D97-AF65-F5344CB8AC3E}">
        <p14:creationId xmlns:p14="http://schemas.microsoft.com/office/powerpoint/2010/main" val="3489876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1C0F64-89C2-4DED-85BB-77EAB187F574}"/>
              </a:ext>
            </a:extLst>
          </p:cNvPr>
          <p:cNvSpPr>
            <a:spLocks noGrp="1"/>
          </p:cNvSpPr>
          <p:nvPr>
            <p:ph type="title"/>
          </p:nvPr>
        </p:nvSpPr>
        <p:spPr>
          <a:xfrm>
            <a:off x="813128" y="164985"/>
            <a:ext cx="10353761" cy="457200"/>
          </a:xfrm>
        </p:spPr>
        <p:txBody>
          <a:bodyPr>
            <a:normAutofit fontScale="90000"/>
          </a:bodyPr>
          <a:lstStyle/>
          <a:p>
            <a:r>
              <a:rPr lang="zh-CN" altLang="en-US" dirty="0"/>
              <a:t>组成</a:t>
            </a:r>
          </a:p>
        </p:txBody>
      </p:sp>
      <p:sp>
        <p:nvSpPr>
          <p:cNvPr id="3" name="内容占位符 2">
            <a:extLst>
              <a:ext uri="{FF2B5EF4-FFF2-40B4-BE49-F238E27FC236}">
                <a16:creationId xmlns:a16="http://schemas.microsoft.com/office/drawing/2014/main" id="{0FD0D58C-4C9F-41F0-819D-B6D78EFFB85F}"/>
              </a:ext>
            </a:extLst>
          </p:cNvPr>
          <p:cNvSpPr>
            <a:spLocks noGrp="1"/>
          </p:cNvSpPr>
          <p:nvPr>
            <p:ph idx="1"/>
          </p:nvPr>
        </p:nvSpPr>
        <p:spPr>
          <a:xfrm>
            <a:off x="913795" y="947956"/>
            <a:ext cx="10353762" cy="4843244"/>
          </a:xfrm>
        </p:spPr>
        <p:txBody>
          <a:bodyPr>
            <a:normAutofit lnSpcReduction="10000"/>
          </a:bodyPr>
          <a:lstStyle/>
          <a:p>
            <a:pPr algn="l"/>
            <a:r>
              <a:rPr lang="zh-CN" altLang="en-US" b="0"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主机</a:t>
            </a:r>
            <a:r>
              <a:rPr lang="zh-CN" altLang="en-US" b="0" i="0" dirty="0">
                <a:effectLst/>
                <a:latin typeface="arial" panose="020B0604020202020204" pitchFamily="34" charset="0"/>
              </a:rPr>
              <a:t>，他是数控机床的主体，包括机床身、立柱、主轴、进给机构等机械部件。他是用于完成各种切削加工的机械部件。</a:t>
            </a:r>
          </a:p>
          <a:p>
            <a:pPr algn="l"/>
            <a:r>
              <a:rPr lang="zh-CN" altLang="en-US" b="0"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数控装置</a:t>
            </a:r>
            <a:r>
              <a:rPr lang="zh-CN" altLang="en-US" b="0" i="0" dirty="0">
                <a:effectLst/>
                <a:latin typeface="arial" panose="020B0604020202020204" pitchFamily="34" charset="0"/>
              </a:rPr>
              <a:t>，是数控机床的核心，包括硬件（印刷电路板、</a:t>
            </a:r>
            <a:r>
              <a:rPr lang="en-US" altLang="zh-CN" b="0" i="0" dirty="0">
                <a:effectLst/>
                <a:latin typeface="arial" panose="020B0604020202020204" pitchFamily="34" charset="0"/>
              </a:rPr>
              <a:t>CRT</a:t>
            </a:r>
            <a:r>
              <a:rPr lang="zh-CN" altLang="en-US" b="0" i="0" dirty="0">
                <a:effectLst/>
                <a:latin typeface="arial" panose="020B0604020202020204" pitchFamily="34" charset="0"/>
              </a:rPr>
              <a:t>显示器、键盒、纸带阅读机等）以及相应的软件，用于输入数字化的零件程序，并完成输入信息的存储、数据的变换、插补运算以及实现各种控制功能。</a:t>
            </a:r>
          </a:p>
          <a:p>
            <a:pPr algn="l"/>
            <a:r>
              <a:rPr lang="zh-CN" altLang="en-US" b="0" i="0" u="none"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驱动装置</a:t>
            </a:r>
            <a:r>
              <a:rPr lang="zh-CN" altLang="en-US" b="0" i="0" dirty="0">
                <a:effectLst/>
                <a:latin typeface="arial" panose="020B0604020202020204" pitchFamily="34" charset="0"/>
              </a:rPr>
              <a:t>，他是数控机床执行机构的驱动部件，包括主轴驱动单元、进给单元、主轴电机及进给电机等。他在数控装置的控制下通过电气或电液伺服系统实现主轴和进给驱动。当几个进给联动时，可以完成定位、直线、平面曲线和空间曲线的加工。</a:t>
            </a:r>
          </a:p>
          <a:p>
            <a:pPr algn="l"/>
            <a:r>
              <a:rPr lang="zh-CN" altLang="en-US" b="0" i="0" dirty="0">
                <a:effectLst/>
                <a:latin typeface="arial" panose="020B0604020202020204" pitchFamily="34" charset="0"/>
              </a:rPr>
              <a:t>辅助装置，指数控机床的一些必要的配套部件，用以保证数控机床的运行，如冷却、排屑、润滑、照明、监测等。它包括液压和气动装置、排屑装置、交换工作台、数控转台和数控分度头，还包括刀具及监控检测装置等。</a:t>
            </a:r>
          </a:p>
          <a:p>
            <a:pPr algn="l"/>
            <a:r>
              <a:rPr lang="zh-CN" altLang="en-US" b="0" i="0" dirty="0">
                <a:effectLst/>
                <a:latin typeface="arial" panose="020B0604020202020204" pitchFamily="34" charset="0"/>
              </a:rPr>
              <a:t>编程及其他附属设备，可用来在机外进行零件的程序编制、存储等。</a:t>
            </a:r>
          </a:p>
        </p:txBody>
      </p:sp>
    </p:spTree>
    <p:extLst>
      <p:ext uri="{BB962C8B-B14F-4D97-AF65-F5344CB8AC3E}">
        <p14:creationId xmlns:p14="http://schemas.microsoft.com/office/powerpoint/2010/main" val="239247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E9BC8BD-21D6-468A-A9FA-263A951DE74F}"/>
              </a:ext>
            </a:extLst>
          </p:cNvPr>
          <p:cNvSpPr>
            <a:spLocks noGrp="1"/>
          </p:cNvSpPr>
          <p:nvPr>
            <p:ph idx="1"/>
          </p:nvPr>
        </p:nvSpPr>
        <p:spPr>
          <a:xfrm>
            <a:off x="913795" y="662730"/>
            <a:ext cx="10353762" cy="5128470"/>
          </a:xfrm>
        </p:spPr>
        <p:txBody>
          <a:bodyPr>
            <a:normAutofit/>
          </a:bodyPr>
          <a:lstStyle/>
          <a:p>
            <a:pPr algn="l"/>
            <a:r>
              <a:rPr lang="zh-CN" altLang="en-US" b="0" i="0" dirty="0">
                <a:effectLst/>
                <a:latin typeface="arial" panose="020B0604020202020204" pitchFamily="34" charset="0"/>
              </a:rPr>
              <a:t>车削中心</a:t>
            </a:r>
          </a:p>
          <a:p>
            <a:pPr algn="l"/>
            <a:r>
              <a:rPr lang="zh-CN" altLang="en-US" b="0" i="0" dirty="0">
                <a:effectLst/>
                <a:latin typeface="arial" panose="020B0604020202020204" pitchFamily="34" charset="0"/>
              </a:rPr>
              <a:t>车削加工中心：在普通数控车床的基础上，增加了</a:t>
            </a:r>
            <a:r>
              <a:rPr lang="en-US" altLang="zh-CN" b="0" i="0" dirty="0">
                <a:effectLst/>
                <a:latin typeface="arial" panose="020B0604020202020204" pitchFamily="34" charset="0"/>
              </a:rPr>
              <a:t>C</a:t>
            </a:r>
            <a:r>
              <a:rPr lang="zh-CN" altLang="en-US" b="0" i="0" dirty="0">
                <a:effectLst/>
                <a:latin typeface="arial" panose="020B0604020202020204" pitchFamily="34" charset="0"/>
              </a:rPr>
              <a:t>轴和动力头，更高级的机床还带有刀库，可控制</a:t>
            </a:r>
            <a:r>
              <a:rPr lang="en-US" altLang="zh-CN" b="0" i="0" dirty="0">
                <a:effectLst/>
                <a:latin typeface="arial" panose="020B0604020202020204" pitchFamily="34" charset="0"/>
              </a:rPr>
              <a:t>X</a:t>
            </a:r>
            <a:r>
              <a:rPr lang="zh-CN" altLang="en-US" b="0" i="0" dirty="0">
                <a:effectLst/>
                <a:latin typeface="arial" panose="020B0604020202020204" pitchFamily="34" charset="0"/>
              </a:rPr>
              <a:t>、</a:t>
            </a:r>
            <a:r>
              <a:rPr lang="en-US" altLang="zh-CN" b="0" i="0" dirty="0">
                <a:effectLst/>
                <a:latin typeface="arial" panose="020B0604020202020204" pitchFamily="34" charset="0"/>
              </a:rPr>
              <a:t>Z</a:t>
            </a:r>
            <a:r>
              <a:rPr lang="zh-CN" altLang="en-US" b="0" i="0" dirty="0">
                <a:effectLst/>
                <a:latin typeface="arial" panose="020B0604020202020204" pitchFamily="34" charset="0"/>
              </a:rPr>
              <a:t>和</a:t>
            </a:r>
            <a:r>
              <a:rPr lang="en-US" altLang="zh-CN" b="0" i="0" dirty="0">
                <a:effectLst/>
                <a:latin typeface="arial" panose="020B0604020202020204" pitchFamily="34" charset="0"/>
              </a:rPr>
              <a:t>C</a:t>
            </a:r>
            <a:r>
              <a:rPr lang="zh-CN" altLang="en-US" b="0" i="0" dirty="0">
                <a:effectLst/>
                <a:latin typeface="arial" panose="020B0604020202020204" pitchFamily="34" charset="0"/>
              </a:rPr>
              <a:t>三个坐标轴，联动控制轴可以是（</a:t>
            </a:r>
            <a:r>
              <a:rPr lang="en-US" altLang="zh-CN" b="0" i="0" dirty="0">
                <a:effectLst/>
                <a:latin typeface="arial" panose="020B0604020202020204" pitchFamily="34" charset="0"/>
              </a:rPr>
              <a:t>X</a:t>
            </a:r>
            <a:r>
              <a:rPr lang="zh-CN" altLang="en-US" b="0" i="0" dirty="0">
                <a:effectLst/>
                <a:latin typeface="arial" panose="020B0604020202020204" pitchFamily="34" charset="0"/>
              </a:rPr>
              <a:t>，</a:t>
            </a:r>
            <a:r>
              <a:rPr lang="en-US" altLang="zh-CN" b="0" i="0" dirty="0">
                <a:effectLst/>
                <a:latin typeface="arial" panose="020B0604020202020204" pitchFamily="34" charset="0"/>
              </a:rPr>
              <a:t>Z</a:t>
            </a:r>
            <a:r>
              <a:rPr lang="zh-CN" altLang="en-US" b="0" i="0" dirty="0">
                <a:effectLst/>
                <a:latin typeface="arial" panose="020B0604020202020204" pitchFamily="34" charset="0"/>
              </a:rPr>
              <a:t>）、（</a:t>
            </a:r>
            <a:r>
              <a:rPr lang="en-US" altLang="zh-CN" b="0" i="0" dirty="0">
                <a:effectLst/>
                <a:latin typeface="arial" panose="020B0604020202020204" pitchFamily="34" charset="0"/>
              </a:rPr>
              <a:t>X</a:t>
            </a:r>
            <a:r>
              <a:rPr lang="zh-CN" altLang="en-US" b="0" i="0" dirty="0">
                <a:effectLst/>
                <a:latin typeface="arial" panose="020B0604020202020204" pitchFamily="34" charset="0"/>
              </a:rPr>
              <a:t>，</a:t>
            </a:r>
            <a:r>
              <a:rPr lang="en-US" altLang="zh-CN" b="0" i="0" dirty="0">
                <a:effectLst/>
                <a:latin typeface="arial" panose="020B0604020202020204" pitchFamily="34" charset="0"/>
              </a:rPr>
              <a:t>C</a:t>
            </a:r>
            <a:r>
              <a:rPr lang="zh-CN" altLang="en-US" b="0" i="0" dirty="0">
                <a:effectLst/>
                <a:latin typeface="arial" panose="020B0604020202020204" pitchFamily="34" charset="0"/>
              </a:rPr>
              <a:t>）或（</a:t>
            </a:r>
            <a:r>
              <a:rPr lang="en-US" altLang="zh-CN" b="0" i="0" dirty="0">
                <a:effectLst/>
                <a:latin typeface="arial" panose="020B0604020202020204" pitchFamily="34" charset="0"/>
              </a:rPr>
              <a:t>Z</a:t>
            </a:r>
            <a:r>
              <a:rPr lang="zh-CN" altLang="en-US" b="0" i="0" dirty="0">
                <a:effectLst/>
                <a:latin typeface="arial" panose="020B0604020202020204" pitchFamily="34" charset="0"/>
              </a:rPr>
              <a:t>，</a:t>
            </a:r>
            <a:r>
              <a:rPr lang="en-US" altLang="zh-CN" b="0" i="0" dirty="0">
                <a:effectLst/>
                <a:latin typeface="arial" panose="020B0604020202020204" pitchFamily="34" charset="0"/>
              </a:rPr>
              <a:t>C</a:t>
            </a:r>
            <a:r>
              <a:rPr lang="zh-CN" altLang="en-US" b="0" i="0" dirty="0">
                <a:effectLst/>
                <a:latin typeface="arial" panose="020B0604020202020204" pitchFamily="34" charset="0"/>
              </a:rPr>
              <a:t>）。由于增加了</a:t>
            </a:r>
            <a:r>
              <a:rPr lang="en-US" altLang="zh-CN" b="0" i="0" dirty="0">
                <a:effectLst/>
                <a:latin typeface="arial" panose="020B0604020202020204" pitchFamily="34" charset="0"/>
              </a:rPr>
              <a:t>C</a:t>
            </a:r>
            <a:r>
              <a:rPr lang="zh-CN" altLang="en-US" b="0" i="0" dirty="0">
                <a:effectLst/>
                <a:latin typeface="arial" panose="020B0604020202020204" pitchFamily="34" charset="0"/>
              </a:rPr>
              <a:t>轴和铣削动力头，这种数控车床的加工功能大大增强，除可以进行一般车削外，还可以进行径向和轴向</a:t>
            </a:r>
            <a:r>
              <a:rPr lang="zh-CN" altLang="en-US" b="0"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铣削</a:t>
            </a:r>
            <a:r>
              <a:rPr lang="zh-CN" altLang="en-US" b="0" i="0" dirty="0">
                <a:effectLst/>
                <a:latin typeface="arial" panose="020B0604020202020204" pitchFamily="34" charset="0"/>
              </a:rPr>
              <a:t>、曲面铣削、中心线不在零件回转中心的孔和径向孔的</a:t>
            </a:r>
            <a:r>
              <a:rPr lang="zh-CN" altLang="en-US" b="0"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钻削</a:t>
            </a:r>
            <a:r>
              <a:rPr lang="zh-CN" altLang="en-US" b="0" i="0" dirty="0">
                <a:effectLst/>
                <a:latin typeface="arial" panose="020B0604020202020204" pitchFamily="34" charset="0"/>
              </a:rPr>
              <a:t>等加工。</a:t>
            </a:r>
          </a:p>
          <a:p>
            <a:pPr algn="l"/>
            <a:r>
              <a:rPr lang="zh-CN" altLang="en-US" b="0" i="0" dirty="0">
                <a:effectLst/>
                <a:latin typeface="arial" panose="020B0604020202020204" pitchFamily="34" charset="0"/>
              </a:rPr>
              <a:t>液压卡盘和液压尾架</a:t>
            </a:r>
          </a:p>
          <a:p>
            <a:pPr algn="l"/>
            <a:r>
              <a:rPr lang="zh-CN" altLang="en-US" b="0" i="0" dirty="0">
                <a:effectLst/>
                <a:latin typeface="arial" panose="020B0604020202020204" pitchFamily="34" charset="0"/>
              </a:rPr>
              <a:t>液压卡盘是数控车削加工时夹紧工件的重要附件，对一般回转类零件可采用普通液压卡盘；对零件被夹持部位不是圆柱形的零件，则需要采用专用卡盘；用棒料直接加工零件时需要采用弹簧卡盘。对轴向尺寸和径向尺寸的比值较大的零件，需要采用安装在液压尾架上的活顶尖对零件尾端进行支撑，才能保证对零件进行正确的加工。尾架有普通液压尾架和可编程液压尾架。</a:t>
            </a:r>
          </a:p>
          <a:p>
            <a:endParaRPr lang="zh-CN" altLang="en-US" dirty="0"/>
          </a:p>
        </p:txBody>
      </p:sp>
    </p:spTree>
    <p:extLst>
      <p:ext uri="{BB962C8B-B14F-4D97-AF65-F5344CB8AC3E}">
        <p14:creationId xmlns:p14="http://schemas.microsoft.com/office/powerpoint/2010/main" val="2327569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A7AACF0-933B-45BA-A520-909A71625EE0}"/>
              </a:ext>
            </a:extLst>
          </p:cNvPr>
          <p:cNvSpPr>
            <a:spLocks noGrp="1"/>
          </p:cNvSpPr>
          <p:nvPr>
            <p:ph idx="1"/>
          </p:nvPr>
        </p:nvSpPr>
        <p:spPr>
          <a:xfrm>
            <a:off x="913795" y="453006"/>
            <a:ext cx="10353762" cy="5338194"/>
          </a:xfrm>
        </p:spPr>
        <p:txBody>
          <a:bodyPr/>
          <a:lstStyle/>
          <a:p>
            <a:pPr marL="0" indent="0" algn="l">
              <a:buNone/>
            </a:pPr>
            <a:r>
              <a:rPr lang="zh-CN" altLang="en-US" b="0" i="0" dirty="0">
                <a:effectLst/>
                <a:latin typeface="arial" panose="020B0604020202020204" pitchFamily="34" charset="0"/>
              </a:rPr>
              <a:t>数控车床可以配备两种刀架：</a:t>
            </a:r>
          </a:p>
          <a:p>
            <a:pPr algn="l"/>
            <a:r>
              <a:rPr lang="zh-CN" altLang="en-US" b="0" i="0" dirty="0">
                <a:effectLst/>
                <a:latin typeface="arial" panose="020B0604020202020204" pitchFamily="34" charset="0"/>
              </a:rPr>
              <a:t>①专用刀架：由车床生产厂商自己开发，所使用的刀柄也是专用的。这种刀架的优点是制造成本低，但缺乏通用性。</a:t>
            </a:r>
          </a:p>
          <a:p>
            <a:pPr algn="l"/>
            <a:r>
              <a:rPr lang="zh-CN" altLang="en-US" b="0" i="0" dirty="0">
                <a:effectLst/>
                <a:latin typeface="arial" panose="020B0604020202020204" pitchFamily="34" charset="0"/>
              </a:rPr>
              <a:t>②通用刀架：根据一定的通用标准（如</a:t>
            </a:r>
            <a:r>
              <a:rPr lang="en-US" altLang="zh-CN" b="0" i="0" dirty="0">
                <a:effectLst/>
                <a:latin typeface="arial" panose="020B0604020202020204" pitchFamily="34" charset="0"/>
              </a:rPr>
              <a:t>VDI</a:t>
            </a:r>
            <a:r>
              <a:rPr lang="zh-CN" altLang="en-US" b="0" i="0" dirty="0">
                <a:effectLst/>
                <a:latin typeface="arial" panose="020B0604020202020204" pitchFamily="34" charset="0"/>
              </a:rPr>
              <a:t>，</a:t>
            </a:r>
            <a:r>
              <a:rPr lang="zh-CN" altLang="en-US" b="0"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德国工程师协会</a:t>
            </a:r>
            <a:r>
              <a:rPr lang="zh-CN" altLang="en-US" b="0" i="0" dirty="0">
                <a:effectLst/>
                <a:latin typeface="arial" panose="020B0604020202020204" pitchFamily="34" charset="0"/>
              </a:rPr>
              <a:t>）而生产的刀架，数控车床生产厂商可以根据数控车床的功能要求进行选择配置。</a:t>
            </a:r>
          </a:p>
          <a:p>
            <a:pPr algn="l"/>
            <a:r>
              <a:rPr lang="zh-CN" altLang="en-US" b="0" i="0" dirty="0">
                <a:effectLst/>
                <a:latin typeface="arial" panose="020B0604020202020204" pitchFamily="34" charset="0"/>
              </a:rPr>
              <a:t>铣削动力头：数控车床刀架上安装铣削动力头后可以大大扩展数控车床的加工能力。如：利用铣削动力头进行轴向钻孔和铣削轴向槽。</a:t>
            </a:r>
          </a:p>
          <a:p>
            <a:endParaRPr lang="zh-CN" altLang="en-US" dirty="0"/>
          </a:p>
        </p:txBody>
      </p:sp>
    </p:spTree>
    <p:extLst>
      <p:ext uri="{BB962C8B-B14F-4D97-AF65-F5344CB8AC3E}">
        <p14:creationId xmlns:p14="http://schemas.microsoft.com/office/powerpoint/2010/main" val="2361140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FE1122-0FB1-4ADB-80FC-7589C6D71463}"/>
              </a:ext>
            </a:extLst>
          </p:cNvPr>
          <p:cNvSpPr>
            <a:spLocks noGrp="1"/>
          </p:cNvSpPr>
          <p:nvPr>
            <p:ph type="title"/>
          </p:nvPr>
        </p:nvSpPr>
        <p:spPr>
          <a:xfrm>
            <a:off x="919119" y="134224"/>
            <a:ext cx="10353761" cy="660794"/>
          </a:xfrm>
        </p:spPr>
        <p:txBody>
          <a:bodyPr/>
          <a:lstStyle/>
          <a:p>
            <a:r>
              <a:rPr lang="zh-CN" altLang="en-US" dirty="0"/>
              <a:t>编程</a:t>
            </a:r>
          </a:p>
        </p:txBody>
      </p:sp>
      <p:sp>
        <p:nvSpPr>
          <p:cNvPr id="3" name="内容占位符 2">
            <a:extLst>
              <a:ext uri="{FF2B5EF4-FFF2-40B4-BE49-F238E27FC236}">
                <a16:creationId xmlns:a16="http://schemas.microsoft.com/office/drawing/2014/main" id="{9E07A1E1-4FBA-4641-9C21-E180DCB1697E}"/>
              </a:ext>
            </a:extLst>
          </p:cNvPr>
          <p:cNvSpPr>
            <a:spLocks noGrp="1"/>
          </p:cNvSpPr>
          <p:nvPr>
            <p:ph idx="1"/>
          </p:nvPr>
        </p:nvSpPr>
        <p:spPr>
          <a:xfrm>
            <a:off x="913795" y="795018"/>
            <a:ext cx="10353762" cy="4996182"/>
          </a:xfrm>
        </p:spPr>
        <p:txBody>
          <a:bodyPr/>
          <a:lstStyle/>
          <a:p>
            <a:pPr algn="l"/>
            <a:r>
              <a:rPr lang="zh-CN" altLang="en-US" sz="2400" b="0" i="0" dirty="0">
                <a:effectLst/>
                <a:latin typeface="arial" panose="020B0604020202020204" pitchFamily="34" charset="0"/>
              </a:rPr>
              <a:t>开始部分</a:t>
            </a:r>
            <a:r>
              <a:rPr lang="zh-CN" altLang="en-US" b="0" i="0" dirty="0">
                <a:effectLst/>
                <a:latin typeface="arial" panose="020B0604020202020204" pitchFamily="34" charset="0"/>
              </a:rPr>
              <a:t>：</a:t>
            </a:r>
            <a:endParaRPr lang="en-US" altLang="zh-CN" b="0" i="0" dirty="0">
              <a:effectLst/>
              <a:latin typeface="arial" panose="020B0604020202020204" pitchFamily="34" charset="0"/>
            </a:endParaRPr>
          </a:p>
          <a:p>
            <a:pPr algn="l"/>
            <a:r>
              <a:rPr lang="zh-CN" altLang="en-US" b="0" i="0" dirty="0">
                <a:effectLst/>
                <a:latin typeface="arial" panose="020B0604020202020204" pitchFamily="34" charset="0"/>
              </a:rPr>
              <a:t>坐标系定义如不作特殊指明，数控系统默认</a:t>
            </a:r>
            <a:r>
              <a:rPr lang="en-US" altLang="zh-CN" b="0" i="0" dirty="0">
                <a:effectLst/>
                <a:latin typeface="arial" panose="020B0604020202020204" pitchFamily="34" charset="0"/>
              </a:rPr>
              <a:t>G54</a:t>
            </a:r>
            <a:r>
              <a:rPr lang="zh-CN" altLang="en-US" b="0" i="0" dirty="0">
                <a:effectLst/>
                <a:latin typeface="arial" panose="020B0604020202020204" pitchFamily="34" charset="0"/>
              </a:rPr>
              <a:t>坐标系。</a:t>
            </a:r>
          </a:p>
          <a:p>
            <a:pPr algn="l"/>
            <a:r>
              <a:rPr lang="zh-CN" altLang="en-US" b="0" i="0" dirty="0">
                <a:effectLst/>
                <a:latin typeface="arial" panose="020B0604020202020204" pitchFamily="34" charset="0"/>
              </a:rPr>
              <a:t>返回参考点指令</a:t>
            </a:r>
            <a:r>
              <a:rPr lang="en-US" altLang="zh-CN" b="0" i="0" dirty="0">
                <a:effectLst/>
                <a:latin typeface="arial" panose="020B0604020202020204" pitchFamily="34" charset="0"/>
              </a:rPr>
              <a:t>G28 U0</a:t>
            </a:r>
            <a:r>
              <a:rPr lang="zh-CN" altLang="en-US" b="0" i="0" dirty="0">
                <a:effectLst/>
                <a:latin typeface="arial" panose="020B0604020202020204" pitchFamily="34" charset="0"/>
              </a:rPr>
              <a:t>，为避免换刀过程中，发生刀架与工件或</a:t>
            </a:r>
            <a:r>
              <a:rPr lang="zh-CN" altLang="en-US" b="0"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夹具</a:t>
            </a:r>
            <a:r>
              <a:rPr lang="zh-CN" altLang="en-US" b="0" i="0" dirty="0">
                <a:effectLst/>
                <a:latin typeface="arial" panose="020B0604020202020204" pitchFamily="34" charset="0"/>
              </a:rPr>
              <a:t>之间的碰撞或干涉，一个有效的方法是机床先回到</a:t>
            </a:r>
            <a:r>
              <a:rPr lang="en-US" altLang="zh-CN" b="0" i="0" dirty="0">
                <a:effectLst/>
                <a:latin typeface="arial" panose="020B0604020202020204" pitchFamily="34" charset="0"/>
              </a:rPr>
              <a:t>X</a:t>
            </a:r>
            <a:r>
              <a:rPr lang="zh-CN" altLang="en-US" b="0" i="0" dirty="0">
                <a:effectLst/>
                <a:latin typeface="arial" panose="020B0604020202020204" pitchFamily="34" charset="0"/>
              </a:rPr>
              <a:t>轴方向的</a:t>
            </a:r>
            <a:r>
              <a:rPr lang="zh-CN" altLang="en-US" b="0" i="0" u="none" strike="noStrike" dirty="0">
                <a:effectLst/>
                <a:latin typeface="arial" panose="020B0604020202020204" pitchFamily="34" charset="0"/>
                <a:hlinkClick r:id="rId3">
                  <a:extLst>
                    <a:ext uri="{A12FA001-AC4F-418D-AE19-62706E023703}">
                      <ahyp:hlinkClr xmlns:ahyp="http://schemas.microsoft.com/office/drawing/2018/hyperlinkcolor" val="tx"/>
                    </a:ext>
                  </a:extLst>
                </a:hlinkClick>
              </a:rPr>
              <a:t>机床参考点</a:t>
            </a:r>
            <a:r>
              <a:rPr lang="zh-CN" altLang="en-US" b="0" i="0" dirty="0">
                <a:effectLst/>
                <a:latin typeface="arial" panose="020B0604020202020204" pitchFamily="34" charset="0"/>
              </a:rPr>
              <a:t>，并离开主轴一段安全距离。</a:t>
            </a:r>
          </a:p>
          <a:p>
            <a:pPr algn="l"/>
            <a:r>
              <a:rPr lang="zh-CN" altLang="en-US" b="0" i="0" dirty="0">
                <a:effectLst/>
                <a:latin typeface="arial" panose="020B0604020202020204" pitchFamily="34" charset="0"/>
              </a:rPr>
              <a:t>刀具定义</a:t>
            </a:r>
            <a:r>
              <a:rPr lang="en-US" altLang="zh-CN" b="0" i="0" dirty="0">
                <a:effectLst/>
                <a:latin typeface="arial" panose="020B0604020202020204" pitchFamily="34" charset="0"/>
              </a:rPr>
              <a:t>G0 T0808 M8</a:t>
            </a:r>
            <a:r>
              <a:rPr lang="zh-CN" altLang="en-US" b="0" i="0" dirty="0">
                <a:effectLst/>
                <a:latin typeface="arial" panose="020B0604020202020204" pitchFamily="34" charset="0"/>
              </a:rPr>
              <a:t>，自动调</a:t>
            </a:r>
            <a:r>
              <a:rPr lang="en-US" altLang="zh-CN" b="0" i="0" dirty="0">
                <a:effectLst/>
                <a:latin typeface="arial" panose="020B0604020202020204" pitchFamily="34" charset="0"/>
              </a:rPr>
              <a:t>8</a:t>
            </a:r>
            <a:r>
              <a:rPr lang="zh-CN" altLang="en-US" b="0" i="0" dirty="0">
                <a:effectLst/>
                <a:latin typeface="arial" panose="020B0604020202020204" pitchFamily="34" charset="0"/>
              </a:rPr>
              <a:t>号左偏刀</a:t>
            </a:r>
            <a:r>
              <a:rPr lang="en-US" altLang="zh-CN" b="0" i="0" dirty="0">
                <a:effectLst/>
                <a:latin typeface="arial" panose="020B0604020202020204" pitchFamily="34" charset="0"/>
              </a:rPr>
              <a:t>8</a:t>
            </a:r>
            <a:r>
              <a:rPr lang="zh-CN" altLang="en-US" b="0" i="0" dirty="0">
                <a:effectLst/>
                <a:latin typeface="arial" panose="020B0604020202020204" pitchFamily="34" charset="0"/>
              </a:rPr>
              <a:t>号刀补，开启冷却液。</a:t>
            </a:r>
          </a:p>
          <a:p>
            <a:pPr algn="l"/>
            <a:r>
              <a:rPr lang="zh-CN" altLang="en-US" b="0" i="0" dirty="0">
                <a:effectLst/>
                <a:latin typeface="arial" panose="020B0604020202020204" pitchFamily="34" charset="0"/>
              </a:rPr>
              <a:t>主轴转速定义</a:t>
            </a:r>
            <a:r>
              <a:rPr lang="en-US" altLang="zh-CN" b="0" i="0" dirty="0">
                <a:effectLst/>
                <a:latin typeface="arial" panose="020B0604020202020204" pitchFamily="34" charset="0"/>
              </a:rPr>
              <a:t>G96 S150 M4</a:t>
            </a:r>
            <a:r>
              <a:rPr lang="zh-CN" altLang="en-US" b="0" i="0" dirty="0">
                <a:effectLst/>
                <a:latin typeface="arial" panose="020B0604020202020204" pitchFamily="34" charset="0"/>
              </a:rPr>
              <a:t>，恒定线速度</a:t>
            </a:r>
            <a:r>
              <a:rPr lang="en-US" altLang="zh-CN" b="0" i="0" dirty="0">
                <a:effectLst/>
                <a:latin typeface="arial" panose="020B0604020202020204" pitchFamily="34" charset="0"/>
              </a:rPr>
              <a:t>S</a:t>
            </a:r>
            <a:r>
              <a:rPr lang="zh-CN" altLang="en-US" b="0" i="0" dirty="0">
                <a:effectLst/>
                <a:latin typeface="arial" panose="020B0604020202020204" pitchFamily="34" charset="0"/>
              </a:rPr>
              <a:t>功能定义，</a:t>
            </a:r>
            <a:r>
              <a:rPr lang="en-US" altLang="zh-CN" b="0" i="0" dirty="0">
                <a:effectLst/>
                <a:latin typeface="arial" panose="020B0604020202020204" pitchFamily="34" charset="0"/>
              </a:rPr>
              <a:t>S</a:t>
            </a:r>
            <a:r>
              <a:rPr lang="zh-CN" altLang="en-US" b="0" i="0" dirty="0">
                <a:effectLst/>
                <a:latin typeface="arial" panose="020B0604020202020204" pitchFamily="34" charset="0"/>
              </a:rPr>
              <a:t>功能使数控车床的主轴转速指令功能，有两种表达方式，一种是以</a:t>
            </a:r>
            <a:r>
              <a:rPr lang="en-US" altLang="zh-CN" b="0" i="0" dirty="0">
                <a:effectLst/>
                <a:latin typeface="arial" panose="020B0604020202020204" pitchFamily="34" charset="0"/>
              </a:rPr>
              <a:t>r/min</a:t>
            </a:r>
            <a:r>
              <a:rPr lang="zh-CN" altLang="en-US" b="0" i="0" dirty="0">
                <a:effectLst/>
                <a:latin typeface="arial" panose="020B0604020202020204" pitchFamily="34" charset="0"/>
              </a:rPr>
              <a:t>或</a:t>
            </a:r>
            <a:r>
              <a:rPr lang="en-US" altLang="zh-CN" b="0" i="0" dirty="0">
                <a:effectLst/>
                <a:latin typeface="arial" panose="020B0604020202020204" pitchFamily="34" charset="0"/>
              </a:rPr>
              <a:t>rpm</a:t>
            </a:r>
            <a:r>
              <a:rPr lang="zh-CN" altLang="en-US" b="0" i="0" dirty="0">
                <a:effectLst/>
                <a:latin typeface="arial" panose="020B0604020202020204" pitchFamily="34" charset="0"/>
              </a:rPr>
              <a:t>作为计量单位。另一种是以</a:t>
            </a:r>
            <a:r>
              <a:rPr lang="en-US" altLang="zh-CN" b="0" i="0" dirty="0">
                <a:effectLst/>
                <a:latin typeface="arial" panose="020B0604020202020204" pitchFamily="34" charset="0"/>
              </a:rPr>
              <a:t>m/min</a:t>
            </a:r>
            <a:r>
              <a:rPr lang="zh-CN" altLang="en-US" b="0" i="0" dirty="0">
                <a:effectLst/>
                <a:latin typeface="arial" panose="020B0604020202020204" pitchFamily="34" charset="0"/>
              </a:rPr>
              <a:t>为计量单位。数控车床的</a:t>
            </a:r>
            <a:r>
              <a:rPr lang="en-US" altLang="zh-CN" b="0" i="0" dirty="0">
                <a:effectLst/>
                <a:latin typeface="arial" panose="020B0604020202020204" pitchFamily="34" charset="0"/>
              </a:rPr>
              <a:t>S</a:t>
            </a:r>
            <a:r>
              <a:rPr lang="zh-CN" altLang="en-US" b="0" i="0" dirty="0">
                <a:effectLst/>
                <a:latin typeface="arial" panose="020B0604020202020204" pitchFamily="34" charset="0"/>
              </a:rPr>
              <a:t>代码必须与</a:t>
            </a:r>
            <a:r>
              <a:rPr lang="en-US" altLang="zh-CN" b="0" i="0" dirty="0">
                <a:effectLst/>
                <a:latin typeface="arial" panose="020B0604020202020204" pitchFamily="34" charset="0"/>
              </a:rPr>
              <a:t>G96</a:t>
            </a:r>
            <a:r>
              <a:rPr lang="zh-CN" altLang="en-US" b="0" i="0" dirty="0">
                <a:effectLst/>
                <a:latin typeface="arial" panose="020B0604020202020204" pitchFamily="34" charset="0"/>
              </a:rPr>
              <a:t>或</a:t>
            </a:r>
            <a:r>
              <a:rPr lang="en-US" altLang="zh-CN" b="0" i="0" dirty="0">
                <a:effectLst/>
                <a:latin typeface="arial" panose="020B0604020202020204" pitchFamily="34" charset="0"/>
              </a:rPr>
              <a:t>G97</a:t>
            </a:r>
            <a:r>
              <a:rPr lang="zh-CN" altLang="en-US" b="0" i="0" dirty="0">
                <a:effectLst/>
                <a:latin typeface="arial" panose="020B0604020202020204" pitchFamily="34" charset="0"/>
              </a:rPr>
              <a:t>配合使用才能设置主轴转速或切削速度。</a:t>
            </a:r>
          </a:p>
          <a:p>
            <a:pPr algn="l"/>
            <a:r>
              <a:rPr lang="en-US" altLang="zh-CN" b="0" i="0" dirty="0">
                <a:effectLst/>
                <a:latin typeface="arial" panose="020B0604020202020204" pitchFamily="34" charset="0"/>
              </a:rPr>
              <a:t>G97</a:t>
            </a:r>
            <a:r>
              <a:rPr lang="zh-CN" altLang="en-US" b="0" i="0" dirty="0">
                <a:effectLst/>
                <a:latin typeface="arial" panose="020B0604020202020204" pitchFamily="34" charset="0"/>
              </a:rPr>
              <a:t>：转速指令，定义和设置每分钟的转速。</a:t>
            </a:r>
          </a:p>
          <a:p>
            <a:pPr algn="l"/>
            <a:r>
              <a:rPr lang="en-US" altLang="zh-CN" b="0" i="0" dirty="0">
                <a:effectLst/>
                <a:latin typeface="arial" panose="020B0604020202020204" pitchFamily="34" charset="0"/>
              </a:rPr>
              <a:t>G96</a:t>
            </a:r>
            <a:r>
              <a:rPr lang="zh-CN" altLang="en-US" b="0" i="0" dirty="0">
                <a:effectLst/>
                <a:latin typeface="arial" panose="020B0604020202020204" pitchFamily="34" charset="0"/>
              </a:rPr>
              <a:t>：恒线速度指令，使工件上任何位置上的切削速度都是一样的。</a:t>
            </a:r>
          </a:p>
          <a:p>
            <a:endParaRPr lang="zh-CN" altLang="en-US" dirty="0"/>
          </a:p>
        </p:txBody>
      </p:sp>
    </p:spTree>
    <p:extLst>
      <p:ext uri="{BB962C8B-B14F-4D97-AF65-F5344CB8AC3E}">
        <p14:creationId xmlns:p14="http://schemas.microsoft.com/office/powerpoint/2010/main" val="103906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A16AD76-C403-416E-9D18-BEA7DAB339AF}"/>
              </a:ext>
            </a:extLst>
          </p:cNvPr>
          <p:cNvSpPr>
            <a:spLocks noGrp="1"/>
          </p:cNvSpPr>
          <p:nvPr>
            <p:ph idx="1"/>
          </p:nvPr>
        </p:nvSpPr>
        <p:spPr>
          <a:xfrm>
            <a:off x="913795" y="293615"/>
            <a:ext cx="10353762" cy="5497585"/>
          </a:xfrm>
        </p:spPr>
        <p:txBody>
          <a:bodyPr>
            <a:normAutofit fontScale="92500" lnSpcReduction="10000"/>
          </a:bodyPr>
          <a:lstStyle/>
          <a:p>
            <a:pPr algn="l"/>
            <a:r>
              <a:rPr lang="zh-CN" altLang="en-US" b="0" i="0" dirty="0">
                <a:effectLst/>
                <a:latin typeface="Microsoft YaHei" panose="020B0503020204020204" pitchFamily="34" charset="-122"/>
                <a:ea typeface="Microsoft YaHei" panose="020B0503020204020204" pitchFamily="34" charset="-122"/>
              </a:rPr>
              <a:t>程序内容部分</a:t>
            </a:r>
          </a:p>
          <a:p>
            <a:pPr algn="l"/>
            <a:r>
              <a:rPr lang="zh-CN" altLang="en-US" b="0" i="0" dirty="0">
                <a:effectLst/>
                <a:latin typeface="arial" panose="020B0604020202020204" pitchFamily="34" charset="0"/>
              </a:rPr>
              <a:t>程序内容是整个程序的主要部分，由多个程序段组成。每个程序段由若干个字组成，每个字又由地址码和若干个数字组成。常见的为</a:t>
            </a:r>
            <a:r>
              <a:rPr lang="en-US" altLang="zh-CN" b="0" i="0" dirty="0">
                <a:effectLst/>
                <a:latin typeface="arial" panose="020B0604020202020204" pitchFamily="34" charset="0"/>
              </a:rPr>
              <a:t>G</a:t>
            </a:r>
            <a:r>
              <a:rPr lang="zh-CN" altLang="en-US" b="0" i="0" dirty="0">
                <a:effectLst/>
                <a:latin typeface="arial" panose="020B0604020202020204" pitchFamily="34" charset="0"/>
              </a:rPr>
              <a:t>指令和</a:t>
            </a:r>
            <a:r>
              <a:rPr lang="en-US" altLang="zh-CN" b="0" i="0" dirty="0">
                <a:effectLst/>
                <a:latin typeface="arial" panose="020B0604020202020204" pitchFamily="34" charset="0"/>
              </a:rPr>
              <a:t>M</a:t>
            </a:r>
            <a:r>
              <a:rPr lang="zh-CN" altLang="en-US" b="0" i="0" dirty="0">
                <a:effectLst/>
                <a:latin typeface="arial" panose="020B0604020202020204" pitchFamily="34" charset="0"/>
              </a:rPr>
              <a:t>指令以及各个轴的坐标点组成的程序段，并增加了进给量的功能定义。</a:t>
            </a:r>
          </a:p>
          <a:p>
            <a:pPr algn="l"/>
            <a:r>
              <a:rPr lang="en-US" altLang="zh-CN" b="0" i="0" dirty="0">
                <a:effectLst/>
                <a:latin typeface="arial" panose="020B0604020202020204" pitchFamily="34" charset="0"/>
              </a:rPr>
              <a:t>F</a:t>
            </a:r>
            <a:r>
              <a:rPr lang="zh-CN" altLang="en-US" b="0" i="0" dirty="0">
                <a:effectLst/>
                <a:latin typeface="arial" panose="020B0604020202020204" pitchFamily="34" charset="0"/>
              </a:rPr>
              <a:t>功能是指进给速度的功能，数控车床进给速度有两种表达方式，一种是每转进给量，即用</a:t>
            </a:r>
            <a:r>
              <a:rPr lang="en-US" altLang="zh-CN" b="0" i="0" dirty="0">
                <a:effectLst/>
                <a:latin typeface="arial" panose="020B0604020202020204" pitchFamily="34" charset="0"/>
              </a:rPr>
              <a:t>mm/r</a:t>
            </a:r>
            <a:r>
              <a:rPr lang="zh-CN" altLang="en-US" b="0" i="0" dirty="0">
                <a:effectLst/>
                <a:latin typeface="arial" panose="020B0604020202020204" pitchFamily="34" charset="0"/>
              </a:rPr>
              <a:t>单位表示，主要用于车加工的进给。另一种和</a:t>
            </a:r>
            <a:r>
              <a:rPr lang="zh-CN" altLang="en-US" b="0" i="0" strike="noStrike" dirty="0">
                <a:effectLst/>
                <a:latin typeface="arial" panose="020B0604020202020204" pitchFamily="34" charset="0"/>
              </a:rPr>
              <a:t>数控铣床</a:t>
            </a:r>
            <a:r>
              <a:rPr lang="zh-CN" altLang="en-US" b="0" i="0" dirty="0">
                <a:effectLst/>
                <a:latin typeface="arial" panose="020B0604020202020204" pitchFamily="34" charset="0"/>
              </a:rPr>
              <a:t>相同采用每分钟进给量，即用</a:t>
            </a:r>
            <a:r>
              <a:rPr lang="en-US" altLang="zh-CN" b="0" i="0" dirty="0">
                <a:effectLst/>
                <a:latin typeface="arial" panose="020B0604020202020204" pitchFamily="34" charset="0"/>
              </a:rPr>
              <a:t>mm/min</a:t>
            </a:r>
            <a:r>
              <a:rPr lang="zh-CN" altLang="en-US" b="0" i="0" dirty="0">
                <a:effectLst/>
                <a:latin typeface="arial" panose="020B0604020202020204" pitchFamily="34" charset="0"/>
              </a:rPr>
              <a:t>单位表示。主要用于车铣加工中心中铣加工的进给。</a:t>
            </a:r>
          </a:p>
          <a:p>
            <a:pPr algn="l"/>
            <a:r>
              <a:rPr lang="zh-CN" altLang="en-US" b="0" i="0" dirty="0">
                <a:effectLst/>
                <a:latin typeface="Microsoft YaHei" panose="020B0503020204020204" pitchFamily="34" charset="-122"/>
                <a:ea typeface="Microsoft YaHei" panose="020B0503020204020204" pitchFamily="34" charset="-122"/>
              </a:rPr>
              <a:t>程序结尾部分</a:t>
            </a:r>
          </a:p>
          <a:p>
            <a:pPr algn="l"/>
            <a:r>
              <a:rPr lang="zh-CN" altLang="en-US" b="0" i="0" dirty="0">
                <a:effectLst/>
                <a:latin typeface="arial" panose="020B0604020202020204" pitchFamily="34" charset="0"/>
              </a:rPr>
              <a:t>在程序结尾，需要刀架返回参考点或机床参考点，为下一次换刀的安全位置，同时进行主轴停止，关掉冷却液，程序选择停止或结束程序等动作。</a:t>
            </a:r>
          </a:p>
          <a:p>
            <a:pPr algn="l"/>
            <a:r>
              <a:rPr lang="zh-CN" altLang="en-US" b="0" i="0" dirty="0">
                <a:effectLst/>
                <a:latin typeface="arial" panose="020B0604020202020204" pitchFamily="34" charset="0"/>
              </a:rPr>
              <a:t>回参考点指令</a:t>
            </a:r>
            <a:r>
              <a:rPr lang="en-US" altLang="zh-CN" b="0" i="0" dirty="0">
                <a:effectLst/>
                <a:latin typeface="arial" panose="020B0604020202020204" pitchFamily="34" charset="0"/>
              </a:rPr>
              <a:t>G28U0</a:t>
            </a:r>
            <a:r>
              <a:rPr lang="zh-CN" altLang="en-US" b="0" i="0" dirty="0">
                <a:effectLst/>
                <a:latin typeface="arial" panose="020B0604020202020204" pitchFamily="34" charset="0"/>
              </a:rPr>
              <a:t>为回</a:t>
            </a:r>
            <a:r>
              <a:rPr lang="en-US" altLang="zh-CN" b="0" i="0" dirty="0">
                <a:effectLst/>
                <a:latin typeface="arial" panose="020B0604020202020204" pitchFamily="34" charset="0"/>
              </a:rPr>
              <a:t>X</a:t>
            </a:r>
            <a:r>
              <a:rPr lang="zh-CN" altLang="en-US" b="0" i="0" dirty="0">
                <a:effectLst/>
                <a:latin typeface="arial" panose="020B0604020202020204" pitchFamily="34" charset="0"/>
              </a:rPr>
              <a:t>轴方向机床参考点，</a:t>
            </a:r>
            <a:r>
              <a:rPr lang="en-US" altLang="zh-CN" b="0" i="0" dirty="0">
                <a:effectLst/>
                <a:latin typeface="arial" panose="020B0604020202020204" pitchFamily="34" charset="0"/>
              </a:rPr>
              <a:t>G0 Z300.0</a:t>
            </a:r>
            <a:r>
              <a:rPr lang="zh-CN" altLang="en-US" b="0" i="0" dirty="0">
                <a:effectLst/>
                <a:latin typeface="arial" panose="020B0604020202020204" pitchFamily="34" charset="0"/>
              </a:rPr>
              <a:t>为回</a:t>
            </a:r>
            <a:r>
              <a:rPr lang="en-US" altLang="zh-CN" b="0" i="0" dirty="0">
                <a:effectLst/>
                <a:latin typeface="arial" panose="020B0604020202020204" pitchFamily="34" charset="0"/>
              </a:rPr>
              <a:t>Z</a:t>
            </a:r>
            <a:r>
              <a:rPr lang="zh-CN" altLang="en-US" b="0" i="0" dirty="0">
                <a:effectLst/>
                <a:latin typeface="arial" panose="020B0604020202020204" pitchFamily="34" charset="0"/>
              </a:rPr>
              <a:t>轴方向参考点。</a:t>
            </a:r>
          </a:p>
          <a:p>
            <a:pPr algn="l"/>
            <a:r>
              <a:rPr lang="zh-CN" altLang="en-US" b="0" i="0" dirty="0">
                <a:effectLst/>
                <a:latin typeface="arial" panose="020B0604020202020204" pitchFamily="34" charset="0"/>
              </a:rPr>
              <a:t>停止指令</a:t>
            </a:r>
            <a:r>
              <a:rPr lang="en-US" altLang="zh-CN" b="0" i="0" dirty="0">
                <a:effectLst/>
                <a:latin typeface="arial" panose="020B0604020202020204" pitchFamily="34" charset="0"/>
              </a:rPr>
              <a:t>M01</a:t>
            </a:r>
            <a:r>
              <a:rPr lang="zh-CN" altLang="en-US" b="0" i="0" dirty="0">
                <a:effectLst/>
                <a:latin typeface="arial" panose="020B0604020202020204" pitchFamily="34" charset="0"/>
              </a:rPr>
              <a:t>为选择停止指令，只有当设备的选择停止开关打开时才有效；</a:t>
            </a:r>
            <a:r>
              <a:rPr lang="en-US" altLang="zh-CN" b="0" i="0" dirty="0">
                <a:effectLst/>
                <a:latin typeface="arial" panose="020B0604020202020204" pitchFamily="34" charset="0"/>
              </a:rPr>
              <a:t>M30</a:t>
            </a:r>
            <a:r>
              <a:rPr lang="zh-CN" altLang="en-US" b="0" i="0" dirty="0">
                <a:effectLst/>
                <a:latin typeface="arial" panose="020B0604020202020204" pitchFamily="34" charset="0"/>
              </a:rPr>
              <a:t>为程序结束指令，执行时，冷却液、进给、主轴全部停止。数控程序和数控设备复位并回到加工前原始状态，为下一次程序运行和数控加工重新开始做准备。</a:t>
            </a:r>
          </a:p>
          <a:p>
            <a:pPr marL="0" indent="0">
              <a:buNone/>
            </a:pPr>
            <a:endParaRPr lang="zh-CN" altLang="en-US" dirty="0"/>
          </a:p>
        </p:txBody>
      </p:sp>
    </p:spTree>
    <p:extLst>
      <p:ext uri="{BB962C8B-B14F-4D97-AF65-F5344CB8AC3E}">
        <p14:creationId xmlns:p14="http://schemas.microsoft.com/office/powerpoint/2010/main" val="1922312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TM04033921[[fn=花纹]]</Template>
  <TotalTime>777</TotalTime>
  <Words>1391</Words>
  <Application>Microsoft Office PowerPoint</Application>
  <PresentationFormat>宽屏</PresentationFormat>
  <Paragraphs>41</Paragraphs>
  <Slides>11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微软雅黑</vt:lpstr>
      <vt:lpstr>Arial</vt:lpstr>
      <vt:lpstr>Arial</vt:lpstr>
      <vt:lpstr>Bookman Old Style</vt:lpstr>
      <vt:lpstr>Rockwell</vt:lpstr>
      <vt:lpstr>Damask</vt:lpstr>
      <vt:lpstr>面条机一组 第14次讨论</vt:lpstr>
      <vt:lpstr>数控车</vt:lpstr>
      <vt:lpstr>优缺点</vt:lpstr>
      <vt:lpstr>PowerPoint 演示文稿</vt:lpstr>
      <vt:lpstr>组成</vt:lpstr>
      <vt:lpstr>PowerPoint 演示文稿</vt:lpstr>
      <vt:lpstr>PowerPoint 演示文稿</vt:lpstr>
      <vt:lpstr>编程</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面条机一组 第14次讨论</dc:title>
  <dc:creator>渊龙 孙</dc:creator>
  <cp:lastModifiedBy>渊龙 孙</cp:lastModifiedBy>
  <cp:revision>7</cp:revision>
  <dcterms:created xsi:type="dcterms:W3CDTF">2020-11-05T02:25:31Z</dcterms:created>
  <dcterms:modified xsi:type="dcterms:W3CDTF">2020-11-05T16:47:16Z</dcterms:modified>
</cp:coreProperties>
</file>