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5" r:id="rId3"/>
    <p:sldId id="284" r:id="rId4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6" r:id="rId14"/>
    <p:sldId id="277" r:id="rId15"/>
    <p:sldId id="279" r:id="rId16"/>
    <p:sldId id="280" r:id="rId17"/>
    <p:sldId id="281" r:id="rId18"/>
    <p:sldId id="282" r:id="rId19"/>
    <p:sldId id="283" r:id="rId20"/>
  </p:sldIdLst>
  <p:sldSz cx="9144000" cy="5143500"/>
  <p:notesSz cx="9144000" cy="51435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2370" y="831306"/>
            <a:ext cx="6779259" cy="208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auto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fontAlgn="auto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D8BD707-D9CF-40AE-B4C6-C98DA3205C09}" type="datetimeFigureOut">
              <a:rPr lang="en-US" strike="noStrike" noProof="1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6F15528-21DE-4FAA-801E-634DDDAF4B2B}" type="slidenum">
              <a:rPr strike="noStrike" noProof="1">
                <a:latin typeface="+mn-lt"/>
                <a:ea typeface="+mn-ea"/>
                <a:cs typeface="+mn-cs"/>
              </a:rPr>
            </a:fld>
            <a:endParaRPr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fontAlgn="auto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auto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D8BD707-D9CF-40AE-B4C6-C98DA3205C09}" type="datetimeFigureOut">
              <a:rPr lang="en-US" strike="noStrike" noProof="1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6F15528-21DE-4FAA-801E-634DDDAF4B2B}" type="slidenum">
              <a:rPr strike="noStrike" noProof="1">
                <a:latin typeface="+mn-lt"/>
                <a:ea typeface="+mn-ea"/>
                <a:cs typeface="+mn-cs"/>
              </a:rPr>
            </a:fld>
            <a:endParaRPr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fontAlgn="auto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fontAlgn="auto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fontAlgn="auto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D8BD707-D9CF-40AE-B4C6-C98DA3205C09}" type="datetimeFigureOut">
              <a:rPr lang="en-US" strike="noStrike" noProof="1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363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6F15528-21DE-4FAA-801E-634DDDAF4B2B}" type="slidenum">
              <a:rPr strike="noStrike" noProof="1">
                <a:latin typeface="+mn-lt"/>
                <a:ea typeface="+mn-ea"/>
                <a:cs typeface="+mn-cs"/>
              </a:rPr>
            </a:fld>
            <a:endParaRPr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fontAlgn="auto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D8BD707-D9CF-40AE-B4C6-C98DA3205C09}" type="datetimeFigureOut">
              <a:rPr lang="en-US" strike="noStrike" noProof="1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363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6F15528-21DE-4FAA-801E-634DDDAF4B2B}" type="slidenum">
              <a:rPr strike="noStrike" noProof="1">
                <a:latin typeface="+mn-lt"/>
                <a:ea typeface="+mn-ea"/>
                <a:cs typeface="+mn-cs"/>
              </a:rPr>
            </a:fld>
            <a:endParaRPr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D8BD707-D9CF-40AE-B4C6-C98DA3205C09}" type="datetimeFigureOut">
              <a:rPr lang="en-US" strike="noStrike" noProof="1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363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6F15528-21DE-4FAA-801E-634DDDAF4B2B}" type="slidenum">
              <a:rPr strike="noStrike" noProof="1">
                <a:latin typeface="+mn-lt"/>
                <a:ea typeface="+mn-ea"/>
                <a:cs typeface="+mn-cs"/>
              </a:rPr>
            </a:fld>
            <a:endParaRPr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Holder 2"/>
          <p:cNvSpPr>
            <a:spLocks noGrp="1"/>
          </p:cNvSpPr>
          <p:nvPr>
            <p:ph type="title"/>
          </p:nvPr>
        </p:nvSpPr>
        <p:spPr>
          <a:xfrm>
            <a:off x="3436938" y="261938"/>
            <a:ext cx="2270125" cy="6953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lvl="0"/>
            <a:endParaRPr lang="zh-CN"/>
          </a:p>
        </p:txBody>
      </p:sp>
      <p:sp>
        <p:nvSpPr>
          <p:cNvPr id="1027" name="Holder 3"/>
          <p:cNvSpPr>
            <a:spLocks noGrp="1"/>
          </p:cNvSpPr>
          <p:nvPr>
            <p:ph type="body"/>
          </p:nvPr>
        </p:nvSpPr>
        <p:spPr>
          <a:xfrm>
            <a:off x="538163" y="1416050"/>
            <a:ext cx="8067675" cy="23669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lvl="0"/>
            <a:endParaRPr lang="zh-CN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D8BD707-D9CF-40AE-B4C6-C98DA3205C09}" type="datetimeFigureOut">
              <a:rPr lang="en-US" strike="noStrike" noProof="1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6F15528-21DE-4FAA-801E-634DDDAF4B2B}" type="slidenum">
              <a:rPr strike="noStrike" noProof="1">
                <a:latin typeface="+mn-lt"/>
                <a:ea typeface="+mn-ea"/>
                <a:cs typeface="+mn-cs"/>
              </a:rPr>
            </a:fld>
            <a:endParaRPr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ctrTitle"/>
          </p:nvPr>
        </p:nvSpPr>
        <p:spPr>
          <a:xfrm>
            <a:off x="1182688" y="831850"/>
            <a:ext cx="6778625" cy="738188"/>
          </a:xfrm>
          <a:ln/>
        </p:spPr>
        <p:txBody>
          <a:bodyPr wrap="square" lIns="0" tIns="0" rIns="0" bIns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4800">
                <a:solidFill>
                  <a:srgbClr val="0000CC"/>
                </a:solidFill>
                <a:latin typeface="微软雅黑" panose="020B0503020204020204" charset="-122"/>
                <a:ea typeface="宋体" panose="02010600030101010101" pitchFamily="2" charset="-122"/>
                <a:cs typeface="+mj-cs"/>
              </a:rPr>
              <a:t>材料简介</a:t>
            </a:r>
            <a:endParaRPr lang="zh-CN" altLang="en-US" sz="4800">
              <a:solidFill>
                <a:srgbClr val="0000CC"/>
              </a:solidFill>
              <a:latin typeface="微软雅黑" panose="020B0503020204020204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8194" name="副标题 2"/>
          <p:cNvSpPr>
            <a:spLocks noGrp="1"/>
          </p:cNvSpPr>
          <p:nvPr>
            <p:ph type="subTitle" idx="4"/>
          </p:nvPr>
        </p:nvSpPr>
        <p:spPr>
          <a:xfrm>
            <a:off x="1371600" y="2879725"/>
            <a:ext cx="6400800" cy="1108075"/>
          </a:xfrm>
          <a:ln/>
        </p:spPr>
        <p:txBody>
          <a:bodyPr wrap="square" lIns="0" tIns="0" rIns="0" bIns="0" anchor="t">
            <a:spAutoFit/>
          </a:bodyPr>
          <a:p>
            <a:pPr indent="0" algn="ctr"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面条机二组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+mn-cs"/>
            </a:endParaRPr>
          </a:p>
          <a:p>
            <a:pPr indent="0" algn="ctr"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主讲人：季东杰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+mn-cs"/>
            </a:endParaRPr>
          </a:p>
          <a:p>
            <a:pPr indent="0" algn="ctr"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小组成员：武磊、季东杰、梁连吉、崔光辉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8433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838200" y="1327150"/>
            <a:ext cx="73914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bject 3"/>
          <p:cNvSpPr txBox="1"/>
          <p:nvPr/>
        </p:nvSpPr>
        <p:spPr>
          <a:xfrm>
            <a:off x="4092575" y="4414838"/>
            <a:ext cx="1049338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</a:pPr>
            <a:r>
              <a:rPr sz="2000" b="1" spc="5" noProof="1" dirty="0">
                <a:solidFill>
                  <a:srgbClr val="0000CC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复合材料</a:t>
            </a:r>
            <a:endParaRPr sz="20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9650" y="479425"/>
            <a:ext cx="1860550" cy="573088"/>
          </a:xfr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1" i="0" u="none" strike="noStrike" kern="0" cap="none" spc="-5" normalizeH="0" baseline="0" noProof="1" dirty="0">
                <a:solidFill>
                  <a:srgbClr val="0000CC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rPr>
              <a:t>复合材料</a:t>
            </a:r>
            <a:endParaRPr kumimoji="0" sz="3600" b="1" i="0" u="none" strike="noStrike" kern="0" cap="none" spc="0" normalizeH="0" baseline="0" noProof="1">
              <a:solidFill>
                <a:schemeClr val="tx1"/>
              </a:solidFill>
              <a:latin typeface="宋体" panose="02010600030101010101" pitchFamily="2" charset="-122"/>
              <a:ea typeface="+mj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bject 4"/>
          <p:cNvSpPr txBox="1">
            <a:spLocks noGrp="1"/>
          </p:cNvSpPr>
          <p:nvPr/>
        </p:nvSpPr>
        <p:spPr>
          <a:xfrm>
            <a:off x="1622425" y="1501775"/>
            <a:ext cx="6897688" cy="809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006FC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marL="2370455" marR="5080" indent="-2358390" fontAlgn="auto">
              <a:lnSpc>
                <a:spcPct val="140000"/>
              </a:lnSpc>
              <a:spcBef>
                <a:spcPts val="100"/>
              </a:spcBef>
            </a:pPr>
            <a:r>
              <a:rPr sz="3700" strike="noStrike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新材</a:t>
            </a:r>
            <a:r>
              <a:rPr sz="3700" strike="noStrike" spc="1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料</a:t>
            </a:r>
            <a:r>
              <a:rPr sz="3700" strike="noStrike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发展</a:t>
            </a:r>
            <a:r>
              <a:rPr sz="3700" strike="noStrike" spc="1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趋</a:t>
            </a:r>
            <a:r>
              <a:rPr sz="3700" strike="noStrike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势及</a:t>
            </a:r>
            <a:r>
              <a:rPr sz="3700" strike="noStrike" spc="1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先</a:t>
            </a:r>
            <a:r>
              <a:rPr sz="3700" strike="noStrike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进材</a:t>
            </a:r>
            <a:r>
              <a:rPr sz="3700" strike="noStrike" spc="-5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料 </a:t>
            </a:r>
            <a:r>
              <a:rPr sz="3700" strike="noStrike" spc="5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简介</a:t>
            </a:r>
            <a:endParaRPr sz="3700" strike="noStrike" noProof="1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bject 2"/>
          <p:cNvSpPr txBox="1">
            <a:spLocks noGrp="1"/>
          </p:cNvSpPr>
          <p:nvPr/>
        </p:nvSpPr>
        <p:spPr>
          <a:xfrm>
            <a:off x="452438" y="252413"/>
            <a:ext cx="2781300" cy="436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006FC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0"/>
              </a:spcBef>
            </a:pPr>
            <a:r>
              <a:rPr sz="2700" strike="noStrike" spc="1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（一）发展趋势：</a:t>
            </a:r>
            <a:endParaRPr sz="2700" strike="noStrike" noProof="1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" name="object 3"/>
          <p:cNvSpPr txBox="1">
            <a:spLocks noGrp="1"/>
          </p:cNvSpPr>
          <p:nvPr/>
        </p:nvSpPr>
        <p:spPr>
          <a:xfrm>
            <a:off x="452438" y="663575"/>
            <a:ext cx="5030788" cy="126047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>
            <a:lvl1pPr marL="0">
              <a:defRPr sz="2700" b="1" i="0">
                <a:solidFill>
                  <a:srgbClr val="00AF50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608580" fontAlgn="auto">
              <a:lnSpc>
                <a:spcPct val="100000"/>
              </a:lnSpc>
              <a:spcBef>
                <a:spcPts val="1720"/>
              </a:spcBef>
            </a:pPr>
            <a:r>
              <a:rPr strike="noStrike" spc="10" noProof="1" dirty="0"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小、强、智、</a:t>
            </a:r>
            <a:r>
              <a:rPr strike="noStrike" noProof="1" dirty="0"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绿</a:t>
            </a:r>
            <a:endParaRPr strike="noStrike" noProof="1" dirty="0"/>
          </a:p>
          <a:p>
            <a:pPr marL="12700" fontAlgn="auto">
              <a:lnSpc>
                <a:spcPct val="100000"/>
              </a:lnSpc>
              <a:spcBef>
                <a:spcPts val="1620"/>
              </a:spcBef>
            </a:pPr>
            <a:r>
              <a:rPr strike="noStrike" spc="5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（</a:t>
            </a:r>
            <a:r>
              <a:rPr strike="noStrike" spc="10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二</a:t>
            </a:r>
            <a:r>
              <a:rPr strike="noStrike" spc="5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）先进材料简介</a:t>
            </a:r>
            <a:endParaRPr strike="noStrike" spc="5" noProof="1" dirty="0">
              <a:solidFill>
                <a:srgbClr val="0000CC"/>
              </a:solidFill>
            </a:endParaRPr>
          </a:p>
        </p:txBody>
      </p:sp>
      <p:sp>
        <p:nvSpPr>
          <p:cNvPr id="4" name="object 2"/>
          <p:cNvSpPr txBox="1">
            <a:spLocks noGrp="1"/>
          </p:cNvSpPr>
          <p:nvPr>
            <p:ph type="ctrTitle"/>
          </p:nvPr>
        </p:nvSpPr>
        <p:spPr>
          <a:xfrm>
            <a:off x="809625" y="2147888"/>
            <a:ext cx="2066925" cy="514350"/>
          </a:xfrm>
        </p:spPr>
        <p:txBody>
          <a:bodyPr vert="horz" wrap="square" lIns="0" tIns="13335" rIns="0" bIns="0" rtlCol="0">
            <a:spAutoFit/>
          </a:bodyPr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200" b="1" i="0" u="none" strike="noStrike" kern="0" cap="none" spc="350" normalizeH="0" baseline="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1</a:t>
            </a:r>
            <a:r>
              <a:rPr kumimoji="0" sz="3200" b="1" i="0" u="none" strike="noStrike" kern="0" cap="none" spc="145" normalizeH="0" baseline="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.</a:t>
            </a:r>
            <a:r>
              <a:rPr kumimoji="0" sz="3200" b="1" i="0" u="none" strike="noStrike" kern="0" cap="none" spc="5" normalizeH="0" baseline="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智</a:t>
            </a:r>
            <a:r>
              <a:rPr kumimoji="0" sz="3200" b="1" i="0" u="none" strike="noStrike" kern="0" cap="none" spc="0" normalizeH="0" baseline="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能</a:t>
            </a:r>
            <a:r>
              <a:rPr kumimoji="0" sz="3200" b="1" i="0" u="none" strike="noStrike" kern="0" cap="none" spc="10" normalizeH="0" baseline="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材</a:t>
            </a:r>
            <a:r>
              <a:rPr kumimoji="0" sz="3200" b="1" i="0" u="none" strike="noStrike" kern="0" cap="none" spc="0" normalizeH="0" baseline="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料</a:t>
            </a:r>
            <a:endParaRPr kumimoji="0" sz="3200" b="1" i="0" u="none" strike="noStrike" kern="0" cap="none" spc="0" normalizeH="0" baseline="0" noProof="1">
              <a:solidFill>
                <a:srgbClr val="0000CC"/>
              </a:solidFill>
              <a:latin typeface="Microsoft JhengHei" panose="020B0604030504040204" charset="-120"/>
              <a:ea typeface="+mj-ea"/>
              <a:cs typeface="Microsoft JhengHei" panose="020B0604030504040204" charset="-120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-1003300" y="2992438"/>
            <a:ext cx="4067175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790700" fontAlgn="auto">
              <a:spcBef>
                <a:spcPts val="105"/>
              </a:spcBef>
            </a:pPr>
            <a:r>
              <a:rPr sz="3200" b="1" spc="250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2.</a:t>
            </a:r>
            <a:r>
              <a:rPr sz="3200" b="1" spc="5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生</a:t>
            </a:r>
            <a:r>
              <a:rPr sz="3200" b="1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物</a:t>
            </a:r>
            <a:r>
              <a:rPr sz="3200" b="1" spc="10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材</a:t>
            </a:r>
            <a:r>
              <a:rPr sz="3200" b="1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料</a:t>
            </a:r>
            <a:endParaRPr sz="3200" noProof="1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7"/>
          <p:cNvSpPr txBox="1">
            <a:spLocks noGrp="1"/>
          </p:cNvSpPr>
          <p:nvPr/>
        </p:nvSpPr>
        <p:spPr>
          <a:xfrm>
            <a:off x="3881438" y="2147888"/>
            <a:ext cx="20669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1" i="0">
                <a:solidFill>
                  <a:srgbClr val="006FC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5"/>
              </a:spcBef>
            </a:pPr>
            <a:r>
              <a:rPr sz="3200" strike="noStrike" spc="35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3</a:t>
            </a:r>
            <a:r>
              <a:rPr sz="3200" strike="noStrike" spc="145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.</a:t>
            </a:r>
            <a:r>
              <a:rPr sz="3200" strike="noStrike" spc="5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纳</a:t>
            </a:r>
            <a:r>
              <a:rPr sz="3200" strike="noStrike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米</a:t>
            </a:r>
            <a:r>
              <a:rPr sz="3200" strike="noStrike" spc="10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材</a:t>
            </a:r>
            <a:r>
              <a:rPr sz="3200" strike="noStrike" noProof="1" dirty="0">
                <a:solidFill>
                  <a:srgbClr val="0000CC"/>
                </a:solidFill>
                <a:latin typeface="Microsoft JhengHei" panose="020B0604030504040204" charset="-120"/>
                <a:ea typeface="+mj-ea"/>
                <a:cs typeface="Microsoft JhengHei" panose="020B0604030504040204" charset="-120"/>
              </a:rPr>
              <a:t>料</a:t>
            </a:r>
            <a:endParaRPr sz="3200" strike="noStrike" noProof="1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3881438" y="2992438"/>
            <a:ext cx="2881313" cy="5127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 fontAlgn="auto">
              <a:spcBef>
                <a:spcPts val="105"/>
              </a:spcBef>
            </a:pPr>
            <a:r>
              <a:rPr sz="3200" b="1" spc="250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4.</a:t>
            </a:r>
            <a:r>
              <a:rPr sz="3200" b="1" spc="5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生</a:t>
            </a:r>
            <a:r>
              <a:rPr sz="3200" b="1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态</a:t>
            </a:r>
            <a:r>
              <a:rPr sz="3200" b="1" spc="10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环</a:t>
            </a:r>
            <a:r>
              <a:rPr sz="3200" b="1" spc="5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境</a:t>
            </a:r>
            <a:r>
              <a:rPr sz="3200" b="1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材料</a:t>
            </a:r>
            <a:endParaRPr sz="3200" noProof="1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bject 5"/>
          <p:cNvSpPr txBox="1"/>
          <p:nvPr/>
        </p:nvSpPr>
        <p:spPr>
          <a:xfrm>
            <a:off x="1743075" y="963613"/>
            <a:ext cx="5543550" cy="1243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536700" marR="5080" indent="-1524635" fontAlgn="auto">
              <a:spcBef>
                <a:spcPts val="95"/>
              </a:spcBef>
            </a:pPr>
            <a:r>
              <a:rPr sz="4000"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制造</a:t>
            </a:r>
            <a:r>
              <a:rPr sz="4000" b="1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（</a:t>
            </a:r>
            <a:r>
              <a:rPr sz="4000"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工艺</a:t>
            </a:r>
            <a:r>
              <a:rPr sz="4000" b="1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）</a:t>
            </a:r>
            <a:r>
              <a:rPr sz="4000"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技术</a:t>
            </a:r>
            <a:r>
              <a:rPr sz="4000"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现状与发展趋势</a:t>
            </a:r>
            <a:endParaRPr sz="40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bject 4"/>
          <p:cNvSpPr txBox="1"/>
          <p:nvPr/>
        </p:nvSpPr>
        <p:spPr>
          <a:xfrm>
            <a:off x="1338263" y="982663"/>
            <a:ext cx="7348538" cy="3600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329565" indent="-317500" fontAlgn="auto">
              <a:spcBef>
                <a:spcPts val="95"/>
              </a:spcBef>
              <a:buClr>
                <a:srgbClr val="003399"/>
              </a:buClr>
              <a:buSzPct val="96000"/>
              <a:buFont typeface="Wingdings" panose="05000000000000000000"/>
              <a:buChar char=""/>
              <a:tabLst>
                <a:tab pos="330200" algn="l"/>
              </a:tabLst>
            </a:pPr>
            <a:r>
              <a:rPr sz="2800" b="1" spc="-5" noProof="1" dirty="0">
                <a:solidFill>
                  <a:srgbClr val="FF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基本概</a:t>
            </a:r>
            <a:r>
              <a:rPr sz="2800" b="1" noProof="1" dirty="0">
                <a:solidFill>
                  <a:srgbClr val="FF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念</a:t>
            </a:r>
            <a:r>
              <a:rPr sz="2800" b="1" spc="-5" noProof="1" dirty="0">
                <a:solidFill>
                  <a:srgbClr val="FF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：</a:t>
            </a:r>
            <a:endParaRPr sz="28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25"/>
              </a:spcBef>
              <a:buChar char=""/>
            </a:pPr>
            <a:endParaRPr sz="3000" noProof="1">
              <a:latin typeface="Times New Roman" panose="02020603050405020304"/>
              <a:cs typeface="Times New Roman" panose="02020603050405020304"/>
            </a:endParaRPr>
          </a:p>
          <a:p>
            <a:pPr marL="284480" indent="-272415" fontAlgn="auto">
              <a:buClr>
                <a:srgbClr val="003399"/>
              </a:buClr>
              <a:buSzPct val="96000"/>
              <a:buFont typeface="Wingdings" panose="05000000000000000000"/>
              <a:buChar char=""/>
              <a:tabLst>
                <a:tab pos="285115" algn="l"/>
              </a:tabLst>
            </a:pPr>
            <a:r>
              <a:rPr sz="2400" b="1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制造:</a:t>
            </a:r>
            <a:endParaRPr sz="24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635000" fontAlgn="auto">
              <a:lnSpc>
                <a:spcPts val="2590"/>
              </a:lnSpc>
              <a:spcBef>
                <a:spcPts val="615"/>
              </a:spcBef>
            </a:pPr>
            <a:r>
              <a:rPr sz="2400" b="1" spc="9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把原</a:t>
            </a:r>
            <a:r>
              <a:rPr sz="2400" b="1" spc="10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材料加工成适用的产品制</a:t>
            </a:r>
            <a:r>
              <a:rPr sz="2400" b="1" spc="14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作</a:t>
            </a:r>
            <a:r>
              <a:rPr sz="2400" b="1" spc="10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。或将原材料加 </a:t>
            </a:r>
            <a:r>
              <a:rPr sz="24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工成器物。</a:t>
            </a:r>
            <a:endParaRPr sz="24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30"/>
              </a:spcBef>
            </a:pPr>
            <a:endParaRPr sz="2950" noProof="1">
              <a:latin typeface="Times New Roman" panose="02020603050405020304"/>
              <a:cs typeface="Times New Roman" panose="02020603050405020304"/>
            </a:endParaRPr>
          </a:p>
          <a:p>
            <a:pPr marL="284480" indent="-272415" fontAlgn="auto">
              <a:buClr>
                <a:srgbClr val="003399"/>
              </a:buClr>
              <a:buSzPct val="96000"/>
              <a:buFont typeface="Wingdings" panose="05000000000000000000"/>
              <a:buChar char=""/>
              <a:tabLst>
                <a:tab pos="285115" algn="l"/>
              </a:tabLst>
            </a:pPr>
            <a:r>
              <a:rPr sz="2400" b="1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产品的制造过程：</a:t>
            </a:r>
            <a:endParaRPr sz="24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890270" fontAlgn="auto">
              <a:spcBef>
                <a:spcPts val="5"/>
              </a:spcBef>
            </a:pPr>
            <a:r>
              <a:rPr sz="2400" b="1" noProof="1" dirty="0">
                <a:solidFill>
                  <a:srgbClr val="111224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产品</a:t>
            </a:r>
            <a:r>
              <a:rPr sz="2400" b="1" spc="-15" noProof="1" dirty="0">
                <a:solidFill>
                  <a:srgbClr val="111224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设</a:t>
            </a:r>
            <a:r>
              <a:rPr sz="2400" b="1" noProof="1" dirty="0">
                <a:solidFill>
                  <a:srgbClr val="111224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计、材料选择、材料成形、机械加工、</a:t>
            </a:r>
            <a:endParaRPr sz="24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fontAlgn="auto">
              <a:spcBef>
                <a:spcPts val="575"/>
              </a:spcBef>
            </a:pPr>
            <a:r>
              <a:rPr sz="2400" b="1" noProof="1" dirty="0">
                <a:solidFill>
                  <a:srgbClr val="111224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改性（或表面处理）、检验与装配等。</a:t>
            </a:r>
            <a:endParaRPr sz="24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bject 4"/>
          <p:cNvSpPr txBox="1"/>
          <p:nvPr/>
        </p:nvSpPr>
        <p:spPr>
          <a:xfrm>
            <a:off x="536575" y="1133475"/>
            <a:ext cx="7945438" cy="32702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p>
            <a:pPr marL="355600" indent="-342900" algn="just" fontAlgn="auto">
              <a:spcBef>
                <a:spcPts val="770"/>
              </a:spcBef>
              <a:buClr>
                <a:srgbClr val="003399"/>
              </a:buClr>
              <a:buFont typeface="Wingdings" panose="05000000000000000000"/>
              <a:buChar char=""/>
              <a:tabLst>
                <a:tab pos="355600" algn="l"/>
              </a:tabLst>
            </a:pPr>
            <a:r>
              <a:rPr sz="2800"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机械制</a:t>
            </a:r>
            <a:r>
              <a:rPr sz="2800" b="1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造</a:t>
            </a:r>
            <a:r>
              <a:rPr sz="2800"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：</a:t>
            </a:r>
            <a:endParaRPr sz="28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119380" indent="666115" algn="just" fontAlgn="auto">
              <a:spcBef>
                <a:spcPts val="675"/>
              </a:spcBef>
            </a:pP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指从事各种动力机械、起重运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输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机械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、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农业 机械、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冶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金矿山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机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械、化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工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机械、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纺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织机械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、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机 床、工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具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、仪器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、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仪表及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其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他机械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设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备等生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产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的 工业部门。</a:t>
            </a:r>
            <a:endParaRPr sz="28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719455" fontAlgn="auto">
              <a:spcBef>
                <a:spcPts val="675"/>
              </a:spcBef>
            </a:pP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机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械制造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业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为整个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国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民经济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提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供技术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装</a:t>
            </a:r>
            <a:r>
              <a:rPr sz="28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备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,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其 发展水平是国家工业化程度的主要</a:t>
            </a:r>
            <a:r>
              <a:rPr sz="28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标</a:t>
            </a:r>
            <a:r>
              <a:rPr sz="28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志之一。</a:t>
            </a:r>
            <a:endParaRPr sz="28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object 4"/>
          <p:cNvSpPr txBox="1">
            <a:spLocks noGrp="1"/>
          </p:cNvSpPr>
          <p:nvPr>
            <p:ph type="ctrTitle"/>
          </p:nvPr>
        </p:nvSpPr>
        <p:spPr>
          <a:xfrm>
            <a:off x="3117850" y="393700"/>
            <a:ext cx="3019425" cy="504825"/>
          </a:xfrm>
          <a:ln/>
        </p:spPr>
        <p:txBody>
          <a:bodyPr vert="horz" wrap="square" lIns="0" tIns="13335" rIns="0" bIns="0" anchor="t">
            <a:spAutoFit/>
          </a:bodyPr>
          <a:p>
            <a:pPr marL="12700" indent="0">
              <a:lnSpc>
                <a:spcPct val="100000"/>
              </a:lnSpc>
              <a:spcBef>
                <a:spcPts val="100"/>
              </a:spcBef>
            </a:pPr>
            <a:r>
              <a:rPr lang="zh-CN" sz="3200" dirty="0">
                <a:solidFill>
                  <a:srgbClr val="000000"/>
                </a:solidFill>
                <a:latin typeface="微软雅黑" panose="020B0503020204020204" charset="-122"/>
                <a:ea typeface="+mj-ea"/>
                <a:cs typeface="+mj-cs"/>
              </a:rPr>
              <a:t>制造业现状</a:t>
            </a:r>
            <a:r>
              <a:rPr lang="zh-CN" sz="32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:</a:t>
            </a:r>
            <a:endParaRPr lang="zh-CN" sz="3200">
              <a:solidFill>
                <a:srgbClr val="0000CC"/>
              </a:solidFill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2924175" y="1123950"/>
            <a:ext cx="3556000" cy="33543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356235" marR="784860" indent="-356235" fontAlgn="auto">
              <a:lnSpc>
                <a:spcPct val="120000"/>
              </a:lnSpc>
              <a:spcBef>
                <a:spcPts val="95"/>
              </a:spcBef>
              <a:buClr>
                <a:srgbClr val="003399"/>
              </a:buClr>
              <a:buFont typeface="Wingdings" panose="05000000000000000000"/>
              <a:buChar char=""/>
              <a:tabLst>
                <a:tab pos="356235" algn="l"/>
              </a:tabLst>
            </a:pPr>
            <a:r>
              <a:rPr sz="26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我国是世界工</a:t>
            </a:r>
            <a:r>
              <a:rPr sz="2600" b="1" spc="-2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厂</a:t>
            </a:r>
            <a:r>
              <a:rPr sz="26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, </a:t>
            </a:r>
            <a:r>
              <a:rPr sz="2600" b="1" spc="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制</a:t>
            </a:r>
            <a:r>
              <a:rPr sz="2600" b="1" spc="-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造业</a:t>
            </a:r>
            <a:r>
              <a:rPr sz="2600" b="1" spc="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大</a:t>
            </a:r>
            <a:r>
              <a:rPr sz="2600" b="1" spc="-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国</a:t>
            </a:r>
            <a:r>
              <a:rPr sz="26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!</a:t>
            </a:r>
            <a:endParaRPr sz="26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 fontAlgn="auto">
              <a:spcBef>
                <a:spcPts val="625"/>
              </a:spcBef>
              <a:buClr>
                <a:srgbClr val="003399"/>
              </a:buClr>
              <a:buFont typeface="Wingdings" panose="05000000000000000000"/>
              <a:buChar char=""/>
              <a:tabLst>
                <a:tab pos="356235" algn="l"/>
              </a:tabLst>
            </a:pPr>
            <a:r>
              <a:rPr sz="26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2010</a:t>
            </a:r>
            <a:r>
              <a:rPr sz="26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年制造</a:t>
            </a:r>
            <a:r>
              <a:rPr sz="2600" b="1" spc="-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业</a:t>
            </a:r>
            <a:r>
              <a:rPr sz="26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GDP</a:t>
            </a:r>
            <a:endParaRPr sz="26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454660" indent="-442595" fontAlgn="auto">
              <a:spcBef>
                <a:spcPts val="620"/>
              </a:spcBef>
              <a:buClr>
                <a:srgbClr val="003399"/>
              </a:buClr>
              <a:buFont typeface="Wingdings" panose="05000000000000000000"/>
              <a:buChar char=""/>
              <a:tabLst>
                <a:tab pos="454025" algn="l"/>
                <a:tab pos="455295" algn="l"/>
              </a:tabLst>
            </a:pPr>
            <a:r>
              <a:rPr sz="26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1.955</a:t>
            </a:r>
            <a:r>
              <a:rPr sz="2600" b="1" spc="-1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万</a:t>
            </a:r>
            <a:r>
              <a:rPr sz="26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亿美</a:t>
            </a:r>
            <a:r>
              <a:rPr sz="2600" b="1" spc="-1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元</a:t>
            </a:r>
            <a:r>
              <a:rPr sz="26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,</a:t>
            </a:r>
            <a:endParaRPr sz="26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454660" indent="-442595" fontAlgn="auto">
              <a:spcBef>
                <a:spcPts val="630"/>
              </a:spcBef>
              <a:buClr>
                <a:srgbClr val="003399"/>
              </a:buClr>
              <a:buFont typeface="Wingdings" panose="05000000000000000000"/>
              <a:buChar char=""/>
              <a:tabLst>
                <a:tab pos="454025" algn="l"/>
                <a:tab pos="455295" algn="l"/>
              </a:tabLst>
            </a:pPr>
            <a:r>
              <a:rPr sz="26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占全球</a:t>
            </a:r>
            <a:r>
              <a:rPr sz="2600" b="1" spc="-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制</a:t>
            </a:r>
            <a:r>
              <a:rPr sz="26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造业比例的</a:t>
            </a:r>
            <a:endParaRPr sz="26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454660" indent="-442595" fontAlgn="auto">
              <a:spcBef>
                <a:spcPts val="620"/>
              </a:spcBef>
              <a:buClr>
                <a:srgbClr val="003399"/>
              </a:buClr>
              <a:buFont typeface="Wingdings" panose="05000000000000000000"/>
              <a:buChar char=""/>
              <a:tabLst>
                <a:tab pos="454025" algn="l"/>
                <a:tab pos="455295" algn="l"/>
              </a:tabLst>
            </a:pPr>
            <a:r>
              <a:rPr sz="2600"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19.8%（美19.4%）</a:t>
            </a:r>
            <a:endParaRPr sz="26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454660" indent="-442595" fontAlgn="auto">
              <a:spcBef>
                <a:spcPts val="630"/>
              </a:spcBef>
              <a:buClr>
                <a:srgbClr val="003399"/>
              </a:buClr>
              <a:buFont typeface="Wingdings" panose="05000000000000000000"/>
              <a:buChar char=""/>
              <a:tabLst>
                <a:tab pos="454025" algn="l"/>
                <a:tab pos="455295" algn="l"/>
              </a:tabLst>
            </a:pPr>
            <a:r>
              <a:rPr sz="2600" b="1" spc="5" noProof="1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世界</a:t>
            </a:r>
            <a:r>
              <a:rPr sz="2600" b="1" spc="-10" noProof="1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第一</a:t>
            </a:r>
            <a:r>
              <a:rPr sz="2600" b="1" spc="5" noProof="1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制造业</a:t>
            </a:r>
            <a:r>
              <a:rPr sz="2600" b="1" spc="-10" noProof="1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大</a:t>
            </a:r>
            <a:r>
              <a:rPr sz="2600" b="1" spc="-15" noProof="1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国</a:t>
            </a:r>
            <a:r>
              <a:rPr sz="2600" b="1" noProof="1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!</a:t>
            </a:r>
            <a:endParaRPr sz="26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835150" y="2155825"/>
            <a:ext cx="5033963" cy="26177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fontAlgn="auto">
              <a:spcBef>
                <a:spcPts val="365"/>
              </a:spcBef>
            </a:pPr>
            <a:r>
              <a:rPr b="1" spc="-5" noProof="1" dirty="0">
                <a:solidFill>
                  <a:srgbClr val="008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设计思</a:t>
            </a:r>
            <a:r>
              <a:rPr b="1" noProof="1" dirty="0">
                <a:solidFill>
                  <a:srgbClr val="008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想</a:t>
            </a:r>
            <a:r>
              <a:rPr b="1" spc="-5" noProof="1" dirty="0">
                <a:solidFill>
                  <a:srgbClr val="008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：</a:t>
            </a:r>
            <a:endParaRPr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591820" fontAlgn="auto">
              <a:lnSpc>
                <a:spcPts val="2510"/>
              </a:lnSpc>
              <a:spcBef>
                <a:spcPts val="260"/>
              </a:spcBef>
            </a:pP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现代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产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品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设计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是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一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个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动态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的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过</a:t>
            </a:r>
            <a:r>
              <a:rPr b="1" spc="8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程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。它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不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仅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要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考虑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产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品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的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出</a:t>
            </a:r>
            <a:r>
              <a:rPr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世</a:t>
            </a:r>
            <a:endParaRPr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 fontAlgn="auto">
              <a:lnSpc>
                <a:spcPct val="90000"/>
              </a:lnSpc>
              <a:spcBef>
                <a:spcPts val="135"/>
              </a:spcBef>
            </a:pP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，</a:t>
            </a:r>
            <a:r>
              <a:rPr b="1" spc="6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还要考虑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产</a:t>
            </a:r>
            <a:r>
              <a:rPr b="1" spc="6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品从生到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死</a:t>
            </a:r>
            <a:r>
              <a:rPr b="1" spc="6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整个生命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周</a:t>
            </a:r>
            <a:r>
              <a:rPr b="1" spc="6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期和服役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过</a:t>
            </a:r>
            <a:r>
              <a:rPr b="1" spc="10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程</a:t>
            </a:r>
            <a:r>
              <a:rPr b="1" spc="6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，这种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从传</a:t>
            </a:r>
            <a:r>
              <a:rPr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统 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的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串行设计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到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现代并行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设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计的思想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的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变迁是基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于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制造业要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对环</a:t>
            </a:r>
            <a:r>
              <a:rPr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境 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保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护负</a:t>
            </a:r>
            <a:r>
              <a:rPr b="1" spc="7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责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，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企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业要在市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场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激烈竞争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中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提高生产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效</a:t>
            </a:r>
            <a:r>
              <a:rPr b="1" spc="10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率</a:t>
            </a:r>
            <a:r>
              <a:rPr b="1" spc="6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、降低</a:t>
            </a:r>
            <a:r>
              <a:rPr b="1" spc="50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产品</a:t>
            </a:r>
            <a:r>
              <a:rPr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的 制造成</a:t>
            </a:r>
            <a:r>
              <a:rPr b="1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本等</a:t>
            </a:r>
            <a:r>
              <a:rPr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要求中</a:t>
            </a:r>
            <a:r>
              <a:rPr b="1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逐渐</a:t>
            </a:r>
            <a:r>
              <a:rPr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演化而</a:t>
            </a:r>
            <a:r>
              <a:rPr b="1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成</a:t>
            </a:r>
            <a:r>
              <a:rPr b="1" spc="2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的</a:t>
            </a:r>
            <a:r>
              <a:rPr b="1" spc="-5" noProof="1" dirty="0"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。</a:t>
            </a:r>
            <a:endParaRPr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591820" fontAlgn="auto">
              <a:spcBef>
                <a:spcPts val="265"/>
              </a:spcBef>
            </a:pPr>
            <a:r>
              <a:rPr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产品</a:t>
            </a:r>
            <a:r>
              <a:rPr b="1" spc="-1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的</a:t>
            </a:r>
            <a:r>
              <a:rPr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设计</a:t>
            </a:r>
            <a:r>
              <a:rPr b="1" spc="-1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要</a:t>
            </a:r>
            <a:r>
              <a:rPr b="1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考虑</a:t>
            </a:r>
            <a:r>
              <a:rPr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制造！</a:t>
            </a:r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1219200" y="1954213"/>
            <a:ext cx="76200" cy="29797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7446963" y="1954213"/>
            <a:ext cx="76200" cy="29797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7" name="矩形 6"/>
          <p:cNvSpPr/>
          <p:nvPr/>
        </p:nvSpPr>
        <p:spPr>
          <a:xfrm rot="5400000">
            <a:off x="4337050" y="-1155700"/>
            <a:ext cx="76200" cy="6296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25605" name="文本框 7"/>
          <p:cNvSpPr txBox="1"/>
          <p:nvPr/>
        </p:nvSpPr>
        <p:spPr>
          <a:xfrm>
            <a:off x="1219200" y="566738"/>
            <a:ext cx="330676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制造业趋势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文本框 32"/>
          <p:cNvSpPr txBox="1"/>
          <p:nvPr/>
        </p:nvSpPr>
        <p:spPr>
          <a:xfrm>
            <a:off x="1336675" y="3762375"/>
            <a:ext cx="1714500" cy="706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sz="20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材料发展简述</a:t>
            </a:r>
            <a:endParaRPr lang="zh-CN" sz="2000" b="1" dirty="0">
              <a:solidFill>
                <a:srgbClr val="33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zh-CN" altLang="en-US" sz="2000" b="1">
              <a:solidFill>
                <a:srgbClr val="23457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01" name="文本框 33"/>
          <p:cNvSpPr txBox="1"/>
          <p:nvPr/>
        </p:nvSpPr>
        <p:spPr>
          <a:xfrm>
            <a:off x="3771900" y="3781425"/>
            <a:ext cx="1847850" cy="70643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sz="2000" b="1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  <a:sym typeface="+mn-ea"/>
              </a:rPr>
              <a:t>新材</a:t>
            </a:r>
            <a:r>
              <a:rPr sz="2000" b="1" spc="10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  <a:sym typeface="+mn-ea"/>
              </a:rPr>
              <a:t>料</a:t>
            </a:r>
            <a:r>
              <a:rPr sz="2000" b="1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  <a:sym typeface="+mn-ea"/>
              </a:rPr>
              <a:t>发展</a:t>
            </a:r>
            <a:r>
              <a:rPr sz="2000" b="1" spc="10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  <a:sym typeface="+mn-ea"/>
              </a:rPr>
              <a:t>趋</a:t>
            </a:r>
            <a:r>
              <a:rPr sz="2000" b="1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  <a:sym typeface="+mn-ea"/>
              </a:rPr>
              <a:t>势及</a:t>
            </a:r>
            <a:r>
              <a:rPr sz="2000" b="1" spc="10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  <a:sym typeface="+mn-ea"/>
              </a:rPr>
              <a:t>先</a:t>
            </a:r>
            <a:r>
              <a:rPr sz="2000" b="1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  <a:sym typeface="+mn-ea"/>
              </a:rPr>
              <a:t>进材</a:t>
            </a:r>
            <a:r>
              <a:rPr sz="2000" b="1" spc="-5" noProof="1" dirty="0">
                <a:solidFill>
                  <a:srgbClr val="0000CC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  <a:sym typeface="+mn-ea"/>
              </a:rPr>
              <a:t>料 </a:t>
            </a:r>
            <a:endParaRPr lang="zh-CN" altLang="en-US" sz="2000" b="1" noProof="1">
              <a:solidFill>
                <a:srgbClr val="234577"/>
              </a:solidFill>
              <a:latin typeface="+mn-ea"/>
            </a:endParaRPr>
          </a:p>
        </p:txBody>
      </p:sp>
      <p:sp>
        <p:nvSpPr>
          <p:cNvPr id="1048602" name="文本框 34"/>
          <p:cNvSpPr txBox="1"/>
          <p:nvPr/>
        </p:nvSpPr>
        <p:spPr>
          <a:xfrm>
            <a:off x="5719763" y="3781425"/>
            <a:ext cx="2330450" cy="101441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sz="2000"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制造</a:t>
            </a:r>
            <a:r>
              <a:rPr sz="2000" b="1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（</a:t>
            </a:r>
            <a:r>
              <a:rPr sz="2000"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工艺</a:t>
            </a:r>
            <a:r>
              <a:rPr sz="2000" b="1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）</a:t>
            </a:r>
            <a:r>
              <a:rPr sz="2000" b="1" spc="-5" noProof="1" dirty="0">
                <a:solidFill>
                  <a:srgbClr val="0000FF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  <a:sym typeface="+mn-ea"/>
              </a:rPr>
              <a:t>技术现状与发展趋势</a:t>
            </a:r>
            <a:endParaRPr sz="20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algn="ctr" fontAlgn="auto"/>
            <a:endParaRPr lang="zh-CN" altLang="en-US" sz="2000" b="1" noProof="1">
              <a:solidFill>
                <a:srgbClr val="234577"/>
              </a:solidFill>
              <a:latin typeface="+mn-ea"/>
            </a:endParaRPr>
          </a:p>
        </p:txBody>
      </p:sp>
      <p:grpSp>
        <p:nvGrpSpPr>
          <p:cNvPr id="42" name="组合 1"/>
          <p:cNvGrpSpPr/>
          <p:nvPr/>
        </p:nvGrpSpPr>
        <p:grpSpPr>
          <a:xfrm>
            <a:off x="1633637" y="2274636"/>
            <a:ext cx="1264331" cy="1264331"/>
            <a:chOff x="349282" y="1809425"/>
            <a:chExt cx="1524649" cy="1524649"/>
          </a:xfrm>
        </p:grpSpPr>
        <p:grpSp>
          <p:nvGrpSpPr>
            <p:cNvPr id="43" name="组合 17"/>
            <p:cNvGrpSpPr/>
            <p:nvPr/>
          </p:nvGrpSpPr>
          <p:grpSpPr>
            <a:xfrm>
              <a:off x="349282" y="1809425"/>
              <a:ext cx="1524649" cy="152464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8604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48605" name="椭圆 19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048606" name="文本框 36"/>
            <p:cNvSpPr txBox="1"/>
            <p:nvPr/>
          </p:nvSpPr>
          <p:spPr>
            <a:xfrm>
              <a:off x="580791" y="2144407"/>
              <a:ext cx="771869" cy="90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/>
              <a:r>
                <a:rPr lang="en-US" altLang="zh-CN" sz="4400" b="1" strike="noStrike" noProof="1" smtClean="0">
                  <a:solidFill>
                    <a:srgbClr val="234577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+mn-ea"/>
                  <a:ea typeface="+mn-ea"/>
                  <a:cs typeface="+mn-cs"/>
                </a:rPr>
                <a:t>01</a:t>
              </a:r>
              <a:endParaRPr lang="zh-CN" altLang="en-US" sz="4400" b="1" strike="noStrike" noProof="1">
                <a:solidFill>
                  <a:srgbClr val="234577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</a:endParaRPr>
            </a:p>
          </p:txBody>
        </p:sp>
      </p:grpSp>
      <p:grpSp>
        <p:nvGrpSpPr>
          <p:cNvPr id="44" name="组合 2"/>
          <p:cNvGrpSpPr/>
          <p:nvPr/>
        </p:nvGrpSpPr>
        <p:grpSpPr>
          <a:xfrm>
            <a:off x="3930200" y="2274636"/>
            <a:ext cx="1264331" cy="1264331"/>
            <a:chOff x="2645845" y="1809425"/>
            <a:chExt cx="1524649" cy="1524649"/>
          </a:xfrm>
        </p:grpSpPr>
        <p:grpSp>
          <p:nvGrpSpPr>
            <p:cNvPr id="45" name="组合 21"/>
            <p:cNvGrpSpPr/>
            <p:nvPr/>
          </p:nvGrpSpPr>
          <p:grpSpPr>
            <a:xfrm>
              <a:off x="2645845" y="1809425"/>
              <a:ext cx="1524649" cy="152464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8607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48608" name="椭圆 2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048609" name="文本框 37"/>
            <p:cNvSpPr txBox="1"/>
            <p:nvPr/>
          </p:nvSpPr>
          <p:spPr>
            <a:xfrm>
              <a:off x="2877354" y="2144407"/>
              <a:ext cx="771869" cy="90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/>
              <a:r>
                <a:rPr lang="en-US" altLang="zh-CN" sz="4400" b="1" strike="noStrike" noProof="1" smtClean="0">
                  <a:solidFill>
                    <a:srgbClr val="234577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+mn-ea"/>
                  <a:ea typeface="+mn-ea"/>
                  <a:cs typeface="+mn-cs"/>
                </a:rPr>
                <a:t>02</a:t>
              </a:r>
              <a:endParaRPr lang="zh-CN" altLang="en-US" sz="4400" b="1" strike="noStrike" noProof="1">
                <a:solidFill>
                  <a:srgbClr val="234577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</a:endParaRPr>
            </a:p>
          </p:txBody>
        </p:sp>
      </p:grpSp>
      <p:grpSp>
        <p:nvGrpSpPr>
          <p:cNvPr id="46" name="组合 3"/>
          <p:cNvGrpSpPr/>
          <p:nvPr/>
        </p:nvGrpSpPr>
        <p:grpSpPr>
          <a:xfrm>
            <a:off x="6226763" y="2274636"/>
            <a:ext cx="1264331" cy="1264331"/>
            <a:chOff x="4942408" y="1809425"/>
            <a:chExt cx="1524649" cy="1524649"/>
          </a:xfrm>
        </p:grpSpPr>
        <p:grpSp>
          <p:nvGrpSpPr>
            <p:cNvPr id="47" name="组合 24"/>
            <p:cNvGrpSpPr/>
            <p:nvPr/>
          </p:nvGrpSpPr>
          <p:grpSpPr>
            <a:xfrm>
              <a:off x="4942408" y="1809425"/>
              <a:ext cx="1524649" cy="152464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8610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48611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048612" name="文本框 38"/>
            <p:cNvSpPr txBox="1"/>
            <p:nvPr/>
          </p:nvSpPr>
          <p:spPr>
            <a:xfrm>
              <a:off x="5173917" y="2144407"/>
              <a:ext cx="771869" cy="90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/>
              <a:r>
                <a:rPr lang="en-US" altLang="zh-CN" sz="4400" b="1" strike="noStrike" noProof="1" smtClean="0">
                  <a:solidFill>
                    <a:srgbClr val="234577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+mn-ea"/>
                  <a:ea typeface="+mn-ea"/>
                  <a:cs typeface="+mn-cs"/>
                </a:rPr>
                <a:t>03</a:t>
              </a:r>
              <a:endParaRPr lang="zh-CN" altLang="en-US" sz="4400" b="1" strike="noStrike" noProof="1">
                <a:solidFill>
                  <a:srgbClr val="234577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</a:endParaRPr>
            </a:p>
          </p:txBody>
        </p:sp>
      </p:grpSp>
      <p:sp>
        <p:nvSpPr>
          <p:cNvPr id="9223" name="文本框 40"/>
          <p:cNvSpPr txBox="1"/>
          <p:nvPr/>
        </p:nvSpPr>
        <p:spPr>
          <a:xfrm>
            <a:off x="3952875" y="1147763"/>
            <a:ext cx="931863" cy="295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1400">
                <a:solidFill>
                  <a:srgbClr val="404040"/>
                </a:solidFill>
                <a:latin typeface="Calibri" panose="020F0502020204030204"/>
                <a:ea typeface="宋体" panose="02010600030101010101" pitchFamily="2" charset="-122"/>
              </a:rPr>
              <a:t>CONTENTS</a:t>
            </a:r>
            <a:endParaRPr lang="en-US" altLang="zh-CN" sz="1400">
              <a:solidFill>
                <a:srgbClr val="40404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224" name="文本框 46"/>
          <p:cNvSpPr txBox="1"/>
          <p:nvPr/>
        </p:nvSpPr>
        <p:spPr>
          <a:xfrm>
            <a:off x="3916363" y="474663"/>
            <a:ext cx="1246187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36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 录</a:t>
            </a:r>
            <a:endParaRPr lang="zh-CN" altLang="en-US" sz="3600" b="1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object 4"/>
          <p:cNvSpPr txBox="1">
            <a:spLocks noGrp="1"/>
          </p:cNvSpPr>
          <p:nvPr>
            <p:ph type="title"/>
          </p:nvPr>
        </p:nvSpPr>
        <p:spPr>
          <a:xfrm>
            <a:off x="2212975" y="2232025"/>
            <a:ext cx="4500563" cy="688975"/>
          </a:xfrm>
          <a:ln/>
        </p:spPr>
        <p:txBody>
          <a:bodyPr vert="horz" wrap="square" lIns="0" tIns="12700" rIns="0" bIns="0" anchor="t">
            <a:spAutoFit/>
          </a:bodyPr>
          <a:p>
            <a:pPr marL="12700" indent="0" algn="ctr">
              <a:lnSpc>
                <a:spcPct val="100000"/>
              </a:lnSpc>
              <a:spcBef>
                <a:spcPts val="100"/>
              </a:spcBef>
            </a:pPr>
            <a:r>
              <a:rPr lang="zh-CN" b="0" dirty="0">
                <a:solidFill>
                  <a:srgbClr val="3333CC"/>
                </a:solidFill>
                <a:latin typeface="宋体" panose="02010600030101010101" pitchFamily="2" charset="-122"/>
                <a:ea typeface="+mj-ea"/>
                <a:cs typeface="+mj-cs"/>
              </a:rPr>
              <a:t>材料发展简述</a:t>
            </a:r>
            <a:endParaRPr lang="zh-CN" b="0" dirty="0">
              <a:solidFill>
                <a:srgbClr val="3333CC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1513" y="4835525"/>
            <a:ext cx="1857375" cy="207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</a:pPr>
            <a:r>
              <a:rPr sz="1200" b="1" spc="5" noProof="1" dirty="0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注：本</a:t>
            </a:r>
            <a:r>
              <a:rPr sz="1200" b="1" spc="-5" noProof="1" dirty="0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讲部分图片来自百度</a:t>
            </a:r>
            <a:endParaRPr sz="12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3032125" y="522288"/>
            <a:ext cx="2957513" cy="268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fontAlgn="auto">
              <a:spcBef>
                <a:spcPts val="95"/>
              </a:spcBef>
            </a:pPr>
            <a:r>
              <a:rPr sz="1600" spc="-5" noProof="1" dirty="0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第一章</a:t>
            </a:r>
            <a:r>
              <a:rPr sz="1600" spc="-150" noProof="1" dirty="0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</a:t>
            </a:r>
            <a:r>
              <a:rPr sz="1600" spc="-5" noProof="1" dirty="0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工程材料与制造技术简论</a:t>
            </a:r>
            <a:endParaRPr sz="16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63" y="1128713"/>
            <a:ext cx="1749425" cy="436563"/>
          </a:xfr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700" b="1" i="0" u="none" strike="noStrike" kern="0" cap="none" spc="10" normalizeH="0" baseline="0" noProof="1" dirty="0">
                <a:solidFill>
                  <a:srgbClr val="006FC0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rPr>
              <a:t>基本概念：</a:t>
            </a:r>
            <a:endParaRPr kumimoji="0" sz="2700" b="1" i="0" u="none" strike="noStrike" kern="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+mj-ea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2363" y="1889125"/>
            <a:ext cx="6804025" cy="233997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indent="443230" fontAlgn="auto">
              <a:lnSpc>
                <a:spcPts val="2210"/>
              </a:lnSpc>
              <a:spcBef>
                <a:spcPts val="635"/>
              </a:spcBef>
            </a:pPr>
            <a:r>
              <a:rPr sz="2300" b="1" spc="10" noProof="1" dirty="0">
                <a:solidFill>
                  <a:srgbClr val="FF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材</a:t>
            </a:r>
            <a:r>
              <a:rPr sz="2300" b="1" spc="20" noProof="1" dirty="0">
                <a:solidFill>
                  <a:srgbClr val="FF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料</a:t>
            </a:r>
            <a:r>
              <a:rPr sz="2300" b="1" spc="505" noProof="1" dirty="0">
                <a:solidFill>
                  <a:srgbClr val="FF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: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是</a:t>
            </a:r>
            <a:r>
              <a:rPr sz="23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人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类</a:t>
            </a:r>
            <a:r>
              <a:rPr sz="23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用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以制</a:t>
            </a:r>
            <a:r>
              <a:rPr sz="2300" b="1" spc="3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作</a:t>
            </a:r>
            <a:r>
              <a:rPr sz="2300" b="1" spc="10" noProof="1" dirty="0">
                <a:solidFill>
                  <a:srgbClr val="006FC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有</a:t>
            </a:r>
            <a:r>
              <a:rPr sz="2300" b="1" spc="20" noProof="1" dirty="0">
                <a:solidFill>
                  <a:srgbClr val="006FC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用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物件</a:t>
            </a:r>
            <a:r>
              <a:rPr sz="23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的</a:t>
            </a:r>
            <a:r>
              <a:rPr sz="2300" b="1" spc="10" noProof="1" dirty="0">
                <a:solidFill>
                  <a:srgbClr val="006FC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物</a:t>
            </a:r>
            <a:r>
              <a:rPr sz="2300" b="1" spc="20" noProof="1" dirty="0">
                <a:solidFill>
                  <a:srgbClr val="006FC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质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。是</a:t>
            </a:r>
            <a:r>
              <a:rPr sz="23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人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类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社 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会进步的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物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质基础和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先</a:t>
            </a:r>
            <a:r>
              <a:rPr sz="2300" b="1" spc="1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导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。</a:t>
            </a:r>
            <a:endParaRPr sz="23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10"/>
              </a:spcBef>
            </a:pPr>
            <a:endParaRPr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350" indent="443230" fontAlgn="auto">
              <a:lnSpc>
                <a:spcPct val="80000"/>
              </a:lnSpc>
            </a:pPr>
            <a:r>
              <a:rPr sz="2300" b="1" spc="10" noProof="1" dirty="0">
                <a:solidFill>
                  <a:srgbClr val="FF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新</a:t>
            </a:r>
            <a:r>
              <a:rPr sz="2300" b="1" spc="20" noProof="1" dirty="0">
                <a:solidFill>
                  <a:srgbClr val="FF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材</a:t>
            </a:r>
            <a:r>
              <a:rPr sz="2300" b="1" spc="10" noProof="1" dirty="0">
                <a:solidFill>
                  <a:srgbClr val="FF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料</a:t>
            </a:r>
            <a:r>
              <a:rPr sz="2300" b="1" spc="505" noProof="1" dirty="0">
                <a:solidFill>
                  <a:srgbClr val="FF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:</a:t>
            </a:r>
            <a:r>
              <a:rPr sz="23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主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要</a:t>
            </a:r>
            <a:r>
              <a:rPr sz="23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是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指最</a:t>
            </a:r>
            <a:r>
              <a:rPr sz="23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近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发</a:t>
            </a:r>
            <a:r>
              <a:rPr sz="23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展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起来</a:t>
            </a:r>
            <a:r>
              <a:rPr sz="23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或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正</a:t>
            </a:r>
            <a:r>
              <a:rPr sz="23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在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发展</a:t>
            </a:r>
            <a:r>
              <a:rPr sz="2300" b="1" spc="2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之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中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的 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具有特殊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功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能和效用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的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材</a:t>
            </a:r>
            <a:r>
              <a:rPr sz="2300" b="1" spc="15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料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。</a:t>
            </a:r>
            <a:endParaRPr sz="23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fontAlgn="auto"/>
            <a:endParaRPr sz="15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455930" fontAlgn="auto"/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材料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之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所以</a:t>
            </a:r>
            <a:r>
              <a:rPr sz="2300" b="1" spc="10" noProof="1" dirty="0">
                <a:solidFill>
                  <a:srgbClr val="006FC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有用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，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是因为材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料</a:t>
            </a:r>
            <a:r>
              <a:rPr sz="23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有很多性</a:t>
            </a:r>
            <a:r>
              <a:rPr sz="2300" b="1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能！</a:t>
            </a:r>
            <a:endParaRPr sz="23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536575" y="1125538"/>
            <a:ext cx="5727700" cy="330835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462280" indent="-450215" fontAlgn="auto">
              <a:spcBef>
                <a:spcPts val="970"/>
              </a:spcBef>
              <a:buClr>
                <a:srgbClr val="000000"/>
              </a:buClr>
              <a:buSzPct val="123000"/>
              <a:buFont typeface="Arial" panose="020B0604020202020204"/>
              <a:buChar char="•"/>
              <a:tabLst>
                <a:tab pos="462280" algn="l"/>
                <a:tab pos="462915" algn="l"/>
              </a:tabLst>
            </a:pPr>
            <a:r>
              <a:rPr sz="3000" b="1" spc="10" noProof="1" dirty="0">
                <a:solidFill>
                  <a:srgbClr val="008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材料性能：</a:t>
            </a:r>
            <a:endParaRPr sz="30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521970" indent="-509905" fontAlgn="auto">
              <a:spcBef>
                <a:spcPts val="760"/>
              </a:spcBef>
              <a:buFont typeface="Arial" panose="020B0604020202020204"/>
              <a:buChar char="•"/>
              <a:tabLst>
                <a:tab pos="520700" algn="l"/>
                <a:tab pos="522605" algn="l"/>
              </a:tabLst>
            </a:pPr>
            <a:r>
              <a:rPr sz="26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力学性能</a:t>
            </a:r>
            <a:endParaRPr sz="26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521970" indent="-509905" fontAlgn="auto">
              <a:spcBef>
                <a:spcPts val="315"/>
              </a:spcBef>
              <a:buFont typeface="Arial" panose="020B0604020202020204"/>
              <a:buChar char="•"/>
              <a:tabLst>
                <a:tab pos="520700" algn="l"/>
                <a:tab pos="522605" algn="l"/>
              </a:tabLst>
            </a:pPr>
            <a:r>
              <a:rPr sz="26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物理性能</a:t>
            </a:r>
            <a:endParaRPr sz="26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521970" indent="-509905" fontAlgn="auto">
              <a:spcBef>
                <a:spcPts val="310"/>
              </a:spcBef>
              <a:buFont typeface="Arial" panose="020B0604020202020204"/>
              <a:buChar char="•"/>
              <a:tabLst>
                <a:tab pos="520700" algn="l"/>
                <a:tab pos="522605" algn="l"/>
              </a:tabLst>
            </a:pPr>
            <a:r>
              <a:rPr sz="2600" b="1" spc="10" noProof="1" dirty="0">
                <a:latin typeface="微软雅黑" panose="020B0503020204020204" charset="-122"/>
                <a:ea typeface="+mn-ea"/>
                <a:cs typeface="微软雅黑" panose="020B0503020204020204" charset="-122"/>
              </a:rPr>
              <a:t>化学性能</a:t>
            </a:r>
            <a:endParaRPr sz="26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521970" indent="-509905" fontAlgn="auto">
              <a:spcBef>
                <a:spcPts val="315"/>
              </a:spcBef>
              <a:buFont typeface="Arial" panose="020B0604020202020204"/>
              <a:buChar char="•"/>
              <a:tabLst>
                <a:tab pos="520700" algn="l"/>
                <a:tab pos="522605" algn="l"/>
              </a:tabLst>
            </a:pPr>
            <a:r>
              <a:rPr sz="2600" b="1" spc="10" noProof="1" dirty="0">
                <a:solidFill>
                  <a:srgbClr val="006FC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工艺性能</a:t>
            </a:r>
            <a:endParaRPr sz="26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85"/>
              </a:spcBef>
              <a:buChar char="•"/>
            </a:pPr>
            <a:endParaRPr sz="19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 fontAlgn="auto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000" b="1" spc="10" noProof="1" dirty="0">
                <a:solidFill>
                  <a:srgbClr val="FF000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材料性能很多，所以种类也多！</a:t>
            </a:r>
            <a:endParaRPr sz="30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8525" y="261938"/>
            <a:ext cx="2265363" cy="695325"/>
          </a:xfrm>
        </p:spPr>
        <p:txBody>
          <a:bodyPr vert="horz" wrap="square" lIns="0" tIns="13335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400" b="1" i="0" u="none" strike="noStrike" kern="0" cap="none" spc="5" normalizeH="0" baseline="0" noProof="1" dirty="0">
                <a:solidFill>
                  <a:srgbClr val="008000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rPr>
              <a:t>材</a:t>
            </a:r>
            <a:r>
              <a:rPr kumimoji="0" sz="4400" b="1" i="0" u="none" strike="noStrike" kern="0" cap="none" spc="0" normalizeH="0" baseline="0" noProof="1" dirty="0">
                <a:solidFill>
                  <a:srgbClr val="008000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rPr>
              <a:t>料</a:t>
            </a:r>
            <a:r>
              <a:rPr kumimoji="0" sz="4400" b="1" i="0" u="none" strike="noStrike" kern="0" cap="none" spc="10" normalizeH="0" baseline="0" noProof="1" dirty="0">
                <a:solidFill>
                  <a:srgbClr val="008000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rPr>
              <a:t>分</a:t>
            </a:r>
            <a:r>
              <a:rPr kumimoji="0" sz="4400" b="1" i="0" u="none" strike="noStrike" kern="0" cap="none" spc="0" normalizeH="0" baseline="0" noProof="1" dirty="0">
                <a:solidFill>
                  <a:srgbClr val="008000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rPr>
              <a:t>类</a:t>
            </a:r>
            <a:endParaRPr kumimoji="0" sz="4400" b="1" i="0" u="none" strike="noStrike" kern="0" cap="none" spc="0" normalizeH="0" baseline="0" noProof="1" dirty="0">
              <a:solidFill>
                <a:srgbClr val="008000"/>
              </a:solidFill>
              <a:latin typeface="微软雅黑" panose="020B0503020204020204" charset="-122"/>
              <a:ea typeface="+mj-ea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104900"/>
            <a:ext cx="3960813" cy="3278188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indent="-342900" fontAlgn="auto">
              <a:spcBef>
                <a:spcPts val="33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500" b="1" spc="5" noProof="1" dirty="0">
                <a:solidFill>
                  <a:srgbClr val="00AF5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按照</a:t>
            </a:r>
            <a:r>
              <a:rPr sz="2800" b="1" spc="5" noProof="1" dirty="0">
                <a:solidFill>
                  <a:srgbClr val="00AF5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用途分</a:t>
            </a:r>
            <a:r>
              <a:rPr sz="2800" b="1" spc="254" noProof="1" dirty="0">
                <a:solidFill>
                  <a:srgbClr val="00AF5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:</a:t>
            </a:r>
            <a:endParaRPr sz="28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10795" algn="ctr" fontAlgn="auto">
              <a:spcBef>
                <a:spcPts val="180"/>
              </a:spcBef>
            </a:pPr>
            <a:r>
              <a:rPr sz="2200" b="1" spc="1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结构材</a:t>
            </a:r>
            <a:r>
              <a:rPr sz="2200" b="1" spc="20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料</a:t>
            </a:r>
            <a:r>
              <a:rPr sz="2200" b="1" spc="150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-</a:t>
            </a:r>
            <a:r>
              <a:rPr sz="2200" b="1" spc="1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与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力</a:t>
            </a:r>
            <a:r>
              <a:rPr sz="2200" b="1" spc="1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学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性能</a:t>
            </a:r>
            <a:r>
              <a:rPr sz="2200" b="1" spc="1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有</a:t>
            </a:r>
            <a:r>
              <a:rPr sz="2200" b="1" spc="-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关</a:t>
            </a:r>
            <a:endParaRPr sz="22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577850" fontAlgn="auto"/>
            <a:r>
              <a:rPr sz="2200" b="1" spc="10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功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能材</a:t>
            </a:r>
            <a:r>
              <a:rPr sz="2200" b="1" spc="20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料</a:t>
            </a:r>
            <a:r>
              <a:rPr sz="2200" b="1" spc="13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-</a:t>
            </a:r>
            <a:r>
              <a:rPr sz="2200" b="1" spc="10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与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物</a:t>
            </a:r>
            <a:r>
              <a:rPr sz="2200" b="1" spc="10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理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性</a:t>
            </a:r>
            <a:r>
              <a:rPr sz="2200" b="1" spc="10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能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有</a:t>
            </a:r>
            <a:r>
              <a:rPr sz="2200" b="1" spc="-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关</a:t>
            </a:r>
            <a:endParaRPr sz="22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65"/>
              </a:spcBef>
            </a:pPr>
            <a:endParaRPr sz="13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 fontAlgn="auto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b="1" spc="5" noProof="1" dirty="0">
                <a:solidFill>
                  <a:srgbClr val="00AF5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按照性质分</a:t>
            </a:r>
            <a:r>
              <a:rPr sz="2800" b="1" spc="254" noProof="1" dirty="0">
                <a:solidFill>
                  <a:srgbClr val="00AF5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:</a:t>
            </a:r>
            <a:endParaRPr sz="28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577850" fontAlgn="auto">
              <a:spcBef>
                <a:spcPts val="185"/>
              </a:spcBef>
            </a:pPr>
            <a:r>
              <a:rPr sz="2200" b="1" spc="10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金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属材</a:t>
            </a:r>
            <a:r>
              <a:rPr sz="2200" b="1" spc="20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料</a:t>
            </a:r>
            <a:r>
              <a:rPr sz="2200" b="1" spc="-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、</a:t>
            </a:r>
            <a:endParaRPr sz="22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577850" marR="5080" fontAlgn="auto"/>
            <a:r>
              <a:rPr sz="2200" b="1" spc="1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无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机非</a:t>
            </a:r>
            <a:r>
              <a:rPr sz="2200" b="1" spc="1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金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属材</a:t>
            </a:r>
            <a:r>
              <a:rPr sz="2200" b="1" spc="3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料</a:t>
            </a:r>
            <a:r>
              <a:rPr sz="2200" b="1" spc="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（</a:t>
            </a:r>
            <a:r>
              <a:rPr sz="2200" b="1" spc="1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陶</a:t>
            </a:r>
            <a:r>
              <a:rPr sz="2200" b="1" spc="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瓷）</a:t>
            </a:r>
            <a:r>
              <a:rPr sz="2200" b="1" spc="-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、 </a:t>
            </a:r>
            <a:r>
              <a:rPr sz="2200" b="1" spc="1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有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机高</a:t>
            </a:r>
            <a:r>
              <a:rPr sz="2200" b="1" spc="1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分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子材</a:t>
            </a:r>
            <a:r>
              <a:rPr sz="2200" b="1" spc="3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料</a:t>
            </a:r>
            <a:r>
              <a:rPr sz="2200" b="1" spc="-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、</a:t>
            </a:r>
            <a:endParaRPr sz="2200" noProof="1">
              <a:latin typeface="微软雅黑" panose="020B0503020204020204" charset="-122"/>
              <a:cs typeface="微软雅黑" panose="020B0503020204020204" charset="-122"/>
            </a:endParaRPr>
          </a:p>
          <a:p>
            <a:pPr marL="577850" fontAlgn="auto"/>
            <a:r>
              <a:rPr sz="2200" b="1" spc="10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复</a:t>
            </a:r>
            <a:r>
              <a:rPr sz="2200" b="1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合材</a:t>
            </a:r>
            <a:r>
              <a:rPr sz="2200" b="1" spc="20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料</a:t>
            </a:r>
            <a:r>
              <a:rPr sz="2200" b="1" spc="-5" noProof="1" dirty="0">
                <a:solidFill>
                  <a:srgbClr val="000099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。</a:t>
            </a:r>
            <a:endParaRPr sz="2200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4052888" y="4271963"/>
            <a:ext cx="946150" cy="300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</a:pPr>
            <a:r>
              <a:rPr b="1" u="sng" spc="-445" noProof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b="1" u="sng" noProof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金属材</a:t>
            </a:r>
            <a:r>
              <a:rPr b="1" u="sng" spc="-5" noProof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料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5362" name="object 3"/>
          <p:cNvGrpSpPr/>
          <p:nvPr/>
        </p:nvGrpSpPr>
        <p:grpSpPr>
          <a:xfrm>
            <a:off x="827088" y="1477963"/>
            <a:ext cx="7404100" cy="2581275"/>
            <a:chOff x="827087" y="1477962"/>
            <a:chExt cx="7404734" cy="2581275"/>
          </a:xfrm>
        </p:grpSpPr>
        <p:pic>
          <p:nvPicPr>
            <p:cNvPr id="15363" name="object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827087" y="1477962"/>
              <a:ext cx="3678174" cy="25812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4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00626" y="1492186"/>
              <a:ext cx="3730625" cy="253847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14750" y="623888"/>
            <a:ext cx="1862138" cy="573088"/>
          </a:xfr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1" i="0" u="none" strike="noStrike" kern="0" cap="none" spc="-5" normalizeH="0" baseline="0" noProof="1" dirty="0">
                <a:solidFill>
                  <a:srgbClr val="0000CC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rPr>
              <a:t>金属材料</a:t>
            </a:r>
            <a:endParaRPr kumimoji="0" sz="3600" b="1" i="0" u="none" strike="noStrike" kern="0" cap="none" spc="0" normalizeH="0" baseline="0" noProof="1">
              <a:solidFill>
                <a:schemeClr val="tx1"/>
              </a:solidFill>
              <a:latin typeface="宋体" panose="02010600030101010101" pitchFamily="2" charset="-122"/>
              <a:ea typeface="+mj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6385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4932363" y="950913"/>
            <a:ext cx="2795587" cy="1720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6" name="object 3"/>
          <p:cNvGrpSpPr/>
          <p:nvPr/>
        </p:nvGrpSpPr>
        <p:grpSpPr>
          <a:xfrm>
            <a:off x="1619250" y="950913"/>
            <a:ext cx="6192838" cy="3632200"/>
            <a:chOff x="1619250" y="950975"/>
            <a:chExt cx="6193155" cy="3632200"/>
          </a:xfrm>
        </p:grpSpPr>
        <p:pic>
          <p:nvPicPr>
            <p:cNvPr id="16387" name="object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93926" y="2738437"/>
              <a:ext cx="3182874" cy="18319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88" name="object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932426" y="2740024"/>
              <a:ext cx="2847975" cy="1803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89" name="object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619250" y="2733611"/>
              <a:ext cx="3287776" cy="18495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0" name="object 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692275" y="955674"/>
              <a:ext cx="3205226" cy="172885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1" name="object 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932426" y="950975"/>
              <a:ext cx="2879725" cy="174777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object 9"/>
          <p:cNvSpPr txBox="1"/>
          <p:nvPr/>
        </p:nvSpPr>
        <p:spPr>
          <a:xfrm>
            <a:off x="3355975" y="4648200"/>
            <a:ext cx="2555875" cy="300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</a:pPr>
            <a:r>
              <a:rPr b="1" u="sng" spc="-450" noProof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b="1" u="sng" noProof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无机非金属（陶瓷）材</a:t>
            </a:r>
            <a:r>
              <a:rPr b="1" u="sng" spc="-5" noProof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料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60675" y="298450"/>
            <a:ext cx="3236913" cy="574675"/>
          </a:xfr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1" i="0" u="none" strike="noStrike" kern="0" cap="none" spc="-5" normalizeH="0" baseline="0" noProof="1" dirty="0">
                <a:solidFill>
                  <a:srgbClr val="0000CC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rPr>
              <a:t>无机非金属材料</a:t>
            </a:r>
            <a:endParaRPr kumimoji="0" sz="3600" b="1" i="0" u="none" strike="noStrike" kern="0" cap="none" spc="0" normalizeH="0" baseline="0" noProof="1">
              <a:solidFill>
                <a:schemeClr val="tx1"/>
              </a:solidFill>
              <a:latin typeface="宋体" panose="02010600030101010101" pitchFamily="2" charset="-122"/>
              <a:ea typeface="+mj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7409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00188" y="735013"/>
            <a:ext cx="3149600" cy="20605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0" name="object 3"/>
          <p:cNvGrpSpPr/>
          <p:nvPr/>
        </p:nvGrpSpPr>
        <p:grpSpPr>
          <a:xfrm>
            <a:off x="1187450" y="735013"/>
            <a:ext cx="6913563" cy="3881437"/>
            <a:chOff x="1187450" y="735076"/>
            <a:chExt cx="6913880" cy="3881754"/>
          </a:xfrm>
        </p:grpSpPr>
        <p:pic>
          <p:nvPicPr>
            <p:cNvPr id="17411" name="object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716526" y="735076"/>
              <a:ext cx="2997200" cy="20493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2" name="object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7450" y="2625724"/>
              <a:ext cx="6913499" cy="19907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3" name="object 6"/>
          <p:cNvSpPr txBox="1"/>
          <p:nvPr/>
        </p:nvSpPr>
        <p:spPr>
          <a:xfrm>
            <a:off x="3660775" y="4648200"/>
            <a:ext cx="1636713" cy="3000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>
            <a:spAutoFit/>
          </a:bodyPr>
          <a:p>
            <a:pPr marL="12700">
              <a:spcBef>
                <a:spcPts val="100"/>
              </a:spcBef>
            </a:pPr>
            <a:r>
              <a:rPr lang="zh-CN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有机高分子材料</a:t>
            </a:r>
            <a:endParaRPr 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19463" y="84138"/>
            <a:ext cx="2319338" cy="574675"/>
          </a:xfr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1" i="0" u="none" strike="noStrike" kern="0" cap="none" spc="-5" normalizeH="0" baseline="0" noProof="1" dirty="0">
                <a:solidFill>
                  <a:srgbClr val="0000CC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rPr>
              <a:t>高分子材料</a:t>
            </a:r>
            <a:endParaRPr kumimoji="0" sz="3600" b="1" i="0" u="none" strike="noStrike" kern="0" cap="none" spc="0" normalizeH="0" baseline="0" noProof="1">
              <a:solidFill>
                <a:schemeClr val="tx1"/>
              </a:solidFill>
              <a:latin typeface="宋体" panose="02010600030101010101" pitchFamily="2" charset="-122"/>
              <a:ea typeface="+mj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WPS 演示</Application>
  <PresentationFormat>On-screen Show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</vt:lpstr>
      <vt:lpstr>Calibri</vt:lpstr>
      <vt:lpstr>Times New Roman</vt:lpstr>
      <vt:lpstr>Arial Unicode MS</vt:lpstr>
      <vt:lpstr>RomanS</vt:lpstr>
      <vt:lpstr>汉仪程行简</vt:lpstr>
      <vt:lpstr>Wingdings</vt:lpstr>
      <vt:lpstr>Microsoft JhengHei</vt:lpstr>
      <vt:lpstr>Wingdings</vt:lpstr>
      <vt:lpstr>仿宋</vt:lpstr>
      <vt:lpstr>Calibri</vt:lpstr>
      <vt:lpstr/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材料简介</dc:title>
  <dc:creator>lenovo</dc:creator>
  <cp:lastModifiedBy>禾小木</cp:lastModifiedBy>
  <cp:revision>2</cp:revision>
  <dcterms:created xsi:type="dcterms:W3CDTF">2020-09-14T12:22:37Z</dcterms:created>
  <dcterms:modified xsi:type="dcterms:W3CDTF">2020-09-14T12:23:10Z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2020-09-14T00:00:00Z</vt:filetime>
  </property>
  <property fmtid="{D5CDD505-2E9C-101B-9397-08002B2CF9AE}" pid="5" name="KSOProductBuildVer">
    <vt:lpwstr>2052-11.1.0.9999</vt:lpwstr>
  </property>
</Properties>
</file>