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503" r:id="rId3"/>
    <p:sldId id="1494" r:id="rId5"/>
    <p:sldId id="1495" r:id="rId6"/>
    <p:sldId id="1481" r:id="rId7"/>
    <p:sldId id="1480" r:id="rId8"/>
    <p:sldId id="1532" r:id="rId9"/>
    <p:sldId id="1533" r:id="rId10"/>
    <p:sldId id="1558" r:id="rId11"/>
    <p:sldId id="1496" r:id="rId12"/>
    <p:sldId id="1482" r:id="rId13"/>
    <p:sldId id="1483" r:id="rId14"/>
    <p:sldId id="1583" r:id="rId15"/>
    <p:sldId id="1497" r:id="rId16"/>
    <p:sldId id="1475" r:id="rId17"/>
    <p:sldId id="1585" r:id="rId18"/>
    <p:sldId id="1586" r:id="rId19"/>
    <p:sldId id="1587" r:id="rId20"/>
    <p:sldId id="1498" r:id="rId21"/>
    <p:sldId id="1472" r:id="rId22"/>
    <p:sldId id="1478" r:id="rId23"/>
    <p:sldId id="1469" r:id="rId24"/>
    <p:sldId id="1499" r:id="rId25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41321F"/>
    <a:srgbClr val="E2D7B6"/>
    <a:srgbClr val="A07A4E"/>
    <a:srgbClr val="404040"/>
    <a:srgbClr val="C9130F"/>
    <a:srgbClr val="E7E6EB"/>
    <a:srgbClr val="F1EFF3"/>
    <a:srgbClr val="EE1A24"/>
    <a:srgbClr val="F9F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76894" autoAdjust="0"/>
  </p:normalViewPr>
  <p:slideViewPr>
    <p:cSldViewPr snapToGrid="0" snapToObjects="1">
      <p:cViewPr varScale="1">
        <p:scale>
          <a:sx n="80" d="100"/>
          <a:sy n="80" d="100"/>
        </p:scale>
        <p:origin x="1596" y="96"/>
      </p:cViewPr>
      <p:guideLst>
        <p:guide orient="horz" pos="4072"/>
        <p:guide orient="horz" pos="286"/>
        <p:guide pos="7199"/>
        <p:guide pos="48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/>
              </a:defRPr>
            </a:lvl1pPr>
          </a:lstStyle>
          <a:p>
            <a:fld id="{EFC10EE1-B198-C942-8235-326C972CBB30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/>
              </a:defRPr>
            </a:lvl1pPr>
          </a:lstStyle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2pPr>
    <a:lvl3pPr marL="913765" algn="l" defTabSz="457200" rtl="0" eaLnBrk="1" latinLnBrk="0" hangingPunct="1"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3pPr>
    <a:lvl4pPr marL="1370965" algn="l" defTabSz="457200" rtl="0" eaLnBrk="1" latinLnBrk="0" hangingPunct="1"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4pPr>
    <a:lvl5pPr marL="1828165" algn="l" defTabSz="457200" rtl="0" eaLnBrk="1" latinLnBrk="0" hangingPunct="1"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5pPr>
    <a:lvl6pPr marL="2285365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方正美黑简体 </a:t>
            </a:r>
            <a:r>
              <a:rPr lang="en-US" altLang="zh-CN" dirty="0"/>
              <a:t>(</a:t>
            </a:r>
            <a:r>
              <a:rPr lang="zh-CN" altLang="en-US" dirty="0"/>
              <a:t>正文</a:t>
            </a:r>
            <a:r>
              <a:rPr lang="en-US" altLang="zh-CN" dirty="0"/>
              <a:t>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方正美黑简体 </a:t>
            </a:r>
            <a:r>
              <a:rPr lang="en-US" altLang="zh-CN" dirty="0"/>
              <a:t>(</a:t>
            </a:r>
            <a:r>
              <a:rPr lang="zh-CN" altLang="en-US" dirty="0"/>
              <a:t>正文</a:t>
            </a:r>
            <a:r>
              <a:rPr lang="en-US" altLang="zh-CN" dirty="0"/>
              <a:t>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CB05A-639F-4634-8BFA-280375E12B45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CB05A-639F-4634-8BFA-280375E12B45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CB05A-639F-4634-8BFA-280375E12B45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CB05A-639F-4634-8BFA-280375E12B45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>
                <a:solidFill>
                  <a:prstClr val="black"/>
                </a:solidFill>
              </a:rPr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>
                <a:solidFill>
                  <a:prstClr val="black"/>
                </a:solidFill>
              </a:rPr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55" y="2981424"/>
            <a:ext cx="876889" cy="273108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65" y="5607164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70957"/>
            <a:ext cx="1472197" cy="399682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7" name="Rectangle 8"/>
          <p:cNvSpPr/>
          <p:nvPr userDrawn="1"/>
        </p:nvSpPr>
        <p:spPr>
          <a:xfrm>
            <a:off x="11542108" y="335287"/>
            <a:ext cx="283959" cy="283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 Light"/>
              <a:cs typeface="Lato Light"/>
            </a:endParaRPr>
          </a:p>
        </p:txBody>
      </p:sp>
      <p:sp>
        <p:nvSpPr>
          <p:cNvPr id="8" name="TextBox 9"/>
          <p:cNvSpPr txBox="1"/>
          <p:nvPr userDrawn="1"/>
        </p:nvSpPr>
        <p:spPr>
          <a:xfrm>
            <a:off x="11471896" y="320427"/>
            <a:ext cx="415463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  <a:latin typeface="Lato Light"/>
                <a:cs typeface="Lato Light"/>
              </a:rPr>
            </a:fld>
            <a:endParaRPr lang="id-ID" sz="12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812903" y="6239412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Black"/>
                <a:cs typeface="Lato Black"/>
              </a:rPr>
              <a:t>NEXT LEVEL</a:t>
            </a:r>
            <a:r>
              <a:rPr lang="id-ID" sz="1200" b="1" baseline="0" dirty="0">
                <a:solidFill>
                  <a:schemeClr val="tx1"/>
                </a:solidFill>
                <a:latin typeface="Lato Black"/>
                <a:cs typeface="Lato Black"/>
              </a:rPr>
              <a:t> </a:t>
            </a:r>
            <a:r>
              <a:rPr lang="id-ID" sz="1200" b="0" baseline="0" dirty="0">
                <a:solidFill>
                  <a:schemeClr val="tx1"/>
                </a:solidFill>
                <a:latin typeface="Lato Light"/>
                <a:cs typeface="Lato Light"/>
              </a:rPr>
              <a:t>COMPANY</a:t>
            </a:r>
            <a:endParaRPr lang="id-ID" sz="1200" b="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cxnSp>
        <p:nvCxnSpPr>
          <p:cNvPr id="10" name="Straight Connector 12"/>
          <p:cNvCxnSpPr/>
          <p:nvPr userDrawn="1"/>
        </p:nvCxnSpPr>
        <p:spPr>
          <a:xfrm>
            <a:off x="2640927" y="6362259"/>
            <a:ext cx="87668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575832" y="864238"/>
            <a:ext cx="1714642" cy="1714643"/>
            <a:chOff x="3633537" y="878305"/>
            <a:chExt cx="1648326" cy="1648326"/>
          </a:xfrm>
        </p:grpSpPr>
        <p:cxnSp>
          <p:nvCxnSpPr>
            <p:cNvPr id="7" name="直接连接符 6"/>
            <p:cNvCxnSpPr>
              <a:stCxn id="5" idx="1"/>
            </p:cNvCxnSpPr>
            <p:nvPr/>
          </p:nvCxnSpPr>
          <p:spPr>
            <a:xfrm>
              <a:off x="3633537" y="1702468"/>
              <a:ext cx="1648326" cy="601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5" idx="0"/>
            </p:cNvCxnSpPr>
            <p:nvPr/>
          </p:nvCxnSpPr>
          <p:spPr>
            <a:xfrm>
              <a:off x="4457700" y="878305"/>
              <a:ext cx="0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3633537" y="878305"/>
              <a:ext cx="1648326" cy="1648326"/>
            </a:xfrm>
            <a:prstGeom prst="rect">
              <a:avLst/>
            </a:prstGeom>
            <a:noFill/>
            <a:ln w="57150">
              <a:solidFill>
                <a:srgbClr val="413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solidFill>
                  <a:srgbClr val="41321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74934" y="929760"/>
            <a:ext cx="153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rPr>
              <a:t>K</a:t>
            </a:r>
            <a:endParaRPr lang="en-US" sz="9600" dirty="0">
              <a:solidFill>
                <a:srgbClr val="41321F"/>
              </a:solidFill>
              <a:effectLst>
                <a:outerShdw blurRad="406400" dist="38100" dir="8100000" algn="tr" rotWithShape="0">
                  <a:prstClr val="black">
                    <a:alpha val="23000"/>
                  </a:prst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  <a:cs typeface="Lato Black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605876" y="864238"/>
            <a:ext cx="1714642" cy="1714643"/>
            <a:chOff x="3633537" y="878305"/>
            <a:chExt cx="1648326" cy="1648326"/>
          </a:xfrm>
        </p:grpSpPr>
        <p:cxnSp>
          <p:nvCxnSpPr>
            <p:cNvPr id="17" name="直接连接符 16"/>
            <p:cNvCxnSpPr>
              <a:stCxn id="21" idx="1"/>
            </p:cNvCxnSpPr>
            <p:nvPr/>
          </p:nvCxnSpPr>
          <p:spPr>
            <a:xfrm>
              <a:off x="3633537" y="1702468"/>
              <a:ext cx="1648326" cy="601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21" idx="0"/>
            </p:cNvCxnSpPr>
            <p:nvPr/>
          </p:nvCxnSpPr>
          <p:spPr>
            <a:xfrm>
              <a:off x="4457700" y="878305"/>
              <a:ext cx="0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3633537" y="878305"/>
              <a:ext cx="1648326" cy="1648326"/>
            </a:xfrm>
            <a:prstGeom prst="rect">
              <a:avLst/>
            </a:prstGeom>
            <a:noFill/>
            <a:ln w="57150">
              <a:solidFill>
                <a:srgbClr val="413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solidFill>
                  <a:srgbClr val="41321F"/>
                </a:solidFill>
              </a:endParaRPr>
            </a:p>
          </p:txBody>
        </p:sp>
      </p:grpSp>
      <p:sp>
        <p:nvSpPr>
          <p:cNvPr id="22" name="TextBox 3"/>
          <p:cNvSpPr txBox="1"/>
          <p:nvPr/>
        </p:nvSpPr>
        <p:spPr>
          <a:xfrm>
            <a:off x="4704978" y="929760"/>
            <a:ext cx="153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rPr>
              <a:t>A</a:t>
            </a:r>
            <a:endParaRPr lang="en-US" sz="9600" dirty="0">
              <a:solidFill>
                <a:srgbClr val="41321F"/>
              </a:solidFill>
              <a:effectLst>
                <a:outerShdw blurRad="406400" dist="38100" dir="8100000" algn="tr" rotWithShape="0">
                  <a:prstClr val="black">
                    <a:alpha val="23000"/>
                  </a:prst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  <a:cs typeface="Lato Black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119007" y="2832912"/>
            <a:ext cx="1714642" cy="1714643"/>
            <a:chOff x="3633537" y="878305"/>
            <a:chExt cx="1648326" cy="1648326"/>
          </a:xfrm>
        </p:grpSpPr>
        <p:cxnSp>
          <p:nvCxnSpPr>
            <p:cNvPr id="24" name="直接连接符 23"/>
            <p:cNvCxnSpPr>
              <a:stCxn id="28" idx="1"/>
            </p:cNvCxnSpPr>
            <p:nvPr/>
          </p:nvCxnSpPr>
          <p:spPr>
            <a:xfrm>
              <a:off x="3633537" y="1702468"/>
              <a:ext cx="1648326" cy="601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28" idx="0"/>
            </p:cNvCxnSpPr>
            <p:nvPr/>
          </p:nvCxnSpPr>
          <p:spPr>
            <a:xfrm>
              <a:off x="4457700" y="878305"/>
              <a:ext cx="0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3633537" y="878305"/>
              <a:ext cx="1648326" cy="1648326"/>
            </a:xfrm>
            <a:prstGeom prst="rect">
              <a:avLst/>
            </a:prstGeom>
            <a:noFill/>
            <a:ln w="57150">
              <a:solidFill>
                <a:srgbClr val="413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solidFill>
                  <a:srgbClr val="41321F"/>
                </a:solidFill>
              </a:endParaRPr>
            </a:p>
          </p:txBody>
        </p:sp>
      </p:grpSp>
      <p:sp>
        <p:nvSpPr>
          <p:cNvPr id="29" name="TextBox 3"/>
          <p:cNvSpPr txBox="1"/>
          <p:nvPr/>
        </p:nvSpPr>
        <p:spPr>
          <a:xfrm>
            <a:off x="5218109" y="2898434"/>
            <a:ext cx="153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rPr>
              <a:t>P</a:t>
            </a:r>
            <a:endParaRPr lang="en-US" sz="9600" dirty="0">
              <a:solidFill>
                <a:srgbClr val="41321F"/>
              </a:solidFill>
              <a:effectLst>
                <a:outerShdw blurRad="406400" dist="38100" dir="8100000" algn="tr" rotWithShape="0">
                  <a:prstClr val="black">
                    <a:alpha val="23000"/>
                  </a:prst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  <a:cs typeface="Lato Black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149051" y="2832912"/>
            <a:ext cx="1714642" cy="1714643"/>
            <a:chOff x="3633537" y="878305"/>
            <a:chExt cx="1648326" cy="1648326"/>
          </a:xfrm>
        </p:grpSpPr>
        <p:cxnSp>
          <p:nvCxnSpPr>
            <p:cNvPr id="31" name="直接连接符 30"/>
            <p:cNvCxnSpPr>
              <a:stCxn id="35" idx="1"/>
            </p:cNvCxnSpPr>
            <p:nvPr/>
          </p:nvCxnSpPr>
          <p:spPr>
            <a:xfrm>
              <a:off x="3633537" y="1702468"/>
              <a:ext cx="1648326" cy="601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35" idx="0"/>
            </p:cNvCxnSpPr>
            <p:nvPr/>
          </p:nvCxnSpPr>
          <p:spPr>
            <a:xfrm>
              <a:off x="4457700" y="878305"/>
              <a:ext cx="0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3633537" y="878305"/>
              <a:ext cx="1648326" cy="1648326"/>
            </a:xfrm>
            <a:prstGeom prst="rect">
              <a:avLst/>
            </a:prstGeom>
            <a:noFill/>
            <a:ln w="57150">
              <a:solidFill>
                <a:srgbClr val="413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solidFill>
                  <a:srgbClr val="41321F"/>
                </a:solidFill>
              </a:endParaRPr>
            </a:p>
          </p:txBody>
        </p:sp>
      </p:grpSp>
      <p:sp>
        <p:nvSpPr>
          <p:cNvPr id="36" name="TextBox 3"/>
          <p:cNvSpPr txBox="1"/>
          <p:nvPr/>
        </p:nvSpPr>
        <p:spPr>
          <a:xfrm>
            <a:off x="7248153" y="2898434"/>
            <a:ext cx="1539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rPr>
              <a:t>I</a:t>
            </a:r>
            <a:endParaRPr lang="en-US" sz="9600" dirty="0">
              <a:solidFill>
                <a:srgbClr val="41321F"/>
              </a:solidFill>
              <a:effectLst>
                <a:outerShdw blurRad="406400" dist="38100" dir="8100000" algn="tr" rotWithShape="0">
                  <a:prstClr val="black">
                    <a:alpha val="23000"/>
                  </a:prst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  <a:cs typeface="Lato Black"/>
            </a:endParaRPr>
          </a:p>
        </p:txBody>
      </p:sp>
      <p:sp>
        <p:nvSpPr>
          <p:cNvPr id="38" name="TextBox 14"/>
          <p:cNvSpPr txBox="1"/>
          <p:nvPr/>
        </p:nvSpPr>
        <p:spPr>
          <a:xfrm>
            <a:off x="2398295" y="4904435"/>
            <a:ext cx="7395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1321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KAPI</a:t>
            </a:r>
            <a:r>
              <a:rPr lang="zh-CN" altLang="en-US" sz="3200" b="1" dirty="0">
                <a:solidFill>
                  <a:srgbClr val="41321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项目知识能力收获</a:t>
            </a:r>
            <a:r>
              <a:rPr lang="zh-CN" altLang="en-US" sz="3200" b="1" dirty="0">
                <a:solidFill>
                  <a:srgbClr val="41321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3200" b="1" dirty="0">
              <a:solidFill>
                <a:srgbClr val="41321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" name="TextBox 14"/>
          <p:cNvSpPr txBox="1"/>
          <p:nvPr/>
        </p:nvSpPr>
        <p:spPr>
          <a:xfrm>
            <a:off x="4820502" y="5488095"/>
            <a:ext cx="21708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algn="r"/>
            <a:r>
              <a:rPr lang="zh-CN" altLang="en-US" sz="2000" dirty="0">
                <a:solidFill>
                  <a:srgbClr val="41321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主讲人：季东杰</a:t>
            </a:r>
            <a:endParaRPr lang="zh-CN" altLang="en-US" sz="2000" dirty="0">
              <a:solidFill>
                <a:srgbClr val="41321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3433445" y="5970270"/>
            <a:ext cx="5635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41321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面条机二组：武磊、崔光辉、梁连吉、季东杰</a:t>
            </a:r>
            <a:endParaRPr lang="zh-CN" altLang="en-US" sz="2000" dirty="0">
              <a:solidFill>
                <a:srgbClr val="41321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28" y="4015360"/>
            <a:ext cx="1747443" cy="544243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3" y="5594357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55" y="4413860"/>
            <a:ext cx="1149722" cy="312135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37秒平稳钢琴曲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28914" y="626776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99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49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4" grpId="0"/>
      <p:bldP spid="22" grpId="0"/>
      <p:bldP spid="29" grpId="0"/>
      <p:bldP spid="36" grpId="0"/>
      <p:bldP spid="38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/>
          <p:nvPr/>
        </p:nvSpPr>
        <p:spPr>
          <a:xfrm>
            <a:off x="4354874" y="453783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3600"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  <a:latin typeface="Lato Black"/>
                <a:cs typeface="Lato Black"/>
              </a:defRPr>
            </a:lvl1pPr>
          </a:lstStyle>
          <a:p>
            <a:r>
              <a:rPr lang="zh-CN" altLang="en-US" dirty="0">
                <a:solidFill>
                  <a:srgbClr val="41321F"/>
                </a:solidFill>
              </a:rPr>
              <a:t>零件制造</a:t>
            </a:r>
            <a:endParaRPr lang="zh-CN" altLang="en-US" dirty="0">
              <a:solidFill>
                <a:srgbClr val="41321F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383783" y="2457155"/>
            <a:ext cx="1063781" cy="2134632"/>
            <a:chOff x="4966847" y="2363272"/>
            <a:chExt cx="1063781" cy="2134632"/>
          </a:xfrm>
          <a:solidFill>
            <a:srgbClr val="41321F"/>
          </a:solidFill>
        </p:grpSpPr>
        <p:sp>
          <p:nvSpPr>
            <p:cNvPr id="74" name="Line 9"/>
            <p:cNvSpPr>
              <a:spLocks noChangeShapeType="1"/>
            </p:cNvSpPr>
            <p:nvPr/>
          </p:nvSpPr>
          <p:spPr bwMode="auto">
            <a:xfrm flipV="1">
              <a:off x="4966847" y="2769699"/>
              <a:ext cx="653818" cy="657353"/>
            </a:xfrm>
            <a:prstGeom prst="line">
              <a:avLst/>
            </a:prstGeom>
            <a:grpFill/>
            <a:ln w="28575" cap="flat">
              <a:solidFill>
                <a:srgbClr val="41321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auto">
            <a:xfrm>
              <a:off x="5535846" y="2363272"/>
              <a:ext cx="494782" cy="498316"/>
            </a:xfrm>
            <a:prstGeom prst="ellipse">
              <a:avLst/>
            </a:prstGeom>
            <a:grpFill/>
            <a:ln w="28575" cap="flat">
              <a:solidFill>
                <a:srgbClr val="41321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4966847" y="3434122"/>
              <a:ext cx="653819" cy="657354"/>
            </a:xfrm>
            <a:prstGeom prst="line">
              <a:avLst/>
            </a:prstGeom>
            <a:grpFill/>
            <a:ln w="28575" cap="flat">
              <a:solidFill>
                <a:srgbClr val="41321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77" name="Oval 12"/>
            <p:cNvSpPr>
              <a:spLocks noChangeArrowheads="1"/>
            </p:cNvSpPr>
            <p:nvPr/>
          </p:nvSpPr>
          <p:spPr bwMode="auto">
            <a:xfrm>
              <a:off x="5535846" y="3999588"/>
              <a:ext cx="494782" cy="498316"/>
            </a:xfrm>
            <a:prstGeom prst="ellipse">
              <a:avLst/>
            </a:prstGeom>
            <a:grpFill/>
            <a:ln w="28575" cap="flat">
              <a:solidFill>
                <a:srgbClr val="41321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002978" y="2457155"/>
            <a:ext cx="1056714" cy="2134632"/>
            <a:chOff x="3297648" y="2363272"/>
            <a:chExt cx="1056714" cy="2134632"/>
          </a:xfrm>
        </p:grpSpPr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V="1">
              <a:off x="3297648" y="2769700"/>
              <a:ext cx="643217" cy="657354"/>
            </a:xfrm>
            <a:prstGeom prst="line">
              <a:avLst/>
            </a:prstGeom>
            <a:noFill/>
            <a:ln w="28575" cap="flat">
              <a:solidFill>
                <a:srgbClr val="4132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80" name="Oval 14"/>
            <p:cNvSpPr>
              <a:spLocks noChangeArrowheads="1"/>
            </p:cNvSpPr>
            <p:nvPr/>
          </p:nvSpPr>
          <p:spPr bwMode="auto">
            <a:xfrm>
              <a:off x="3859580" y="2363272"/>
              <a:ext cx="494782" cy="498316"/>
            </a:xfrm>
            <a:prstGeom prst="ellipse">
              <a:avLst/>
            </a:prstGeom>
            <a:solidFill>
              <a:srgbClr val="E2D7B6"/>
            </a:solidFill>
            <a:ln w="28575" cap="flat">
              <a:solidFill>
                <a:srgbClr val="41321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>
              <a:off x="3297648" y="3434122"/>
              <a:ext cx="643217" cy="657354"/>
            </a:xfrm>
            <a:prstGeom prst="line">
              <a:avLst/>
            </a:prstGeom>
            <a:noFill/>
            <a:ln w="28575" cap="flat">
              <a:solidFill>
                <a:srgbClr val="4132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3859580" y="3999588"/>
              <a:ext cx="494782" cy="498316"/>
            </a:xfrm>
            <a:prstGeom prst="ellipse">
              <a:avLst/>
            </a:prstGeom>
            <a:solidFill>
              <a:srgbClr val="E2D7B6"/>
            </a:solidFill>
            <a:ln w="28575" cap="flat">
              <a:solidFill>
                <a:srgbClr val="41321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  <p:sp>
        <p:nvSpPr>
          <p:cNvPr id="83" name="矩形 82"/>
          <p:cNvSpPr/>
          <p:nvPr/>
        </p:nvSpPr>
        <p:spPr>
          <a:xfrm>
            <a:off x="3618142" y="4118095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41321F"/>
                </a:solidFill>
                <a:ea typeface="小米兰亭_GB外压缩"/>
              </a:rPr>
              <a:t>04</a:t>
            </a:r>
            <a:endParaRPr lang="zh-CN" altLang="en-US" sz="2400" dirty="0">
              <a:solidFill>
                <a:srgbClr val="41321F"/>
              </a:solidFill>
              <a:ea typeface="小米兰亭_GB外压缩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511425" y="4682490"/>
            <a:ext cx="22104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5ABEAA"/>
              </a:buClr>
            </a:pPr>
            <a:r>
              <a:rPr lang="zh-CN" altLang="en-US" sz="2400" b="1" dirty="0">
                <a:solidFill>
                  <a:srgbClr val="41321F"/>
                </a:solidFill>
                <a:ea typeface="宋体" panose="02010600030101010101" pitchFamily="2" charset="-122"/>
              </a:rPr>
              <a:t>端盖：车削、钳工</a:t>
            </a:r>
            <a:endParaRPr lang="zh-CN" altLang="en-US" sz="2400" b="1" dirty="0">
              <a:solidFill>
                <a:srgbClr val="41321F"/>
              </a:solidFill>
              <a:ea typeface="宋体" panose="02010600030101010101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4740910" y="4682490"/>
            <a:ext cx="289687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5ABEAA"/>
              </a:buClr>
            </a:pPr>
            <a:r>
              <a:rPr lang="zh-CN" altLang="en-US" sz="2400" b="1" dirty="0">
                <a:solidFill>
                  <a:srgbClr val="41321F"/>
                </a:solidFill>
                <a:ea typeface="宋体" panose="02010600030101010101" pitchFamily="2" charset="-122"/>
              </a:rPr>
              <a:t>绞龙焊接件：车床、冲压、钻孔、焊接、钳工</a:t>
            </a:r>
            <a:endParaRPr lang="zh-CN" altLang="en-US" sz="2400" b="1" dirty="0">
              <a:solidFill>
                <a:srgbClr val="41321F"/>
              </a:solidFill>
              <a:ea typeface="宋体" panose="02010600030101010101" pitchFamily="2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7656830" y="4682490"/>
            <a:ext cx="219519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5ABEAA"/>
              </a:buClr>
            </a:pPr>
            <a:r>
              <a:rPr lang="zh-CN" altLang="en-US" sz="2400" b="1" dirty="0">
                <a:solidFill>
                  <a:srgbClr val="41321F"/>
                </a:solidFill>
                <a:ea typeface="宋体" panose="02010600030101010101" pitchFamily="2" charset="-122"/>
              </a:rPr>
              <a:t>底座：车削、钳工、焊接、</a:t>
            </a:r>
            <a:endParaRPr lang="zh-CN" altLang="en-US" sz="2400" b="1" dirty="0">
              <a:solidFill>
                <a:srgbClr val="41321F"/>
              </a:solidFill>
              <a:ea typeface="宋体" panose="02010600030101010101" pitchFamily="2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587625" y="1194435"/>
            <a:ext cx="213423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5ABEAA"/>
              </a:buClr>
            </a:pPr>
            <a:r>
              <a:rPr lang="zh-CN" altLang="en-US" sz="2400" b="1" dirty="0">
                <a:solidFill>
                  <a:srgbClr val="41321F"/>
                </a:solidFill>
                <a:ea typeface="宋体" panose="02010600030101010101" pitchFamily="2" charset="-122"/>
              </a:rPr>
              <a:t>手柄：铸造</a:t>
            </a:r>
            <a:endParaRPr lang="zh-CN" altLang="en-US" sz="2400" b="1" dirty="0">
              <a:solidFill>
                <a:srgbClr val="41321F"/>
              </a:solidFill>
              <a:ea typeface="宋体" panose="02010600030101010101" pitchFamily="2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064760" y="1194435"/>
            <a:ext cx="22313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5ABEAA"/>
              </a:buClr>
            </a:pPr>
            <a:r>
              <a:rPr lang="zh-CN" altLang="en-US" sz="2400" b="1" dirty="0">
                <a:solidFill>
                  <a:srgbClr val="41321F"/>
                </a:solidFill>
                <a:ea typeface="宋体" panose="02010600030101010101" pitchFamily="2" charset="-122"/>
              </a:rPr>
              <a:t>套筒：车削</a:t>
            </a:r>
            <a:endParaRPr lang="zh-CN" altLang="en-US" sz="2400" b="1" dirty="0">
              <a:solidFill>
                <a:srgbClr val="41321F"/>
              </a:solidFill>
              <a:ea typeface="宋体" panose="0201060003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7637780" y="1194435"/>
            <a:ext cx="22332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5ABEAA"/>
              </a:buClr>
            </a:pPr>
            <a:r>
              <a:rPr lang="zh-CN" altLang="en-US" sz="2400" b="1" dirty="0">
                <a:solidFill>
                  <a:srgbClr val="41321F"/>
                </a:solidFill>
                <a:ea typeface="宋体" panose="02010600030101010101" pitchFamily="2" charset="-122"/>
              </a:rPr>
              <a:t>模具：</a:t>
            </a:r>
            <a:r>
              <a:rPr lang="en-US" altLang="zh-CN" sz="2400" b="1" dirty="0">
                <a:solidFill>
                  <a:srgbClr val="41321F"/>
                </a:solidFill>
                <a:ea typeface="宋体" panose="02010600030101010101" pitchFamily="2" charset="-122"/>
              </a:rPr>
              <a:t>3D</a:t>
            </a:r>
            <a:r>
              <a:rPr lang="zh-CN" altLang="en-US" sz="2400" b="1" dirty="0">
                <a:solidFill>
                  <a:srgbClr val="41321F"/>
                </a:solidFill>
                <a:ea typeface="宋体" panose="02010600030101010101" pitchFamily="2" charset="-122"/>
              </a:rPr>
              <a:t>打印</a:t>
            </a:r>
            <a:endParaRPr lang="zh-CN" altLang="en-US" sz="2400" b="1" dirty="0">
              <a:solidFill>
                <a:srgbClr val="41321F"/>
              </a:solidFill>
              <a:ea typeface="宋体" panose="02010600030101010101" pitchFamily="2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006418" y="411809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E2D7B6"/>
                </a:solidFill>
                <a:ea typeface="小米兰亭_GB外压缩"/>
              </a:rPr>
              <a:t>05</a:t>
            </a:r>
            <a:endParaRPr lang="zh-CN" altLang="en-US" sz="2400" dirty="0">
              <a:solidFill>
                <a:srgbClr val="E2D7B6"/>
              </a:solidFill>
              <a:ea typeface="小米兰亭_GB外压缩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3646195" y="2470048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41321F"/>
                </a:solidFill>
                <a:ea typeface="小米兰亭_GB外压缩"/>
              </a:rPr>
              <a:t>01</a:t>
            </a:r>
            <a:endParaRPr lang="zh-CN" altLang="en-US" sz="2400" dirty="0">
              <a:solidFill>
                <a:srgbClr val="41321F"/>
              </a:solidFill>
              <a:ea typeface="小米兰亭_GB外压缩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6009624" y="2479573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E2D7B6"/>
                </a:solidFill>
                <a:ea typeface="小米兰亭_GB外压缩"/>
              </a:rPr>
              <a:t>02</a:t>
            </a:r>
            <a:endParaRPr lang="zh-CN" altLang="en-US" sz="2400" dirty="0">
              <a:solidFill>
                <a:srgbClr val="E2D7B6"/>
              </a:solidFill>
              <a:ea typeface="小米兰亭_GB外压缩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7819594" y="2457155"/>
            <a:ext cx="1063782" cy="2134632"/>
            <a:chOff x="6469498" y="2363272"/>
            <a:chExt cx="1063782" cy="2134632"/>
          </a:xfrm>
        </p:grpSpPr>
        <p:sp>
          <p:nvSpPr>
            <p:cNvPr id="106" name="Line 5"/>
            <p:cNvSpPr>
              <a:spLocks noChangeShapeType="1"/>
            </p:cNvSpPr>
            <p:nvPr/>
          </p:nvSpPr>
          <p:spPr bwMode="auto">
            <a:xfrm flipV="1">
              <a:off x="6469498" y="2769700"/>
              <a:ext cx="653819" cy="657354"/>
            </a:xfrm>
            <a:prstGeom prst="line">
              <a:avLst/>
            </a:prstGeom>
            <a:noFill/>
            <a:ln w="28575" cap="flat">
              <a:solidFill>
                <a:srgbClr val="4132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107" name="Oval 6"/>
            <p:cNvSpPr>
              <a:spLocks noChangeArrowheads="1"/>
            </p:cNvSpPr>
            <p:nvPr/>
          </p:nvSpPr>
          <p:spPr bwMode="auto">
            <a:xfrm>
              <a:off x="7038498" y="2363272"/>
              <a:ext cx="494782" cy="498316"/>
            </a:xfrm>
            <a:prstGeom prst="ellipse">
              <a:avLst/>
            </a:prstGeom>
            <a:solidFill>
              <a:srgbClr val="E2D7B6"/>
            </a:solidFill>
            <a:ln w="28575" cap="flat">
              <a:solidFill>
                <a:srgbClr val="41321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108" name="Line 7"/>
            <p:cNvSpPr>
              <a:spLocks noChangeShapeType="1"/>
            </p:cNvSpPr>
            <p:nvPr/>
          </p:nvSpPr>
          <p:spPr bwMode="auto">
            <a:xfrm>
              <a:off x="6469498" y="3434122"/>
              <a:ext cx="653819" cy="657354"/>
            </a:xfrm>
            <a:prstGeom prst="line">
              <a:avLst/>
            </a:prstGeom>
            <a:noFill/>
            <a:ln w="28575" cap="flat">
              <a:solidFill>
                <a:srgbClr val="4132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109" name="Oval 8"/>
            <p:cNvSpPr>
              <a:spLocks noChangeArrowheads="1"/>
            </p:cNvSpPr>
            <p:nvPr/>
          </p:nvSpPr>
          <p:spPr bwMode="auto">
            <a:xfrm>
              <a:off x="7038498" y="3999588"/>
              <a:ext cx="494782" cy="498316"/>
            </a:xfrm>
            <a:prstGeom prst="ellipse">
              <a:avLst/>
            </a:prstGeom>
            <a:solidFill>
              <a:srgbClr val="E2D7B6"/>
            </a:solidFill>
            <a:ln w="28575" cap="flat">
              <a:solidFill>
                <a:srgbClr val="41321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  <p:sp>
        <p:nvSpPr>
          <p:cNvPr id="110" name="矩形 109"/>
          <p:cNvSpPr/>
          <p:nvPr/>
        </p:nvSpPr>
        <p:spPr>
          <a:xfrm>
            <a:off x="8456764" y="4118095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41321F"/>
                </a:solidFill>
                <a:ea typeface="小米兰亭_GB外压缩"/>
              </a:rPr>
              <a:t>06</a:t>
            </a:r>
            <a:endParaRPr lang="zh-CN" altLang="en-US" sz="2400" dirty="0">
              <a:solidFill>
                <a:srgbClr val="41321F"/>
              </a:solidFill>
              <a:ea typeface="小米兰亭_GB外压缩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456764" y="2479573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41321F"/>
                </a:solidFill>
                <a:ea typeface="小米兰亭_GB外压缩"/>
              </a:rPr>
              <a:t>03</a:t>
            </a:r>
            <a:endParaRPr lang="zh-CN" altLang="en-US" sz="2400" dirty="0">
              <a:solidFill>
                <a:srgbClr val="41321F"/>
              </a:solidFill>
              <a:ea typeface="小米兰亭_GB外压缩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1339955" y="3400609"/>
            <a:ext cx="9512091" cy="254792"/>
            <a:chOff x="1706192" y="3583172"/>
            <a:chExt cx="9512091" cy="254792"/>
          </a:xfrm>
        </p:grpSpPr>
        <p:sp>
          <p:nvSpPr>
            <p:cNvPr id="113" name="Line 17"/>
            <p:cNvSpPr>
              <a:spLocks noChangeShapeType="1"/>
            </p:cNvSpPr>
            <p:nvPr/>
          </p:nvSpPr>
          <p:spPr bwMode="auto">
            <a:xfrm flipH="1">
              <a:off x="1956387" y="3703500"/>
              <a:ext cx="9008909" cy="0"/>
            </a:xfrm>
            <a:prstGeom prst="line">
              <a:avLst/>
            </a:prstGeom>
            <a:noFill/>
            <a:ln w="28575" cap="flat">
              <a:solidFill>
                <a:srgbClr val="4132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" name="Oval 18"/>
            <p:cNvSpPr>
              <a:spLocks noChangeArrowheads="1"/>
            </p:cNvSpPr>
            <p:nvPr/>
          </p:nvSpPr>
          <p:spPr bwMode="auto">
            <a:xfrm>
              <a:off x="10965297" y="3583172"/>
              <a:ext cx="252986" cy="254792"/>
            </a:xfrm>
            <a:prstGeom prst="ellipse">
              <a:avLst/>
            </a:prstGeom>
            <a:noFill/>
            <a:ln w="28575" cap="flat">
              <a:solidFill>
                <a:srgbClr val="4132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5" name="Oval 18"/>
            <p:cNvSpPr>
              <a:spLocks noChangeArrowheads="1"/>
            </p:cNvSpPr>
            <p:nvPr/>
          </p:nvSpPr>
          <p:spPr bwMode="auto">
            <a:xfrm>
              <a:off x="1706192" y="3583172"/>
              <a:ext cx="252986" cy="254792"/>
            </a:xfrm>
            <a:prstGeom prst="ellipse">
              <a:avLst/>
            </a:prstGeom>
            <a:noFill/>
            <a:ln w="28575" cap="flat">
              <a:solidFill>
                <a:srgbClr val="4132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3" grpId="0"/>
      <p:bldP spid="102" grpId="0"/>
      <p:bldP spid="103" grpId="0"/>
      <p:bldP spid="104" grpId="0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3"/>
          <p:cNvSpPr txBox="1"/>
          <p:nvPr/>
        </p:nvSpPr>
        <p:spPr>
          <a:xfrm>
            <a:off x="4354874" y="453783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3600"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  <a:latin typeface="Lato Black"/>
                <a:cs typeface="Lato Black"/>
              </a:defRPr>
            </a:lvl1pPr>
          </a:lstStyle>
          <a:p>
            <a:r>
              <a:rPr lang="zh-CN" altLang="en-US" dirty="0">
                <a:solidFill>
                  <a:srgbClr val="41321F"/>
                </a:solidFill>
              </a:rPr>
              <a:t>工训内容（熟练）</a:t>
            </a:r>
            <a:endParaRPr lang="zh-CN" altLang="en-US" dirty="0">
              <a:solidFill>
                <a:srgbClr val="41321F"/>
              </a:solidFill>
            </a:endParaRPr>
          </a:p>
        </p:txBody>
      </p:sp>
      <p:sp>
        <p:nvSpPr>
          <p:cNvPr id="68" name="AutoShape 6"/>
          <p:cNvSpPr/>
          <p:nvPr/>
        </p:nvSpPr>
        <p:spPr bwMode="auto">
          <a:xfrm>
            <a:off x="1656520" y="1298171"/>
            <a:ext cx="889718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1pPr>
            <a:lvl2pPr marL="742950" indent="-285750" defTabSz="647700" eaLnBrk="0"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2pPr>
            <a:lvl3pPr marL="1143000" indent="-228600" defTabSz="647700" eaLnBrk="0"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3pPr>
            <a:lvl4pPr marL="1600200" indent="-228600" defTabSz="647700" eaLnBrk="0"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4pPr>
            <a:lvl5pPr marL="2057400" indent="-228600" defTabSz="647700" eaLnBrk="0"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9pPr>
          </a:lstStyle>
          <a:p>
            <a:pPr marL="0" marR="0" lvl="0" indent="0" algn="just" defTabSz="647700" eaLnBrk="1" fontAlgn="auto" latinLnBrk="0" hangingPunct="1">
              <a:lnSpc>
                <a:spcPct val="12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zh-CN" sz="2900" b="0" i="0" u="none" strike="noStrike" kern="0" cap="none" spc="0" normalizeH="0" baseline="0" noProof="0" dirty="0">
              <a:ln>
                <a:noFill/>
              </a:ln>
              <a:solidFill>
                <a:srgbClr val="41321F"/>
              </a:solidFill>
              <a:effectLst/>
              <a:uLnTx/>
              <a:uFillTx/>
              <a:ea typeface="MS PGothic" panose="020B0600070205080204" pitchFamily="34" charset="-128"/>
              <a:sym typeface="Gill Sans" pitchFamily="3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603670" y="2405870"/>
            <a:ext cx="772611" cy="772611"/>
            <a:chOff x="1817706" y="2167745"/>
            <a:chExt cx="772611" cy="772611"/>
          </a:xfrm>
          <a:solidFill>
            <a:srgbClr val="E2D7B6"/>
          </a:solidFill>
        </p:grpSpPr>
        <p:sp>
          <p:nvSpPr>
            <p:cNvPr id="70" name="矩形 69"/>
            <p:cNvSpPr/>
            <p:nvPr/>
          </p:nvSpPr>
          <p:spPr>
            <a:xfrm>
              <a:off x="1817706" y="2167745"/>
              <a:ext cx="772611" cy="772611"/>
            </a:xfrm>
            <a:prstGeom prst="rect">
              <a:avLst/>
            </a:prstGeom>
            <a:solidFill>
              <a:srgbClr val="4132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cs"/>
              </a:endParaRPr>
            </a:p>
          </p:txBody>
        </p:sp>
        <p:sp>
          <p:nvSpPr>
            <p:cNvPr id="71" name="Freeform 6"/>
            <p:cNvSpPr/>
            <p:nvPr/>
          </p:nvSpPr>
          <p:spPr bwMode="auto">
            <a:xfrm>
              <a:off x="2031546" y="2383081"/>
              <a:ext cx="317057" cy="279796"/>
            </a:xfrm>
            <a:custGeom>
              <a:avLst/>
              <a:gdLst>
                <a:gd name="T0" fmla="*/ 1835 w 3607"/>
                <a:gd name="T1" fmla="*/ 3 h 3185"/>
                <a:gd name="T2" fmla="*/ 1893 w 3607"/>
                <a:gd name="T3" fmla="*/ 28 h 3185"/>
                <a:gd name="T4" fmla="*/ 1921 w 3607"/>
                <a:gd name="T5" fmla="*/ 51 h 3185"/>
                <a:gd name="T6" fmla="*/ 1926 w 3607"/>
                <a:gd name="T7" fmla="*/ 56 h 3185"/>
                <a:gd name="T8" fmla="*/ 1928 w 3607"/>
                <a:gd name="T9" fmla="*/ 59 h 3185"/>
                <a:gd name="T10" fmla="*/ 1931 w 3607"/>
                <a:gd name="T11" fmla="*/ 62 h 3185"/>
                <a:gd name="T12" fmla="*/ 1940 w 3607"/>
                <a:gd name="T13" fmla="*/ 70 h 3185"/>
                <a:gd name="T14" fmla="*/ 2016 w 3607"/>
                <a:gd name="T15" fmla="*/ 141 h 3185"/>
                <a:gd name="T16" fmla="*/ 2319 w 3607"/>
                <a:gd name="T17" fmla="*/ 426 h 3185"/>
                <a:gd name="T18" fmla="*/ 2462 w 3607"/>
                <a:gd name="T19" fmla="*/ 156 h 3185"/>
                <a:gd name="T20" fmla="*/ 2941 w 3607"/>
                <a:gd name="T21" fmla="*/ 1006 h 3185"/>
                <a:gd name="T22" fmla="*/ 3549 w 3607"/>
                <a:gd name="T23" fmla="*/ 1573 h 3185"/>
                <a:gd name="T24" fmla="*/ 3585 w 3607"/>
                <a:gd name="T25" fmla="*/ 1623 h 3185"/>
                <a:gd name="T26" fmla="*/ 3605 w 3607"/>
                <a:gd name="T27" fmla="*/ 1685 h 3185"/>
                <a:gd name="T28" fmla="*/ 3605 w 3607"/>
                <a:gd name="T29" fmla="*/ 1755 h 3185"/>
                <a:gd name="T30" fmla="*/ 3583 w 3607"/>
                <a:gd name="T31" fmla="*/ 1819 h 3185"/>
                <a:gd name="T32" fmla="*/ 3544 w 3607"/>
                <a:gd name="T33" fmla="*/ 1870 h 3185"/>
                <a:gd name="T34" fmla="*/ 3492 w 3607"/>
                <a:gd name="T35" fmla="*/ 1905 h 3185"/>
                <a:gd name="T36" fmla="*/ 3431 w 3607"/>
                <a:gd name="T37" fmla="*/ 1917 h 3185"/>
                <a:gd name="T38" fmla="*/ 3373 w 3607"/>
                <a:gd name="T39" fmla="*/ 1906 h 3185"/>
                <a:gd name="T40" fmla="*/ 3322 w 3607"/>
                <a:gd name="T41" fmla="*/ 1875 h 3185"/>
                <a:gd name="T42" fmla="*/ 3164 w 3607"/>
                <a:gd name="T43" fmla="*/ 1725 h 3185"/>
                <a:gd name="T44" fmla="*/ 3175 w 3607"/>
                <a:gd name="T45" fmla="*/ 1791 h 3185"/>
                <a:gd name="T46" fmla="*/ 3177 w 3607"/>
                <a:gd name="T47" fmla="*/ 3017 h 3185"/>
                <a:gd name="T48" fmla="*/ 3165 w 3607"/>
                <a:gd name="T49" fmla="*/ 3083 h 3185"/>
                <a:gd name="T50" fmla="*/ 3133 w 3607"/>
                <a:gd name="T51" fmla="*/ 3136 h 3185"/>
                <a:gd name="T52" fmla="*/ 3085 w 3607"/>
                <a:gd name="T53" fmla="*/ 3172 h 3185"/>
                <a:gd name="T54" fmla="*/ 3027 w 3607"/>
                <a:gd name="T55" fmla="*/ 3185 h 3185"/>
                <a:gd name="T56" fmla="*/ 2226 w 3607"/>
                <a:gd name="T57" fmla="*/ 1835 h 3185"/>
                <a:gd name="T58" fmla="*/ 1374 w 3607"/>
                <a:gd name="T59" fmla="*/ 3185 h 3185"/>
                <a:gd name="T60" fmla="*/ 549 w 3607"/>
                <a:gd name="T61" fmla="*/ 3182 h 3185"/>
                <a:gd name="T62" fmla="*/ 496 w 3607"/>
                <a:gd name="T63" fmla="*/ 3156 h 3185"/>
                <a:gd name="T64" fmla="*/ 455 w 3607"/>
                <a:gd name="T65" fmla="*/ 3111 h 3185"/>
                <a:gd name="T66" fmla="*/ 432 w 3607"/>
                <a:gd name="T67" fmla="*/ 3051 h 3185"/>
                <a:gd name="T68" fmla="*/ 429 w 3607"/>
                <a:gd name="T69" fmla="*/ 1821 h 3185"/>
                <a:gd name="T70" fmla="*/ 436 w 3607"/>
                <a:gd name="T71" fmla="*/ 1758 h 3185"/>
                <a:gd name="T72" fmla="*/ 310 w 3607"/>
                <a:gd name="T73" fmla="*/ 1849 h 3185"/>
                <a:gd name="T74" fmla="*/ 264 w 3607"/>
                <a:gd name="T75" fmla="*/ 1891 h 3185"/>
                <a:gd name="T76" fmla="*/ 208 w 3607"/>
                <a:gd name="T77" fmla="*/ 1914 h 3185"/>
                <a:gd name="T78" fmla="*/ 145 w 3607"/>
                <a:gd name="T79" fmla="*/ 1914 h 3185"/>
                <a:gd name="T80" fmla="*/ 87 w 3607"/>
                <a:gd name="T81" fmla="*/ 1890 h 3185"/>
                <a:gd name="T82" fmla="*/ 41 w 3607"/>
                <a:gd name="T83" fmla="*/ 1847 h 3185"/>
                <a:gd name="T84" fmla="*/ 11 w 3607"/>
                <a:gd name="T85" fmla="*/ 1788 h 3185"/>
                <a:gd name="T86" fmla="*/ 0 w 3607"/>
                <a:gd name="T87" fmla="*/ 1719 h 3185"/>
                <a:gd name="T88" fmla="*/ 9 w 3607"/>
                <a:gd name="T89" fmla="*/ 1658 h 3185"/>
                <a:gd name="T90" fmla="*/ 23 w 3607"/>
                <a:gd name="T91" fmla="*/ 1619 h 3185"/>
                <a:gd name="T92" fmla="*/ 39 w 3607"/>
                <a:gd name="T93" fmla="*/ 1596 h 3185"/>
                <a:gd name="T94" fmla="*/ 78 w 3607"/>
                <a:gd name="T95" fmla="*/ 1555 h 3185"/>
                <a:gd name="T96" fmla="*/ 1695 w 3607"/>
                <a:gd name="T97" fmla="*/ 42 h 3185"/>
                <a:gd name="T98" fmla="*/ 1744 w 3607"/>
                <a:gd name="T99" fmla="*/ 11 h 3185"/>
                <a:gd name="T100" fmla="*/ 1803 w 3607"/>
                <a:gd name="T101" fmla="*/ 0 h 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07" h="3185">
                  <a:moveTo>
                    <a:pt x="1803" y="0"/>
                  </a:moveTo>
                  <a:lnTo>
                    <a:pt x="1835" y="3"/>
                  </a:lnTo>
                  <a:lnTo>
                    <a:pt x="1865" y="12"/>
                  </a:lnTo>
                  <a:lnTo>
                    <a:pt x="1893" y="28"/>
                  </a:lnTo>
                  <a:lnTo>
                    <a:pt x="1917" y="48"/>
                  </a:lnTo>
                  <a:lnTo>
                    <a:pt x="1921" y="51"/>
                  </a:lnTo>
                  <a:lnTo>
                    <a:pt x="1923" y="53"/>
                  </a:lnTo>
                  <a:lnTo>
                    <a:pt x="1926" y="56"/>
                  </a:lnTo>
                  <a:lnTo>
                    <a:pt x="1927" y="58"/>
                  </a:lnTo>
                  <a:lnTo>
                    <a:pt x="1928" y="59"/>
                  </a:lnTo>
                  <a:lnTo>
                    <a:pt x="1929" y="60"/>
                  </a:lnTo>
                  <a:lnTo>
                    <a:pt x="1931" y="62"/>
                  </a:lnTo>
                  <a:lnTo>
                    <a:pt x="1932" y="63"/>
                  </a:lnTo>
                  <a:lnTo>
                    <a:pt x="1940" y="70"/>
                  </a:lnTo>
                  <a:lnTo>
                    <a:pt x="1965" y="95"/>
                  </a:lnTo>
                  <a:lnTo>
                    <a:pt x="2016" y="141"/>
                  </a:lnTo>
                  <a:lnTo>
                    <a:pt x="2117" y="237"/>
                  </a:lnTo>
                  <a:lnTo>
                    <a:pt x="2319" y="426"/>
                  </a:lnTo>
                  <a:lnTo>
                    <a:pt x="2462" y="559"/>
                  </a:lnTo>
                  <a:lnTo>
                    <a:pt x="2462" y="156"/>
                  </a:lnTo>
                  <a:lnTo>
                    <a:pt x="2941" y="156"/>
                  </a:lnTo>
                  <a:lnTo>
                    <a:pt x="2941" y="1006"/>
                  </a:lnTo>
                  <a:lnTo>
                    <a:pt x="3525" y="1553"/>
                  </a:lnTo>
                  <a:lnTo>
                    <a:pt x="3549" y="1573"/>
                  </a:lnTo>
                  <a:lnTo>
                    <a:pt x="3568" y="1596"/>
                  </a:lnTo>
                  <a:lnTo>
                    <a:pt x="3585" y="1623"/>
                  </a:lnTo>
                  <a:lnTo>
                    <a:pt x="3597" y="1653"/>
                  </a:lnTo>
                  <a:lnTo>
                    <a:pt x="3605" y="1685"/>
                  </a:lnTo>
                  <a:lnTo>
                    <a:pt x="3607" y="1719"/>
                  </a:lnTo>
                  <a:lnTo>
                    <a:pt x="3605" y="1755"/>
                  </a:lnTo>
                  <a:lnTo>
                    <a:pt x="3596" y="1788"/>
                  </a:lnTo>
                  <a:lnTo>
                    <a:pt x="3583" y="1819"/>
                  </a:lnTo>
                  <a:lnTo>
                    <a:pt x="3566" y="1847"/>
                  </a:lnTo>
                  <a:lnTo>
                    <a:pt x="3544" y="1870"/>
                  </a:lnTo>
                  <a:lnTo>
                    <a:pt x="3520" y="1890"/>
                  </a:lnTo>
                  <a:lnTo>
                    <a:pt x="3492" y="1905"/>
                  </a:lnTo>
                  <a:lnTo>
                    <a:pt x="3463" y="1914"/>
                  </a:lnTo>
                  <a:lnTo>
                    <a:pt x="3431" y="1917"/>
                  </a:lnTo>
                  <a:lnTo>
                    <a:pt x="3401" y="1914"/>
                  </a:lnTo>
                  <a:lnTo>
                    <a:pt x="3373" y="1906"/>
                  </a:lnTo>
                  <a:lnTo>
                    <a:pt x="3346" y="1893"/>
                  </a:lnTo>
                  <a:lnTo>
                    <a:pt x="3322" y="1875"/>
                  </a:lnTo>
                  <a:lnTo>
                    <a:pt x="3301" y="1853"/>
                  </a:lnTo>
                  <a:lnTo>
                    <a:pt x="3164" y="1725"/>
                  </a:lnTo>
                  <a:lnTo>
                    <a:pt x="3172" y="1758"/>
                  </a:lnTo>
                  <a:lnTo>
                    <a:pt x="3175" y="1791"/>
                  </a:lnTo>
                  <a:lnTo>
                    <a:pt x="3177" y="1821"/>
                  </a:lnTo>
                  <a:lnTo>
                    <a:pt x="3177" y="3017"/>
                  </a:lnTo>
                  <a:lnTo>
                    <a:pt x="3174" y="3051"/>
                  </a:lnTo>
                  <a:lnTo>
                    <a:pt x="3165" y="3083"/>
                  </a:lnTo>
                  <a:lnTo>
                    <a:pt x="3152" y="3111"/>
                  </a:lnTo>
                  <a:lnTo>
                    <a:pt x="3133" y="3136"/>
                  </a:lnTo>
                  <a:lnTo>
                    <a:pt x="3111" y="3156"/>
                  </a:lnTo>
                  <a:lnTo>
                    <a:pt x="3085" y="3172"/>
                  </a:lnTo>
                  <a:lnTo>
                    <a:pt x="3057" y="3182"/>
                  </a:lnTo>
                  <a:lnTo>
                    <a:pt x="3027" y="3185"/>
                  </a:lnTo>
                  <a:lnTo>
                    <a:pt x="2226" y="3185"/>
                  </a:lnTo>
                  <a:lnTo>
                    <a:pt x="2226" y="1835"/>
                  </a:lnTo>
                  <a:lnTo>
                    <a:pt x="1374" y="1835"/>
                  </a:lnTo>
                  <a:lnTo>
                    <a:pt x="1374" y="3185"/>
                  </a:lnTo>
                  <a:lnTo>
                    <a:pt x="580" y="3185"/>
                  </a:lnTo>
                  <a:lnTo>
                    <a:pt x="549" y="3182"/>
                  </a:lnTo>
                  <a:lnTo>
                    <a:pt x="522" y="3172"/>
                  </a:lnTo>
                  <a:lnTo>
                    <a:pt x="496" y="3156"/>
                  </a:lnTo>
                  <a:lnTo>
                    <a:pt x="473" y="3136"/>
                  </a:lnTo>
                  <a:lnTo>
                    <a:pt x="455" y="3111"/>
                  </a:lnTo>
                  <a:lnTo>
                    <a:pt x="441" y="3083"/>
                  </a:lnTo>
                  <a:lnTo>
                    <a:pt x="432" y="3051"/>
                  </a:lnTo>
                  <a:lnTo>
                    <a:pt x="429" y="3017"/>
                  </a:lnTo>
                  <a:lnTo>
                    <a:pt x="429" y="1821"/>
                  </a:lnTo>
                  <a:lnTo>
                    <a:pt x="431" y="1791"/>
                  </a:lnTo>
                  <a:lnTo>
                    <a:pt x="436" y="1758"/>
                  </a:lnTo>
                  <a:lnTo>
                    <a:pt x="442" y="1725"/>
                  </a:lnTo>
                  <a:lnTo>
                    <a:pt x="310" y="1849"/>
                  </a:lnTo>
                  <a:lnTo>
                    <a:pt x="287" y="1871"/>
                  </a:lnTo>
                  <a:lnTo>
                    <a:pt x="264" y="1891"/>
                  </a:lnTo>
                  <a:lnTo>
                    <a:pt x="237" y="1905"/>
                  </a:lnTo>
                  <a:lnTo>
                    <a:pt x="208" y="1914"/>
                  </a:lnTo>
                  <a:lnTo>
                    <a:pt x="176" y="1917"/>
                  </a:lnTo>
                  <a:lnTo>
                    <a:pt x="145" y="1914"/>
                  </a:lnTo>
                  <a:lnTo>
                    <a:pt x="115" y="1905"/>
                  </a:lnTo>
                  <a:lnTo>
                    <a:pt x="87" y="1890"/>
                  </a:lnTo>
                  <a:lnTo>
                    <a:pt x="63" y="1870"/>
                  </a:lnTo>
                  <a:lnTo>
                    <a:pt x="41" y="1847"/>
                  </a:lnTo>
                  <a:lnTo>
                    <a:pt x="24" y="1819"/>
                  </a:lnTo>
                  <a:lnTo>
                    <a:pt x="11" y="1788"/>
                  </a:lnTo>
                  <a:lnTo>
                    <a:pt x="3" y="1755"/>
                  </a:lnTo>
                  <a:lnTo>
                    <a:pt x="0" y="1719"/>
                  </a:lnTo>
                  <a:lnTo>
                    <a:pt x="2" y="1688"/>
                  </a:lnTo>
                  <a:lnTo>
                    <a:pt x="9" y="1658"/>
                  </a:lnTo>
                  <a:lnTo>
                    <a:pt x="19" y="1630"/>
                  </a:lnTo>
                  <a:lnTo>
                    <a:pt x="23" y="1619"/>
                  </a:lnTo>
                  <a:lnTo>
                    <a:pt x="30" y="1608"/>
                  </a:lnTo>
                  <a:lnTo>
                    <a:pt x="39" y="1596"/>
                  </a:lnTo>
                  <a:lnTo>
                    <a:pt x="57" y="1574"/>
                  </a:lnTo>
                  <a:lnTo>
                    <a:pt x="78" y="1555"/>
                  </a:lnTo>
                  <a:lnTo>
                    <a:pt x="1674" y="65"/>
                  </a:lnTo>
                  <a:lnTo>
                    <a:pt x="1695" y="42"/>
                  </a:lnTo>
                  <a:lnTo>
                    <a:pt x="1718" y="25"/>
                  </a:lnTo>
                  <a:lnTo>
                    <a:pt x="1744" y="11"/>
                  </a:lnTo>
                  <a:lnTo>
                    <a:pt x="1773" y="3"/>
                  </a:lnTo>
                  <a:lnTo>
                    <a:pt x="1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Arial" panose="020B0604020202020204" pitchFamily="34" charset="0"/>
                <a:ea typeface="方正正纤黑简体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929193" y="4301333"/>
            <a:ext cx="772611" cy="772611"/>
            <a:chOff x="8290109" y="4063208"/>
            <a:chExt cx="772611" cy="772611"/>
          </a:xfrm>
          <a:solidFill>
            <a:srgbClr val="41321F"/>
          </a:solidFill>
        </p:grpSpPr>
        <p:sp>
          <p:nvSpPr>
            <p:cNvPr id="73" name="矩形 72"/>
            <p:cNvSpPr/>
            <p:nvPr/>
          </p:nvSpPr>
          <p:spPr>
            <a:xfrm>
              <a:off x="8290109" y="4063208"/>
              <a:ext cx="772611" cy="772611"/>
            </a:xfrm>
            <a:prstGeom prst="rect">
              <a:avLst/>
            </a:prstGeom>
            <a:solidFill>
              <a:srgbClr val="E2D7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cs"/>
              </a:endParaRPr>
            </a:p>
          </p:txBody>
        </p:sp>
        <p:sp>
          <p:nvSpPr>
            <p:cNvPr id="74" name="Freeform 6"/>
            <p:cNvSpPr>
              <a:spLocks noEditPoints="1"/>
            </p:cNvSpPr>
            <p:nvPr/>
          </p:nvSpPr>
          <p:spPr bwMode="auto">
            <a:xfrm>
              <a:off x="8458291" y="4268719"/>
              <a:ext cx="457549" cy="353298"/>
            </a:xfrm>
            <a:custGeom>
              <a:avLst/>
              <a:gdLst>
                <a:gd name="T0" fmla="*/ 2609 w 3553"/>
                <a:gd name="T1" fmla="*/ 2059 h 2747"/>
                <a:gd name="T2" fmla="*/ 2795 w 3553"/>
                <a:gd name="T3" fmla="*/ 2137 h 2747"/>
                <a:gd name="T4" fmla="*/ 2780 w 3553"/>
                <a:gd name="T5" fmla="*/ 1955 h 2747"/>
                <a:gd name="T6" fmla="*/ 2643 w 3553"/>
                <a:gd name="T7" fmla="*/ 1943 h 2747"/>
                <a:gd name="T8" fmla="*/ 3108 w 3553"/>
                <a:gd name="T9" fmla="*/ 1895 h 2747"/>
                <a:gd name="T10" fmla="*/ 3020 w 3553"/>
                <a:gd name="T11" fmla="*/ 2223 h 2747"/>
                <a:gd name="T12" fmla="*/ 2768 w 3553"/>
                <a:gd name="T13" fmla="*/ 2455 h 2747"/>
                <a:gd name="T14" fmla="*/ 2077 w 3553"/>
                <a:gd name="T15" fmla="*/ 1943 h 2747"/>
                <a:gd name="T16" fmla="*/ 2310 w 3553"/>
                <a:gd name="T17" fmla="*/ 1616 h 2747"/>
                <a:gd name="T18" fmla="*/ 2415 w 3553"/>
                <a:gd name="T19" fmla="*/ 1439 h 2747"/>
                <a:gd name="T20" fmla="*/ 1139 w 3553"/>
                <a:gd name="T21" fmla="*/ 324 h 2747"/>
                <a:gd name="T22" fmla="*/ 1373 w 3553"/>
                <a:gd name="T23" fmla="*/ 771 h 2747"/>
                <a:gd name="T24" fmla="*/ 1657 w 3553"/>
                <a:gd name="T25" fmla="*/ 1071 h 2747"/>
                <a:gd name="T26" fmla="*/ 1421 w 3553"/>
                <a:gd name="T27" fmla="*/ 1285 h 2747"/>
                <a:gd name="T28" fmla="*/ 931 w 3553"/>
                <a:gd name="T29" fmla="*/ 1483 h 2747"/>
                <a:gd name="T30" fmla="*/ 392 w 3553"/>
                <a:gd name="T31" fmla="*/ 1461 h 2747"/>
                <a:gd name="T32" fmla="*/ 42 w 3553"/>
                <a:gd name="T33" fmla="*/ 1079 h 2747"/>
                <a:gd name="T34" fmla="*/ 463 w 3553"/>
                <a:gd name="T35" fmla="*/ 1042 h 2747"/>
                <a:gd name="T36" fmla="*/ 694 w 3553"/>
                <a:gd name="T37" fmla="*/ 826 h 2747"/>
                <a:gd name="T38" fmla="*/ 723 w 3553"/>
                <a:gd name="T39" fmla="*/ 565 h 2747"/>
                <a:gd name="T40" fmla="*/ 323 w 3553"/>
                <a:gd name="T41" fmla="*/ 262 h 2747"/>
                <a:gd name="T42" fmla="*/ 2423 w 3553"/>
                <a:gd name="T43" fmla="*/ 6 h 2747"/>
                <a:gd name="T44" fmla="*/ 2939 w 3553"/>
                <a:gd name="T45" fmla="*/ 213 h 2747"/>
                <a:gd name="T46" fmla="*/ 3108 w 3553"/>
                <a:gd name="T47" fmla="*/ 438 h 2747"/>
                <a:gd name="T48" fmla="*/ 3313 w 3553"/>
                <a:gd name="T49" fmla="*/ 620 h 2747"/>
                <a:gd name="T50" fmla="*/ 3525 w 3553"/>
                <a:gd name="T51" fmla="*/ 736 h 2747"/>
                <a:gd name="T52" fmla="*/ 3498 w 3553"/>
                <a:gd name="T53" fmla="*/ 892 h 2747"/>
                <a:gd name="T54" fmla="*/ 3363 w 3553"/>
                <a:gd name="T55" fmla="*/ 1050 h 2747"/>
                <a:gd name="T56" fmla="*/ 3292 w 3553"/>
                <a:gd name="T57" fmla="*/ 1103 h 2747"/>
                <a:gd name="T58" fmla="*/ 3162 w 3553"/>
                <a:gd name="T59" fmla="*/ 1039 h 2747"/>
                <a:gd name="T60" fmla="*/ 3129 w 3553"/>
                <a:gd name="T61" fmla="*/ 1010 h 2747"/>
                <a:gd name="T62" fmla="*/ 3046 w 3553"/>
                <a:gd name="T63" fmla="*/ 832 h 2747"/>
                <a:gd name="T64" fmla="*/ 2840 w 3553"/>
                <a:gd name="T65" fmla="*/ 736 h 2747"/>
                <a:gd name="T66" fmla="*/ 2623 w 3553"/>
                <a:gd name="T67" fmla="*/ 817 h 2747"/>
                <a:gd name="T68" fmla="*/ 2194 w 3553"/>
                <a:gd name="T69" fmla="*/ 1429 h 2747"/>
                <a:gd name="T70" fmla="*/ 2015 w 3553"/>
                <a:gd name="T71" fmla="*/ 1698 h 2747"/>
                <a:gd name="T72" fmla="*/ 1846 w 3553"/>
                <a:gd name="T73" fmla="*/ 1896 h 2747"/>
                <a:gd name="T74" fmla="*/ 1593 w 3553"/>
                <a:gd name="T75" fmla="*/ 2158 h 2747"/>
                <a:gd name="T76" fmla="*/ 1449 w 3553"/>
                <a:gd name="T77" fmla="*/ 2314 h 2747"/>
                <a:gd name="T78" fmla="*/ 1253 w 3553"/>
                <a:gd name="T79" fmla="*/ 2559 h 2747"/>
                <a:gd name="T80" fmla="*/ 1114 w 3553"/>
                <a:gd name="T81" fmla="*/ 2739 h 2747"/>
                <a:gd name="T82" fmla="*/ 869 w 3553"/>
                <a:gd name="T83" fmla="*/ 2624 h 2747"/>
                <a:gd name="T84" fmla="*/ 703 w 3553"/>
                <a:gd name="T85" fmla="*/ 2456 h 2747"/>
                <a:gd name="T86" fmla="*/ 783 w 3553"/>
                <a:gd name="T87" fmla="*/ 2315 h 2747"/>
                <a:gd name="T88" fmla="*/ 1086 w 3553"/>
                <a:gd name="T89" fmla="*/ 2017 h 2747"/>
                <a:gd name="T90" fmla="*/ 1211 w 3553"/>
                <a:gd name="T91" fmla="*/ 1856 h 2747"/>
                <a:gd name="T92" fmla="*/ 1244 w 3553"/>
                <a:gd name="T93" fmla="*/ 1812 h 2747"/>
                <a:gd name="T94" fmla="*/ 1419 w 3553"/>
                <a:gd name="T95" fmla="*/ 1586 h 2747"/>
                <a:gd name="T96" fmla="*/ 1593 w 3553"/>
                <a:gd name="T97" fmla="*/ 1399 h 2747"/>
                <a:gd name="T98" fmla="*/ 1828 w 3553"/>
                <a:gd name="T99" fmla="*/ 1185 h 2747"/>
                <a:gd name="T100" fmla="*/ 1972 w 3553"/>
                <a:gd name="T101" fmla="*/ 1103 h 2747"/>
                <a:gd name="T102" fmla="*/ 2399 w 3553"/>
                <a:gd name="T103" fmla="*/ 620 h 2747"/>
                <a:gd name="T104" fmla="*/ 2438 w 3553"/>
                <a:gd name="T105" fmla="*/ 442 h 2747"/>
                <a:gd name="T106" fmla="*/ 2345 w 3553"/>
                <a:gd name="T107" fmla="*/ 270 h 2747"/>
                <a:gd name="T108" fmla="*/ 2033 w 3553"/>
                <a:gd name="T109" fmla="*/ 222 h 2747"/>
                <a:gd name="T110" fmla="*/ 1836 w 3553"/>
                <a:gd name="T111" fmla="*/ 235 h 2747"/>
                <a:gd name="T112" fmla="*/ 1631 w 3553"/>
                <a:gd name="T113" fmla="*/ 236 h 2747"/>
                <a:gd name="T114" fmla="*/ 1679 w 3553"/>
                <a:gd name="T115" fmla="*/ 138 h 2747"/>
                <a:gd name="T116" fmla="*/ 1911 w 3553"/>
                <a:gd name="T117" fmla="*/ 69 h 2747"/>
                <a:gd name="T118" fmla="*/ 2306 w 3553"/>
                <a:gd name="T119" fmla="*/ 1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3" h="2747">
                  <a:moveTo>
                    <a:pt x="2705" y="1906"/>
                  </a:moveTo>
                  <a:lnTo>
                    <a:pt x="2681" y="1914"/>
                  </a:lnTo>
                  <a:lnTo>
                    <a:pt x="2659" y="1927"/>
                  </a:lnTo>
                  <a:lnTo>
                    <a:pt x="2640" y="1943"/>
                  </a:lnTo>
                  <a:lnTo>
                    <a:pt x="2624" y="1964"/>
                  </a:lnTo>
                  <a:lnTo>
                    <a:pt x="2613" y="1987"/>
                  </a:lnTo>
                  <a:lnTo>
                    <a:pt x="2607" y="2011"/>
                  </a:lnTo>
                  <a:lnTo>
                    <a:pt x="2606" y="2035"/>
                  </a:lnTo>
                  <a:lnTo>
                    <a:pt x="2609" y="2059"/>
                  </a:lnTo>
                  <a:lnTo>
                    <a:pt x="2618" y="2082"/>
                  </a:lnTo>
                  <a:lnTo>
                    <a:pt x="2630" y="2102"/>
                  </a:lnTo>
                  <a:lnTo>
                    <a:pt x="2647" y="2121"/>
                  </a:lnTo>
                  <a:lnTo>
                    <a:pt x="2667" y="2136"/>
                  </a:lnTo>
                  <a:lnTo>
                    <a:pt x="2693" y="2147"/>
                  </a:lnTo>
                  <a:lnTo>
                    <a:pt x="2719" y="2152"/>
                  </a:lnTo>
                  <a:lnTo>
                    <a:pt x="2745" y="2152"/>
                  </a:lnTo>
                  <a:lnTo>
                    <a:pt x="2771" y="2147"/>
                  </a:lnTo>
                  <a:lnTo>
                    <a:pt x="2795" y="2137"/>
                  </a:lnTo>
                  <a:lnTo>
                    <a:pt x="2817" y="2122"/>
                  </a:lnTo>
                  <a:lnTo>
                    <a:pt x="2835" y="2102"/>
                  </a:lnTo>
                  <a:lnTo>
                    <a:pt x="2841" y="2078"/>
                  </a:lnTo>
                  <a:lnTo>
                    <a:pt x="2841" y="2054"/>
                  </a:lnTo>
                  <a:lnTo>
                    <a:pt x="2837" y="2031"/>
                  </a:lnTo>
                  <a:lnTo>
                    <a:pt x="2829" y="2008"/>
                  </a:lnTo>
                  <a:lnTo>
                    <a:pt x="2817" y="1988"/>
                  </a:lnTo>
                  <a:lnTo>
                    <a:pt x="2800" y="1970"/>
                  </a:lnTo>
                  <a:lnTo>
                    <a:pt x="2780" y="1955"/>
                  </a:lnTo>
                  <a:lnTo>
                    <a:pt x="2756" y="1944"/>
                  </a:lnTo>
                  <a:lnTo>
                    <a:pt x="2732" y="1939"/>
                  </a:lnTo>
                  <a:lnTo>
                    <a:pt x="2707" y="1938"/>
                  </a:lnTo>
                  <a:lnTo>
                    <a:pt x="2683" y="1942"/>
                  </a:lnTo>
                  <a:lnTo>
                    <a:pt x="2659" y="1951"/>
                  </a:lnTo>
                  <a:lnTo>
                    <a:pt x="2638" y="1964"/>
                  </a:lnTo>
                  <a:lnTo>
                    <a:pt x="2619" y="1981"/>
                  </a:lnTo>
                  <a:lnTo>
                    <a:pt x="2629" y="1963"/>
                  </a:lnTo>
                  <a:lnTo>
                    <a:pt x="2643" y="1943"/>
                  </a:lnTo>
                  <a:lnTo>
                    <a:pt x="2662" y="1927"/>
                  </a:lnTo>
                  <a:lnTo>
                    <a:pt x="2682" y="1914"/>
                  </a:lnTo>
                  <a:lnTo>
                    <a:pt x="2705" y="1906"/>
                  </a:lnTo>
                  <a:close/>
                  <a:moveTo>
                    <a:pt x="2415" y="1439"/>
                  </a:moveTo>
                  <a:lnTo>
                    <a:pt x="3058" y="1815"/>
                  </a:lnTo>
                  <a:lnTo>
                    <a:pt x="3075" y="1830"/>
                  </a:lnTo>
                  <a:lnTo>
                    <a:pt x="3090" y="1847"/>
                  </a:lnTo>
                  <a:lnTo>
                    <a:pt x="3101" y="1870"/>
                  </a:lnTo>
                  <a:lnTo>
                    <a:pt x="3108" y="1895"/>
                  </a:lnTo>
                  <a:lnTo>
                    <a:pt x="3111" y="1924"/>
                  </a:lnTo>
                  <a:lnTo>
                    <a:pt x="3111" y="1956"/>
                  </a:lnTo>
                  <a:lnTo>
                    <a:pt x="3109" y="1990"/>
                  </a:lnTo>
                  <a:lnTo>
                    <a:pt x="3103" y="2026"/>
                  </a:lnTo>
                  <a:lnTo>
                    <a:pt x="3093" y="2064"/>
                  </a:lnTo>
                  <a:lnTo>
                    <a:pt x="3080" y="2102"/>
                  </a:lnTo>
                  <a:lnTo>
                    <a:pt x="3063" y="2143"/>
                  </a:lnTo>
                  <a:lnTo>
                    <a:pt x="3044" y="2183"/>
                  </a:lnTo>
                  <a:lnTo>
                    <a:pt x="3020" y="2223"/>
                  </a:lnTo>
                  <a:lnTo>
                    <a:pt x="2995" y="2263"/>
                  </a:lnTo>
                  <a:lnTo>
                    <a:pt x="2968" y="2299"/>
                  </a:lnTo>
                  <a:lnTo>
                    <a:pt x="2940" y="2331"/>
                  </a:lnTo>
                  <a:lnTo>
                    <a:pt x="2912" y="2362"/>
                  </a:lnTo>
                  <a:lnTo>
                    <a:pt x="2882" y="2388"/>
                  </a:lnTo>
                  <a:lnTo>
                    <a:pt x="2854" y="2411"/>
                  </a:lnTo>
                  <a:lnTo>
                    <a:pt x="2824" y="2430"/>
                  </a:lnTo>
                  <a:lnTo>
                    <a:pt x="2796" y="2445"/>
                  </a:lnTo>
                  <a:lnTo>
                    <a:pt x="2768" y="2455"/>
                  </a:lnTo>
                  <a:lnTo>
                    <a:pt x="2742" y="2461"/>
                  </a:lnTo>
                  <a:lnTo>
                    <a:pt x="2717" y="2462"/>
                  </a:lnTo>
                  <a:lnTo>
                    <a:pt x="2694" y="2458"/>
                  </a:lnTo>
                  <a:lnTo>
                    <a:pt x="2673" y="2449"/>
                  </a:lnTo>
                  <a:lnTo>
                    <a:pt x="1982" y="2043"/>
                  </a:lnTo>
                  <a:lnTo>
                    <a:pt x="2009" y="2015"/>
                  </a:lnTo>
                  <a:lnTo>
                    <a:pt x="2034" y="1989"/>
                  </a:lnTo>
                  <a:lnTo>
                    <a:pt x="2057" y="1964"/>
                  </a:lnTo>
                  <a:lnTo>
                    <a:pt x="2077" y="1943"/>
                  </a:lnTo>
                  <a:lnTo>
                    <a:pt x="2093" y="1923"/>
                  </a:lnTo>
                  <a:lnTo>
                    <a:pt x="2125" y="1885"/>
                  </a:lnTo>
                  <a:lnTo>
                    <a:pt x="2157" y="1842"/>
                  </a:lnTo>
                  <a:lnTo>
                    <a:pt x="2191" y="1795"/>
                  </a:lnTo>
                  <a:lnTo>
                    <a:pt x="2223" y="1746"/>
                  </a:lnTo>
                  <a:lnTo>
                    <a:pt x="2257" y="1695"/>
                  </a:lnTo>
                  <a:lnTo>
                    <a:pt x="2276" y="1668"/>
                  </a:lnTo>
                  <a:lnTo>
                    <a:pt x="2294" y="1641"/>
                  </a:lnTo>
                  <a:lnTo>
                    <a:pt x="2310" y="1616"/>
                  </a:lnTo>
                  <a:lnTo>
                    <a:pt x="2326" y="1592"/>
                  </a:lnTo>
                  <a:lnTo>
                    <a:pt x="2341" y="1569"/>
                  </a:lnTo>
                  <a:lnTo>
                    <a:pt x="2354" y="1550"/>
                  </a:lnTo>
                  <a:lnTo>
                    <a:pt x="2365" y="1534"/>
                  </a:lnTo>
                  <a:lnTo>
                    <a:pt x="2373" y="1521"/>
                  </a:lnTo>
                  <a:lnTo>
                    <a:pt x="2379" y="1512"/>
                  </a:lnTo>
                  <a:lnTo>
                    <a:pt x="2393" y="1489"/>
                  </a:lnTo>
                  <a:lnTo>
                    <a:pt x="2405" y="1464"/>
                  </a:lnTo>
                  <a:lnTo>
                    <a:pt x="2415" y="1439"/>
                  </a:lnTo>
                  <a:close/>
                  <a:moveTo>
                    <a:pt x="675" y="157"/>
                  </a:moveTo>
                  <a:lnTo>
                    <a:pt x="738" y="159"/>
                  </a:lnTo>
                  <a:lnTo>
                    <a:pt x="800" y="166"/>
                  </a:lnTo>
                  <a:lnTo>
                    <a:pt x="862" y="179"/>
                  </a:lnTo>
                  <a:lnTo>
                    <a:pt x="923" y="199"/>
                  </a:lnTo>
                  <a:lnTo>
                    <a:pt x="982" y="223"/>
                  </a:lnTo>
                  <a:lnTo>
                    <a:pt x="1040" y="254"/>
                  </a:lnTo>
                  <a:lnTo>
                    <a:pt x="1092" y="287"/>
                  </a:lnTo>
                  <a:lnTo>
                    <a:pt x="1139" y="324"/>
                  </a:lnTo>
                  <a:lnTo>
                    <a:pt x="1182" y="364"/>
                  </a:lnTo>
                  <a:lnTo>
                    <a:pt x="1220" y="408"/>
                  </a:lnTo>
                  <a:lnTo>
                    <a:pt x="1255" y="454"/>
                  </a:lnTo>
                  <a:lnTo>
                    <a:pt x="1286" y="503"/>
                  </a:lnTo>
                  <a:lnTo>
                    <a:pt x="1312" y="553"/>
                  </a:lnTo>
                  <a:lnTo>
                    <a:pt x="1334" y="607"/>
                  </a:lnTo>
                  <a:lnTo>
                    <a:pt x="1352" y="660"/>
                  </a:lnTo>
                  <a:lnTo>
                    <a:pt x="1364" y="716"/>
                  </a:lnTo>
                  <a:lnTo>
                    <a:pt x="1373" y="771"/>
                  </a:lnTo>
                  <a:lnTo>
                    <a:pt x="1376" y="829"/>
                  </a:lnTo>
                  <a:lnTo>
                    <a:pt x="1379" y="831"/>
                  </a:lnTo>
                  <a:lnTo>
                    <a:pt x="1380" y="827"/>
                  </a:lnTo>
                  <a:lnTo>
                    <a:pt x="1380" y="824"/>
                  </a:lnTo>
                  <a:lnTo>
                    <a:pt x="1444" y="862"/>
                  </a:lnTo>
                  <a:lnTo>
                    <a:pt x="1443" y="868"/>
                  </a:lnTo>
                  <a:lnTo>
                    <a:pt x="1708" y="1023"/>
                  </a:lnTo>
                  <a:lnTo>
                    <a:pt x="1684" y="1046"/>
                  </a:lnTo>
                  <a:lnTo>
                    <a:pt x="1657" y="1071"/>
                  </a:lnTo>
                  <a:lnTo>
                    <a:pt x="1628" y="1096"/>
                  </a:lnTo>
                  <a:lnTo>
                    <a:pt x="1600" y="1124"/>
                  </a:lnTo>
                  <a:lnTo>
                    <a:pt x="1570" y="1150"/>
                  </a:lnTo>
                  <a:lnTo>
                    <a:pt x="1541" y="1177"/>
                  </a:lnTo>
                  <a:lnTo>
                    <a:pt x="1513" y="1202"/>
                  </a:lnTo>
                  <a:lnTo>
                    <a:pt x="1487" y="1226"/>
                  </a:lnTo>
                  <a:lnTo>
                    <a:pt x="1461" y="1249"/>
                  </a:lnTo>
                  <a:lnTo>
                    <a:pt x="1440" y="1269"/>
                  </a:lnTo>
                  <a:lnTo>
                    <a:pt x="1421" y="1285"/>
                  </a:lnTo>
                  <a:lnTo>
                    <a:pt x="1392" y="1312"/>
                  </a:lnTo>
                  <a:lnTo>
                    <a:pt x="1365" y="1341"/>
                  </a:lnTo>
                  <a:lnTo>
                    <a:pt x="1338" y="1371"/>
                  </a:lnTo>
                  <a:lnTo>
                    <a:pt x="1309" y="1405"/>
                  </a:lnTo>
                  <a:lnTo>
                    <a:pt x="1264" y="1460"/>
                  </a:lnTo>
                  <a:lnTo>
                    <a:pt x="1219" y="1515"/>
                  </a:lnTo>
                  <a:lnTo>
                    <a:pt x="1176" y="1571"/>
                  </a:lnTo>
                  <a:lnTo>
                    <a:pt x="987" y="1460"/>
                  </a:lnTo>
                  <a:lnTo>
                    <a:pt x="931" y="1483"/>
                  </a:lnTo>
                  <a:lnTo>
                    <a:pt x="873" y="1502"/>
                  </a:lnTo>
                  <a:lnTo>
                    <a:pt x="814" y="1515"/>
                  </a:lnTo>
                  <a:lnTo>
                    <a:pt x="754" y="1524"/>
                  </a:lnTo>
                  <a:lnTo>
                    <a:pt x="693" y="1527"/>
                  </a:lnTo>
                  <a:lnTo>
                    <a:pt x="633" y="1525"/>
                  </a:lnTo>
                  <a:lnTo>
                    <a:pt x="571" y="1518"/>
                  </a:lnTo>
                  <a:lnTo>
                    <a:pt x="511" y="1504"/>
                  </a:lnTo>
                  <a:lnTo>
                    <a:pt x="451" y="1485"/>
                  </a:lnTo>
                  <a:lnTo>
                    <a:pt x="392" y="1461"/>
                  </a:lnTo>
                  <a:lnTo>
                    <a:pt x="335" y="1430"/>
                  </a:lnTo>
                  <a:lnTo>
                    <a:pt x="285" y="1396"/>
                  </a:lnTo>
                  <a:lnTo>
                    <a:pt x="238" y="1360"/>
                  </a:lnTo>
                  <a:lnTo>
                    <a:pt x="194" y="1320"/>
                  </a:lnTo>
                  <a:lnTo>
                    <a:pt x="156" y="1276"/>
                  </a:lnTo>
                  <a:lnTo>
                    <a:pt x="121" y="1231"/>
                  </a:lnTo>
                  <a:lnTo>
                    <a:pt x="90" y="1182"/>
                  </a:lnTo>
                  <a:lnTo>
                    <a:pt x="64" y="1131"/>
                  </a:lnTo>
                  <a:lnTo>
                    <a:pt x="42" y="1079"/>
                  </a:lnTo>
                  <a:lnTo>
                    <a:pt x="25" y="1024"/>
                  </a:lnTo>
                  <a:lnTo>
                    <a:pt x="12" y="969"/>
                  </a:lnTo>
                  <a:lnTo>
                    <a:pt x="3" y="913"/>
                  </a:lnTo>
                  <a:lnTo>
                    <a:pt x="0" y="856"/>
                  </a:lnTo>
                  <a:lnTo>
                    <a:pt x="1" y="799"/>
                  </a:lnTo>
                  <a:lnTo>
                    <a:pt x="397" y="1033"/>
                  </a:lnTo>
                  <a:lnTo>
                    <a:pt x="417" y="1042"/>
                  </a:lnTo>
                  <a:lnTo>
                    <a:pt x="439" y="1044"/>
                  </a:lnTo>
                  <a:lnTo>
                    <a:pt x="463" y="1042"/>
                  </a:lnTo>
                  <a:lnTo>
                    <a:pt x="489" y="1034"/>
                  </a:lnTo>
                  <a:lnTo>
                    <a:pt x="515" y="1022"/>
                  </a:lnTo>
                  <a:lnTo>
                    <a:pt x="543" y="1005"/>
                  </a:lnTo>
                  <a:lnTo>
                    <a:pt x="570" y="984"/>
                  </a:lnTo>
                  <a:lnTo>
                    <a:pt x="598" y="959"/>
                  </a:lnTo>
                  <a:lnTo>
                    <a:pt x="625" y="930"/>
                  </a:lnTo>
                  <a:lnTo>
                    <a:pt x="651" y="897"/>
                  </a:lnTo>
                  <a:lnTo>
                    <a:pt x="675" y="862"/>
                  </a:lnTo>
                  <a:lnTo>
                    <a:pt x="694" y="826"/>
                  </a:lnTo>
                  <a:lnTo>
                    <a:pt x="709" y="791"/>
                  </a:lnTo>
                  <a:lnTo>
                    <a:pt x="721" y="757"/>
                  </a:lnTo>
                  <a:lnTo>
                    <a:pt x="730" y="723"/>
                  </a:lnTo>
                  <a:lnTo>
                    <a:pt x="737" y="692"/>
                  </a:lnTo>
                  <a:lnTo>
                    <a:pt x="740" y="661"/>
                  </a:lnTo>
                  <a:lnTo>
                    <a:pt x="740" y="633"/>
                  </a:lnTo>
                  <a:lnTo>
                    <a:pt x="738" y="608"/>
                  </a:lnTo>
                  <a:lnTo>
                    <a:pt x="731" y="585"/>
                  </a:lnTo>
                  <a:lnTo>
                    <a:pt x="723" y="565"/>
                  </a:lnTo>
                  <a:lnTo>
                    <a:pt x="710" y="549"/>
                  </a:lnTo>
                  <a:lnTo>
                    <a:pt x="694" y="537"/>
                  </a:lnTo>
                  <a:lnTo>
                    <a:pt x="299" y="302"/>
                  </a:lnTo>
                  <a:lnTo>
                    <a:pt x="305" y="296"/>
                  </a:lnTo>
                  <a:lnTo>
                    <a:pt x="309" y="289"/>
                  </a:lnTo>
                  <a:lnTo>
                    <a:pt x="311" y="282"/>
                  </a:lnTo>
                  <a:lnTo>
                    <a:pt x="314" y="274"/>
                  </a:lnTo>
                  <a:lnTo>
                    <a:pt x="317" y="266"/>
                  </a:lnTo>
                  <a:lnTo>
                    <a:pt x="323" y="262"/>
                  </a:lnTo>
                  <a:lnTo>
                    <a:pt x="377" y="231"/>
                  </a:lnTo>
                  <a:lnTo>
                    <a:pt x="434" y="206"/>
                  </a:lnTo>
                  <a:lnTo>
                    <a:pt x="492" y="186"/>
                  </a:lnTo>
                  <a:lnTo>
                    <a:pt x="553" y="171"/>
                  </a:lnTo>
                  <a:lnTo>
                    <a:pt x="614" y="162"/>
                  </a:lnTo>
                  <a:lnTo>
                    <a:pt x="675" y="157"/>
                  </a:lnTo>
                  <a:close/>
                  <a:moveTo>
                    <a:pt x="2347" y="0"/>
                  </a:moveTo>
                  <a:lnTo>
                    <a:pt x="2386" y="1"/>
                  </a:lnTo>
                  <a:lnTo>
                    <a:pt x="2423" y="6"/>
                  </a:lnTo>
                  <a:lnTo>
                    <a:pt x="2457" y="12"/>
                  </a:lnTo>
                  <a:lnTo>
                    <a:pt x="2535" y="32"/>
                  </a:lnTo>
                  <a:lnTo>
                    <a:pt x="2606" y="52"/>
                  </a:lnTo>
                  <a:lnTo>
                    <a:pt x="2672" y="74"/>
                  </a:lnTo>
                  <a:lnTo>
                    <a:pt x="2732" y="97"/>
                  </a:lnTo>
                  <a:lnTo>
                    <a:pt x="2789" y="122"/>
                  </a:lnTo>
                  <a:lnTo>
                    <a:pt x="2842" y="151"/>
                  </a:lnTo>
                  <a:lnTo>
                    <a:pt x="2891" y="180"/>
                  </a:lnTo>
                  <a:lnTo>
                    <a:pt x="2939" y="213"/>
                  </a:lnTo>
                  <a:lnTo>
                    <a:pt x="2986" y="250"/>
                  </a:lnTo>
                  <a:lnTo>
                    <a:pt x="3015" y="275"/>
                  </a:lnTo>
                  <a:lnTo>
                    <a:pt x="3038" y="300"/>
                  </a:lnTo>
                  <a:lnTo>
                    <a:pt x="3057" y="325"/>
                  </a:lnTo>
                  <a:lnTo>
                    <a:pt x="3071" y="348"/>
                  </a:lnTo>
                  <a:lnTo>
                    <a:pt x="3082" y="372"/>
                  </a:lnTo>
                  <a:lnTo>
                    <a:pt x="3092" y="394"/>
                  </a:lnTo>
                  <a:lnTo>
                    <a:pt x="3099" y="417"/>
                  </a:lnTo>
                  <a:lnTo>
                    <a:pt x="3108" y="438"/>
                  </a:lnTo>
                  <a:lnTo>
                    <a:pt x="3117" y="459"/>
                  </a:lnTo>
                  <a:lnTo>
                    <a:pt x="3128" y="481"/>
                  </a:lnTo>
                  <a:lnTo>
                    <a:pt x="3141" y="502"/>
                  </a:lnTo>
                  <a:lnTo>
                    <a:pt x="3159" y="523"/>
                  </a:lnTo>
                  <a:lnTo>
                    <a:pt x="3181" y="544"/>
                  </a:lnTo>
                  <a:lnTo>
                    <a:pt x="3213" y="570"/>
                  </a:lnTo>
                  <a:lnTo>
                    <a:pt x="3246" y="589"/>
                  </a:lnTo>
                  <a:lnTo>
                    <a:pt x="3280" y="606"/>
                  </a:lnTo>
                  <a:lnTo>
                    <a:pt x="3313" y="620"/>
                  </a:lnTo>
                  <a:lnTo>
                    <a:pt x="3346" y="631"/>
                  </a:lnTo>
                  <a:lnTo>
                    <a:pt x="3377" y="640"/>
                  </a:lnTo>
                  <a:lnTo>
                    <a:pt x="3405" y="650"/>
                  </a:lnTo>
                  <a:lnTo>
                    <a:pt x="3432" y="660"/>
                  </a:lnTo>
                  <a:lnTo>
                    <a:pt x="3455" y="671"/>
                  </a:lnTo>
                  <a:lnTo>
                    <a:pt x="3473" y="684"/>
                  </a:lnTo>
                  <a:lnTo>
                    <a:pt x="3492" y="702"/>
                  </a:lnTo>
                  <a:lnTo>
                    <a:pt x="3509" y="719"/>
                  </a:lnTo>
                  <a:lnTo>
                    <a:pt x="3525" y="736"/>
                  </a:lnTo>
                  <a:lnTo>
                    <a:pt x="3538" y="755"/>
                  </a:lnTo>
                  <a:lnTo>
                    <a:pt x="3548" y="775"/>
                  </a:lnTo>
                  <a:lnTo>
                    <a:pt x="3553" y="793"/>
                  </a:lnTo>
                  <a:lnTo>
                    <a:pt x="3553" y="812"/>
                  </a:lnTo>
                  <a:lnTo>
                    <a:pt x="3548" y="830"/>
                  </a:lnTo>
                  <a:lnTo>
                    <a:pt x="3536" y="849"/>
                  </a:lnTo>
                  <a:lnTo>
                    <a:pt x="3525" y="861"/>
                  </a:lnTo>
                  <a:lnTo>
                    <a:pt x="3513" y="875"/>
                  </a:lnTo>
                  <a:lnTo>
                    <a:pt x="3498" y="892"/>
                  </a:lnTo>
                  <a:lnTo>
                    <a:pt x="3483" y="910"/>
                  </a:lnTo>
                  <a:lnTo>
                    <a:pt x="3467" y="930"/>
                  </a:lnTo>
                  <a:lnTo>
                    <a:pt x="3449" y="949"/>
                  </a:lnTo>
                  <a:lnTo>
                    <a:pt x="3433" y="968"/>
                  </a:lnTo>
                  <a:lnTo>
                    <a:pt x="3416" y="987"/>
                  </a:lnTo>
                  <a:lnTo>
                    <a:pt x="3400" y="1006"/>
                  </a:lnTo>
                  <a:lnTo>
                    <a:pt x="3386" y="1022"/>
                  </a:lnTo>
                  <a:lnTo>
                    <a:pt x="3372" y="1036"/>
                  </a:lnTo>
                  <a:lnTo>
                    <a:pt x="3363" y="1050"/>
                  </a:lnTo>
                  <a:lnTo>
                    <a:pt x="3354" y="1058"/>
                  </a:lnTo>
                  <a:lnTo>
                    <a:pt x="3348" y="1065"/>
                  </a:lnTo>
                  <a:lnTo>
                    <a:pt x="3347" y="1067"/>
                  </a:lnTo>
                  <a:lnTo>
                    <a:pt x="3345" y="1069"/>
                  </a:lnTo>
                  <a:lnTo>
                    <a:pt x="3341" y="1075"/>
                  </a:lnTo>
                  <a:lnTo>
                    <a:pt x="3332" y="1082"/>
                  </a:lnTo>
                  <a:lnTo>
                    <a:pt x="3321" y="1090"/>
                  </a:lnTo>
                  <a:lnTo>
                    <a:pt x="3308" y="1098"/>
                  </a:lnTo>
                  <a:lnTo>
                    <a:pt x="3292" y="1103"/>
                  </a:lnTo>
                  <a:lnTo>
                    <a:pt x="3275" y="1104"/>
                  </a:lnTo>
                  <a:lnTo>
                    <a:pt x="3255" y="1101"/>
                  </a:lnTo>
                  <a:lnTo>
                    <a:pt x="3240" y="1096"/>
                  </a:lnTo>
                  <a:lnTo>
                    <a:pt x="3223" y="1089"/>
                  </a:lnTo>
                  <a:lnTo>
                    <a:pt x="3205" y="1076"/>
                  </a:lnTo>
                  <a:lnTo>
                    <a:pt x="3189" y="1063"/>
                  </a:lnTo>
                  <a:lnTo>
                    <a:pt x="3177" y="1052"/>
                  </a:lnTo>
                  <a:lnTo>
                    <a:pt x="3168" y="1044"/>
                  </a:lnTo>
                  <a:lnTo>
                    <a:pt x="3162" y="1039"/>
                  </a:lnTo>
                  <a:lnTo>
                    <a:pt x="3158" y="1035"/>
                  </a:lnTo>
                  <a:lnTo>
                    <a:pt x="3154" y="1032"/>
                  </a:lnTo>
                  <a:lnTo>
                    <a:pt x="3152" y="1031"/>
                  </a:lnTo>
                  <a:lnTo>
                    <a:pt x="3150" y="1029"/>
                  </a:lnTo>
                  <a:lnTo>
                    <a:pt x="3149" y="1028"/>
                  </a:lnTo>
                  <a:lnTo>
                    <a:pt x="3145" y="1026"/>
                  </a:lnTo>
                  <a:lnTo>
                    <a:pt x="3142" y="1022"/>
                  </a:lnTo>
                  <a:lnTo>
                    <a:pt x="3137" y="1017"/>
                  </a:lnTo>
                  <a:lnTo>
                    <a:pt x="3129" y="1010"/>
                  </a:lnTo>
                  <a:lnTo>
                    <a:pt x="3117" y="997"/>
                  </a:lnTo>
                  <a:lnTo>
                    <a:pt x="3108" y="980"/>
                  </a:lnTo>
                  <a:lnTo>
                    <a:pt x="3102" y="959"/>
                  </a:lnTo>
                  <a:lnTo>
                    <a:pt x="3095" y="937"/>
                  </a:lnTo>
                  <a:lnTo>
                    <a:pt x="3090" y="914"/>
                  </a:lnTo>
                  <a:lnTo>
                    <a:pt x="3082" y="891"/>
                  </a:lnTo>
                  <a:lnTo>
                    <a:pt x="3073" y="870"/>
                  </a:lnTo>
                  <a:lnTo>
                    <a:pt x="3061" y="850"/>
                  </a:lnTo>
                  <a:lnTo>
                    <a:pt x="3046" y="832"/>
                  </a:lnTo>
                  <a:lnTo>
                    <a:pt x="3033" y="820"/>
                  </a:lnTo>
                  <a:lnTo>
                    <a:pt x="3017" y="807"/>
                  </a:lnTo>
                  <a:lnTo>
                    <a:pt x="2999" y="792"/>
                  </a:lnTo>
                  <a:lnTo>
                    <a:pt x="2977" y="777"/>
                  </a:lnTo>
                  <a:lnTo>
                    <a:pt x="2953" y="763"/>
                  </a:lnTo>
                  <a:lnTo>
                    <a:pt x="2925" y="751"/>
                  </a:lnTo>
                  <a:lnTo>
                    <a:pt x="2894" y="741"/>
                  </a:lnTo>
                  <a:lnTo>
                    <a:pt x="2868" y="738"/>
                  </a:lnTo>
                  <a:lnTo>
                    <a:pt x="2840" y="736"/>
                  </a:lnTo>
                  <a:lnTo>
                    <a:pt x="2809" y="740"/>
                  </a:lnTo>
                  <a:lnTo>
                    <a:pt x="2777" y="746"/>
                  </a:lnTo>
                  <a:lnTo>
                    <a:pt x="2743" y="757"/>
                  </a:lnTo>
                  <a:lnTo>
                    <a:pt x="2708" y="774"/>
                  </a:lnTo>
                  <a:lnTo>
                    <a:pt x="2671" y="794"/>
                  </a:lnTo>
                  <a:lnTo>
                    <a:pt x="2631" y="822"/>
                  </a:lnTo>
                  <a:lnTo>
                    <a:pt x="2627" y="818"/>
                  </a:lnTo>
                  <a:lnTo>
                    <a:pt x="2625" y="819"/>
                  </a:lnTo>
                  <a:lnTo>
                    <a:pt x="2623" y="817"/>
                  </a:lnTo>
                  <a:lnTo>
                    <a:pt x="2621" y="816"/>
                  </a:lnTo>
                  <a:lnTo>
                    <a:pt x="2209" y="1312"/>
                  </a:lnTo>
                  <a:lnTo>
                    <a:pt x="2218" y="1328"/>
                  </a:lnTo>
                  <a:lnTo>
                    <a:pt x="2225" y="1345"/>
                  </a:lnTo>
                  <a:lnTo>
                    <a:pt x="2227" y="1362"/>
                  </a:lnTo>
                  <a:lnTo>
                    <a:pt x="2225" y="1379"/>
                  </a:lnTo>
                  <a:lnTo>
                    <a:pt x="2216" y="1396"/>
                  </a:lnTo>
                  <a:lnTo>
                    <a:pt x="2206" y="1411"/>
                  </a:lnTo>
                  <a:lnTo>
                    <a:pt x="2194" y="1429"/>
                  </a:lnTo>
                  <a:lnTo>
                    <a:pt x="2178" y="1452"/>
                  </a:lnTo>
                  <a:lnTo>
                    <a:pt x="2162" y="1478"/>
                  </a:lnTo>
                  <a:lnTo>
                    <a:pt x="2142" y="1507"/>
                  </a:lnTo>
                  <a:lnTo>
                    <a:pt x="2123" y="1537"/>
                  </a:lnTo>
                  <a:lnTo>
                    <a:pt x="2102" y="1569"/>
                  </a:lnTo>
                  <a:lnTo>
                    <a:pt x="2080" y="1602"/>
                  </a:lnTo>
                  <a:lnTo>
                    <a:pt x="2058" y="1634"/>
                  </a:lnTo>
                  <a:lnTo>
                    <a:pt x="2036" y="1666"/>
                  </a:lnTo>
                  <a:lnTo>
                    <a:pt x="2015" y="1698"/>
                  </a:lnTo>
                  <a:lnTo>
                    <a:pt x="1994" y="1726"/>
                  </a:lnTo>
                  <a:lnTo>
                    <a:pt x="1975" y="1752"/>
                  </a:lnTo>
                  <a:lnTo>
                    <a:pt x="1957" y="1775"/>
                  </a:lnTo>
                  <a:lnTo>
                    <a:pt x="1942" y="1794"/>
                  </a:lnTo>
                  <a:lnTo>
                    <a:pt x="1929" y="1809"/>
                  </a:lnTo>
                  <a:lnTo>
                    <a:pt x="1913" y="1826"/>
                  </a:lnTo>
                  <a:lnTo>
                    <a:pt x="1893" y="1847"/>
                  </a:lnTo>
                  <a:lnTo>
                    <a:pt x="1871" y="1870"/>
                  </a:lnTo>
                  <a:lnTo>
                    <a:pt x="1846" y="1896"/>
                  </a:lnTo>
                  <a:lnTo>
                    <a:pt x="1821" y="1923"/>
                  </a:lnTo>
                  <a:lnTo>
                    <a:pt x="1793" y="1952"/>
                  </a:lnTo>
                  <a:lnTo>
                    <a:pt x="1764" y="1981"/>
                  </a:lnTo>
                  <a:lnTo>
                    <a:pt x="1734" y="2012"/>
                  </a:lnTo>
                  <a:lnTo>
                    <a:pt x="1705" y="2042"/>
                  </a:lnTo>
                  <a:lnTo>
                    <a:pt x="1675" y="2073"/>
                  </a:lnTo>
                  <a:lnTo>
                    <a:pt x="1647" y="2102"/>
                  </a:lnTo>
                  <a:lnTo>
                    <a:pt x="1619" y="2131"/>
                  </a:lnTo>
                  <a:lnTo>
                    <a:pt x="1593" y="2158"/>
                  </a:lnTo>
                  <a:lnTo>
                    <a:pt x="1568" y="2184"/>
                  </a:lnTo>
                  <a:lnTo>
                    <a:pt x="1546" y="2207"/>
                  </a:lnTo>
                  <a:lnTo>
                    <a:pt x="1526" y="2228"/>
                  </a:lnTo>
                  <a:lnTo>
                    <a:pt x="1510" y="2245"/>
                  </a:lnTo>
                  <a:lnTo>
                    <a:pt x="1497" y="2259"/>
                  </a:lnTo>
                  <a:lnTo>
                    <a:pt x="1488" y="2269"/>
                  </a:lnTo>
                  <a:lnTo>
                    <a:pt x="1478" y="2280"/>
                  </a:lnTo>
                  <a:lnTo>
                    <a:pt x="1465" y="2295"/>
                  </a:lnTo>
                  <a:lnTo>
                    <a:pt x="1449" y="2314"/>
                  </a:lnTo>
                  <a:lnTo>
                    <a:pt x="1432" y="2336"/>
                  </a:lnTo>
                  <a:lnTo>
                    <a:pt x="1412" y="2360"/>
                  </a:lnTo>
                  <a:lnTo>
                    <a:pt x="1390" y="2386"/>
                  </a:lnTo>
                  <a:lnTo>
                    <a:pt x="1368" y="2413"/>
                  </a:lnTo>
                  <a:lnTo>
                    <a:pt x="1345" y="2443"/>
                  </a:lnTo>
                  <a:lnTo>
                    <a:pt x="1322" y="2472"/>
                  </a:lnTo>
                  <a:lnTo>
                    <a:pt x="1298" y="2502"/>
                  </a:lnTo>
                  <a:lnTo>
                    <a:pt x="1275" y="2531"/>
                  </a:lnTo>
                  <a:lnTo>
                    <a:pt x="1253" y="2559"/>
                  </a:lnTo>
                  <a:lnTo>
                    <a:pt x="1233" y="2587"/>
                  </a:lnTo>
                  <a:lnTo>
                    <a:pt x="1214" y="2613"/>
                  </a:lnTo>
                  <a:lnTo>
                    <a:pt x="1197" y="2636"/>
                  </a:lnTo>
                  <a:lnTo>
                    <a:pt x="1183" y="2656"/>
                  </a:lnTo>
                  <a:lnTo>
                    <a:pt x="1171" y="2675"/>
                  </a:lnTo>
                  <a:lnTo>
                    <a:pt x="1163" y="2689"/>
                  </a:lnTo>
                  <a:lnTo>
                    <a:pt x="1149" y="2711"/>
                  </a:lnTo>
                  <a:lnTo>
                    <a:pt x="1133" y="2728"/>
                  </a:lnTo>
                  <a:lnTo>
                    <a:pt x="1114" y="2739"/>
                  </a:lnTo>
                  <a:lnTo>
                    <a:pt x="1093" y="2746"/>
                  </a:lnTo>
                  <a:lnTo>
                    <a:pt x="1070" y="2747"/>
                  </a:lnTo>
                  <a:lnTo>
                    <a:pt x="1046" y="2743"/>
                  </a:lnTo>
                  <a:lnTo>
                    <a:pt x="1021" y="2734"/>
                  </a:lnTo>
                  <a:lnTo>
                    <a:pt x="994" y="2719"/>
                  </a:lnTo>
                  <a:lnTo>
                    <a:pt x="967" y="2700"/>
                  </a:lnTo>
                  <a:lnTo>
                    <a:pt x="935" y="2675"/>
                  </a:lnTo>
                  <a:lnTo>
                    <a:pt x="902" y="2650"/>
                  </a:lnTo>
                  <a:lnTo>
                    <a:pt x="869" y="2624"/>
                  </a:lnTo>
                  <a:lnTo>
                    <a:pt x="838" y="2599"/>
                  </a:lnTo>
                  <a:lnTo>
                    <a:pt x="808" y="2574"/>
                  </a:lnTo>
                  <a:lnTo>
                    <a:pt x="781" y="2550"/>
                  </a:lnTo>
                  <a:lnTo>
                    <a:pt x="758" y="2527"/>
                  </a:lnTo>
                  <a:lnTo>
                    <a:pt x="740" y="2506"/>
                  </a:lnTo>
                  <a:lnTo>
                    <a:pt x="729" y="2493"/>
                  </a:lnTo>
                  <a:lnTo>
                    <a:pt x="719" y="2480"/>
                  </a:lnTo>
                  <a:lnTo>
                    <a:pt x="710" y="2468"/>
                  </a:lnTo>
                  <a:lnTo>
                    <a:pt x="703" y="2456"/>
                  </a:lnTo>
                  <a:lnTo>
                    <a:pt x="697" y="2444"/>
                  </a:lnTo>
                  <a:lnTo>
                    <a:pt x="694" y="2431"/>
                  </a:lnTo>
                  <a:lnTo>
                    <a:pt x="693" y="2418"/>
                  </a:lnTo>
                  <a:lnTo>
                    <a:pt x="696" y="2404"/>
                  </a:lnTo>
                  <a:lnTo>
                    <a:pt x="704" y="2389"/>
                  </a:lnTo>
                  <a:lnTo>
                    <a:pt x="716" y="2373"/>
                  </a:lnTo>
                  <a:lnTo>
                    <a:pt x="732" y="2355"/>
                  </a:lnTo>
                  <a:lnTo>
                    <a:pt x="755" y="2337"/>
                  </a:lnTo>
                  <a:lnTo>
                    <a:pt x="783" y="2315"/>
                  </a:lnTo>
                  <a:lnTo>
                    <a:pt x="814" y="2289"/>
                  </a:lnTo>
                  <a:lnTo>
                    <a:pt x="846" y="2259"/>
                  </a:lnTo>
                  <a:lnTo>
                    <a:pt x="881" y="2228"/>
                  </a:lnTo>
                  <a:lnTo>
                    <a:pt x="918" y="2194"/>
                  </a:lnTo>
                  <a:lnTo>
                    <a:pt x="954" y="2158"/>
                  </a:lnTo>
                  <a:lnTo>
                    <a:pt x="990" y="2122"/>
                  </a:lnTo>
                  <a:lnTo>
                    <a:pt x="1024" y="2086"/>
                  </a:lnTo>
                  <a:lnTo>
                    <a:pt x="1057" y="2051"/>
                  </a:lnTo>
                  <a:lnTo>
                    <a:pt x="1086" y="2017"/>
                  </a:lnTo>
                  <a:lnTo>
                    <a:pt x="1114" y="1986"/>
                  </a:lnTo>
                  <a:lnTo>
                    <a:pt x="1136" y="1957"/>
                  </a:lnTo>
                  <a:lnTo>
                    <a:pt x="1154" y="1932"/>
                  </a:lnTo>
                  <a:lnTo>
                    <a:pt x="1171" y="1910"/>
                  </a:lnTo>
                  <a:lnTo>
                    <a:pt x="1183" y="1894"/>
                  </a:lnTo>
                  <a:lnTo>
                    <a:pt x="1194" y="1880"/>
                  </a:lnTo>
                  <a:lnTo>
                    <a:pt x="1202" y="1869"/>
                  </a:lnTo>
                  <a:lnTo>
                    <a:pt x="1207" y="1861"/>
                  </a:lnTo>
                  <a:lnTo>
                    <a:pt x="1211" y="1856"/>
                  </a:lnTo>
                  <a:lnTo>
                    <a:pt x="1215" y="1851"/>
                  </a:lnTo>
                  <a:lnTo>
                    <a:pt x="1216" y="1849"/>
                  </a:lnTo>
                  <a:lnTo>
                    <a:pt x="1217" y="1848"/>
                  </a:lnTo>
                  <a:lnTo>
                    <a:pt x="1218" y="1848"/>
                  </a:lnTo>
                  <a:lnTo>
                    <a:pt x="1218" y="1848"/>
                  </a:lnTo>
                  <a:lnTo>
                    <a:pt x="1219" y="1845"/>
                  </a:lnTo>
                  <a:lnTo>
                    <a:pt x="1225" y="1838"/>
                  </a:lnTo>
                  <a:lnTo>
                    <a:pt x="1232" y="1827"/>
                  </a:lnTo>
                  <a:lnTo>
                    <a:pt x="1244" y="1812"/>
                  </a:lnTo>
                  <a:lnTo>
                    <a:pt x="1258" y="1795"/>
                  </a:lnTo>
                  <a:lnTo>
                    <a:pt x="1273" y="1774"/>
                  </a:lnTo>
                  <a:lnTo>
                    <a:pt x="1290" y="1750"/>
                  </a:lnTo>
                  <a:lnTo>
                    <a:pt x="1310" y="1725"/>
                  </a:lnTo>
                  <a:lnTo>
                    <a:pt x="1330" y="1699"/>
                  </a:lnTo>
                  <a:lnTo>
                    <a:pt x="1352" y="1671"/>
                  </a:lnTo>
                  <a:lnTo>
                    <a:pt x="1374" y="1643"/>
                  </a:lnTo>
                  <a:lnTo>
                    <a:pt x="1396" y="1615"/>
                  </a:lnTo>
                  <a:lnTo>
                    <a:pt x="1419" y="1586"/>
                  </a:lnTo>
                  <a:lnTo>
                    <a:pt x="1441" y="1559"/>
                  </a:lnTo>
                  <a:lnTo>
                    <a:pt x="1463" y="1533"/>
                  </a:lnTo>
                  <a:lnTo>
                    <a:pt x="1483" y="1508"/>
                  </a:lnTo>
                  <a:lnTo>
                    <a:pt x="1503" y="1486"/>
                  </a:lnTo>
                  <a:lnTo>
                    <a:pt x="1522" y="1465"/>
                  </a:lnTo>
                  <a:lnTo>
                    <a:pt x="1538" y="1449"/>
                  </a:lnTo>
                  <a:lnTo>
                    <a:pt x="1554" y="1435"/>
                  </a:lnTo>
                  <a:lnTo>
                    <a:pt x="1572" y="1418"/>
                  </a:lnTo>
                  <a:lnTo>
                    <a:pt x="1593" y="1399"/>
                  </a:lnTo>
                  <a:lnTo>
                    <a:pt x="1616" y="1378"/>
                  </a:lnTo>
                  <a:lnTo>
                    <a:pt x="1641" y="1355"/>
                  </a:lnTo>
                  <a:lnTo>
                    <a:pt x="1668" y="1331"/>
                  </a:lnTo>
                  <a:lnTo>
                    <a:pt x="1695" y="1306"/>
                  </a:lnTo>
                  <a:lnTo>
                    <a:pt x="1722" y="1281"/>
                  </a:lnTo>
                  <a:lnTo>
                    <a:pt x="1750" y="1256"/>
                  </a:lnTo>
                  <a:lnTo>
                    <a:pt x="1777" y="1232"/>
                  </a:lnTo>
                  <a:lnTo>
                    <a:pt x="1804" y="1208"/>
                  </a:lnTo>
                  <a:lnTo>
                    <a:pt x="1828" y="1185"/>
                  </a:lnTo>
                  <a:lnTo>
                    <a:pt x="1851" y="1165"/>
                  </a:lnTo>
                  <a:lnTo>
                    <a:pt x="1870" y="1147"/>
                  </a:lnTo>
                  <a:lnTo>
                    <a:pt x="1888" y="1131"/>
                  </a:lnTo>
                  <a:lnTo>
                    <a:pt x="1902" y="1118"/>
                  </a:lnTo>
                  <a:lnTo>
                    <a:pt x="1912" y="1110"/>
                  </a:lnTo>
                  <a:lnTo>
                    <a:pt x="1929" y="1100"/>
                  </a:lnTo>
                  <a:lnTo>
                    <a:pt x="1944" y="1096"/>
                  </a:lnTo>
                  <a:lnTo>
                    <a:pt x="1959" y="1099"/>
                  </a:lnTo>
                  <a:lnTo>
                    <a:pt x="1972" y="1103"/>
                  </a:lnTo>
                  <a:lnTo>
                    <a:pt x="1983" y="1110"/>
                  </a:lnTo>
                  <a:lnTo>
                    <a:pt x="2415" y="637"/>
                  </a:lnTo>
                  <a:lnTo>
                    <a:pt x="2410" y="633"/>
                  </a:lnTo>
                  <a:lnTo>
                    <a:pt x="2405" y="628"/>
                  </a:lnTo>
                  <a:lnTo>
                    <a:pt x="2402" y="626"/>
                  </a:lnTo>
                  <a:lnTo>
                    <a:pt x="2400" y="624"/>
                  </a:lnTo>
                  <a:lnTo>
                    <a:pt x="2399" y="623"/>
                  </a:lnTo>
                  <a:lnTo>
                    <a:pt x="2398" y="622"/>
                  </a:lnTo>
                  <a:lnTo>
                    <a:pt x="2399" y="620"/>
                  </a:lnTo>
                  <a:lnTo>
                    <a:pt x="2402" y="612"/>
                  </a:lnTo>
                  <a:lnTo>
                    <a:pt x="2407" y="600"/>
                  </a:lnTo>
                  <a:lnTo>
                    <a:pt x="2412" y="584"/>
                  </a:lnTo>
                  <a:lnTo>
                    <a:pt x="2417" y="564"/>
                  </a:lnTo>
                  <a:lnTo>
                    <a:pt x="2424" y="542"/>
                  </a:lnTo>
                  <a:lnTo>
                    <a:pt x="2430" y="519"/>
                  </a:lnTo>
                  <a:lnTo>
                    <a:pt x="2434" y="494"/>
                  </a:lnTo>
                  <a:lnTo>
                    <a:pt x="2437" y="468"/>
                  </a:lnTo>
                  <a:lnTo>
                    <a:pt x="2438" y="442"/>
                  </a:lnTo>
                  <a:lnTo>
                    <a:pt x="2437" y="417"/>
                  </a:lnTo>
                  <a:lnTo>
                    <a:pt x="2434" y="392"/>
                  </a:lnTo>
                  <a:lnTo>
                    <a:pt x="2426" y="369"/>
                  </a:lnTo>
                  <a:lnTo>
                    <a:pt x="2416" y="348"/>
                  </a:lnTo>
                  <a:lnTo>
                    <a:pt x="2404" y="331"/>
                  </a:lnTo>
                  <a:lnTo>
                    <a:pt x="2391" y="313"/>
                  </a:lnTo>
                  <a:lnTo>
                    <a:pt x="2377" y="298"/>
                  </a:lnTo>
                  <a:lnTo>
                    <a:pt x="2363" y="283"/>
                  </a:lnTo>
                  <a:lnTo>
                    <a:pt x="2345" y="270"/>
                  </a:lnTo>
                  <a:lnTo>
                    <a:pt x="2326" y="258"/>
                  </a:lnTo>
                  <a:lnTo>
                    <a:pt x="2305" y="247"/>
                  </a:lnTo>
                  <a:lnTo>
                    <a:pt x="2279" y="238"/>
                  </a:lnTo>
                  <a:lnTo>
                    <a:pt x="2250" y="230"/>
                  </a:lnTo>
                  <a:lnTo>
                    <a:pt x="2217" y="225"/>
                  </a:lnTo>
                  <a:lnTo>
                    <a:pt x="2178" y="222"/>
                  </a:lnTo>
                  <a:lnTo>
                    <a:pt x="2136" y="219"/>
                  </a:lnTo>
                  <a:lnTo>
                    <a:pt x="2087" y="219"/>
                  </a:lnTo>
                  <a:lnTo>
                    <a:pt x="2033" y="222"/>
                  </a:lnTo>
                  <a:lnTo>
                    <a:pt x="2029" y="222"/>
                  </a:lnTo>
                  <a:lnTo>
                    <a:pt x="2018" y="223"/>
                  </a:lnTo>
                  <a:lnTo>
                    <a:pt x="2003" y="224"/>
                  </a:lnTo>
                  <a:lnTo>
                    <a:pt x="1982" y="225"/>
                  </a:lnTo>
                  <a:lnTo>
                    <a:pt x="1957" y="227"/>
                  </a:lnTo>
                  <a:lnTo>
                    <a:pt x="1929" y="229"/>
                  </a:lnTo>
                  <a:lnTo>
                    <a:pt x="1899" y="230"/>
                  </a:lnTo>
                  <a:lnTo>
                    <a:pt x="1868" y="232"/>
                  </a:lnTo>
                  <a:lnTo>
                    <a:pt x="1836" y="235"/>
                  </a:lnTo>
                  <a:lnTo>
                    <a:pt x="1806" y="237"/>
                  </a:lnTo>
                  <a:lnTo>
                    <a:pt x="1776" y="239"/>
                  </a:lnTo>
                  <a:lnTo>
                    <a:pt x="1749" y="241"/>
                  </a:lnTo>
                  <a:lnTo>
                    <a:pt x="1726" y="242"/>
                  </a:lnTo>
                  <a:lnTo>
                    <a:pt x="1706" y="244"/>
                  </a:lnTo>
                  <a:lnTo>
                    <a:pt x="1692" y="246"/>
                  </a:lnTo>
                  <a:lnTo>
                    <a:pt x="1669" y="246"/>
                  </a:lnTo>
                  <a:lnTo>
                    <a:pt x="1648" y="242"/>
                  </a:lnTo>
                  <a:lnTo>
                    <a:pt x="1631" y="236"/>
                  </a:lnTo>
                  <a:lnTo>
                    <a:pt x="1619" y="227"/>
                  </a:lnTo>
                  <a:lnTo>
                    <a:pt x="1612" y="216"/>
                  </a:lnTo>
                  <a:lnTo>
                    <a:pt x="1608" y="204"/>
                  </a:lnTo>
                  <a:lnTo>
                    <a:pt x="1609" y="190"/>
                  </a:lnTo>
                  <a:lnTo>
                    <a:pt x="1617" y="177"/>
                  </a:lnTo>
                  <a:lnTo>
                    <a:pt x="1630" y="164"/>
                  </a:lnTo>
                  <a:lnTo>
                    <a:pt x="1650" y="151"/>
                  </a:lnTo>
                  <a:lnTo>
                    <a:pt x="1676" y="139"/>
                  </a:lnTo>
                  <a:lnTo>
                    <a:pt x="1679" y="138"/>
                  </a:lnTo>
                  <a:lnTo>
                    <a:pt x="1687" y="134"/>
                  </a:lnTo>
                  <a:lnTo>
                    <a:pt x="1702" y="130"/>
                  </a:lnTo>
                  <a:lnTo>
                    <a:pt x="1720" y="123"/>
                  </a:lnTo>
                  <a:lnTo>
                    <a:pt x="1743" y="117"/>
                  </a:lnTo>
                  <a:lnTo>
                    <a:pt x="1771" y="108"/>
                  </a:lnTo>
                  <a:lnTo>
                    <a:pt x="1801" y="99"/>
                  </a:lnTo>
                  <a:lnTo>
                    <a:pt x="1835" y="90"/>
                  </a:lnTo>
                  <a:lnTo>
                    <a:pt x="1871" y="79"/>
                  </a:lnTo>
                  <a:lnTo>
                    <a:pt x="1911" y="69"/>
                  </a:lnTo>
                  <a:lnTo>
                    <a:pt x="1953" y="58"/>
                  </a:lnTo>
                  <a:lnTo>
                    <a:pt x="1995" y="48"/>
                  </a:lnTo>
                  <a:lnTo>
                    <a:pt x="2039" y="38"/>
                  </a:lnTo>
                  <a:lnTo>
                    <a:pt x="2084" y="30"/>
                  </a:lnTo>
                  <a:lnTo>
                    <a:pt x="2129" y="21"/>
                  </a:lnTo>
                  <a:lnTo>
                    <a:pt x="2174" y="14"/>
                  </a:lnTo>
                  <a:lnTo>
                    <a:pt x="2219" y="8"/>
                  </a:lnTo>
                  <a:lnTo>
                    <a:pt x="2263" y="3"/>
                  </a:lnTo>
                  <a:lnTo>
                    <a:pt x="2306" y="1"/>
                  </a:lnTo>
                  <a:lnTo>
                    <a:pt x="2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Arial" panose="020B0604020202020204" pitchFamily="34" charset="0"/>
                <a:ea typeface="方正正纤黑简体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664503" y="4386674"/>
            <a:ext cx="772611" cy="772611"/>
            <a:chOff x="5043669" y="4148549"/>
            <a:chExt cx="772611" cy="772611"/>
          </a:xfrm>
          <a:solidFill>
            <a:srgbClr val="E2D7B6"/>
          </a:solidFill>
        </p:grpSpPr>
        <p:sp>
          <p:nvSpPr>
            <p:cNvPr id="76" name="矩形 75"/>
            <p:cNvSpPr/>
            <p:nvPr/>
          </p:nvSpPr>
          <p:spPr>
            <a:xfrm>
              <a:off x="5043669" y="4148549"/>
              <a:ext cx="772611" cy="772611"/>
            </a:xfrm>
            <a:prstGeom prst="rect">
              <a:avLst/>
            </a:prstGeom>
            <a:solidFill>
              <a:srgbClr val="4132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cs"/>
              </a:endParaRPr>
            </a:p>
          </p:txBody>
        </p:sp>
        <p:sp>
          <p:nvSpPr>
            <p:cNvPr id="77" name="Shape 538"/>
            <p:cNvSpPr/>
            <p:nvPr/>
          </p:nvSpPr>
          <p:spPr>
            <a:xfrm>
              <a:off x="5298138" y="4360425"/>
              <a:ext cx="304106" cy="30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extrusionOk="0">
                  <a:moveTo>
                    <a:pt x="15017" y="5596"/>
                  </a:moveTo>
                  <a:lnTo>
                    <a:pt x="8281" y="12346"/>
                  </a:lnTo>
                  <a:cubicBezTo>
                    <a:pt x="8018" y="12609"/>
                    <a:pt x="8018" y="13038"/>
                    <a:pt x="8281" y="13302"/>
                  </a:cubicBezTo>
                  <a:cubicBezTo>
                    <a:pt x="8413" y="13434"/>
                    <a:pt x="8583" y="13499"/>
                    <a:pt x="8755" y="13499"/>
                  </a:cubicBezTo>
                  <a:cubicBezTo>
                    <a:pt x="8929" y="13499"/>
                    <a:pt x="9101" y="13434"/>
                    <a:pt x="9232" y="13302"/>
                  </a:cubicBezTo>
                  <a:lnTo>
                    <a:pt x="15967" y="6552"/>
                  </a:lnTo>
                  <a:cubicBezTo>
                    <a:pt x="16230" y="6288"/>
                    <a:pt x="16230" y="5860"/>
                    <a:pt x="15967" y="5596"/>
                  </a:cubicBezTo>
                  <a:cubicBezTo>
                    <a:pt x="15703" y="5332"/>
                    <a:pt x="15279" y="5332"/>
                    <a:pt x="15017" y="5596"/>
                  </a:cubicBezTo>
                  <a:cubicBezTo>
                    <a:pt x="15017" y="5596"/>
                    <a:pt x="15017" y="5596"/>
                    <a:pt x="15017" y="5596"/>
                  </a:cubicBezTo>
                  <a:close/>
                  <a:moveTo>
                    <a:pt x="19439" y="5820"/>
                  </a:moveTo>
                  <a:lnTo>
                    <a:pt x="18811" y="6450"/>
                  </a:lnTo>
                  <a:cubicBezTo>
                    <a:pt x="18753" y="5484"/>
                    <a:pt x="18351" y="4585"/>
                    <a:pt x="17664" y="3895"/>
                  </a:cubicBezTo>
                  <a:cubicBezTo>
                    <a:pt x="16977" y="3207"/>
                    <a:pt x="16078" y="2808"/>
                    <a:pt x="15115" y="2745"/>
                  </a:cubicBezTo>
                  <a:lnTo>
                    <a:pt x="15746" y="2119"/>
                  </a:lnTo>
                  <a:lnTo>
                    <a:pt x="15746" y="2116"/>
                  </a:lnTo>
                  <a:cubicBezTo>
                    <a:pt x="16240" y="1621"/>
                    <a:pt x="16894" y="1351"/>
                    <a:pt x="17595" y="1351"/>
                  </a:cubicBezTo>
                  <a:cubicBezTo>
                    <a:pt x="18292" y="1351"/>
                    <a:pt x="18946" y="1621"/>
                    <a:pt x="19439" y="2116"/>
                  </a:cubicBezTo>
                  <a:cubicBezTo>
                    <a:pt x="19933" y="2610"/>
                    <a:pt x="20206" y="3268"/>
                    <a:pt x="20206" y="3968"/>
                  </a:cubicBezTo>
                  <a:cubicBezTo>
                    <a:pt x="20206" y="4667"/>
                    <a:pt x="19936" y="5325"/>
                    <a:pt x="19439" y="5820"/>
                  </a:cubicBezTo>
                  <a:cubicBezTo>
                    <a:pt x="19439" y="5820"/>
                    <a:pt x="19439" y="5820"/>
                    <a:pt x="19439" y="5820"/>
                  </a:cubicBezTo>
                  <a:close/>
                  <a:moveTo>
                    <a:pt x="16710" y="8553"/>
                  </a:moveTo>
                  <a:lnTo>
                    <a:pt x="8506" y="16775"/>
                  </a:lnTo>
                  <a:lnTo>
                    <a:pt x="8742" y="15665"/>
                  </a:lnTo>
                  <a:cubicBezTo>
                    <a:pt x="8785" y="15463"/>
                    <a:pt x="8735" y="15259"/>
                    <a:pt x="8608" y="15100"/>
                  </a:cubicBezTo>
                  <a:cubicBezTo>
                    <a:pt x="8478" y="14938"/>
                    <a:pt x="8285" y="14850"/>
                    <a:pt x="8084" y="14850"/>
                  </a:cubicBezTo>
                  <a:lnTo>
                    <a:pt x="6735" y="14850"/>
                  </a:lnTo>
                  <a:lnTo>
                    <a:pt x="6735" y="13499"/>
                  </a:lnTo>
                  <a:cubicBezTo>
                    <a:pt x="6735" y="13126"/>
                    <a:pt x="6433" y="12823"/>
                    <a:pt x="6061" y="12823"/>
                  </a:cubicBezTo>
                  <a:lnTo>
                    <a:pt x="5000" y="12823"/>
                  </a:lnTo>
                  <a:lnTo>
                    <a:pt x="13011" y="4841"/>
                  </a:lnTo>
                  <a:lnTo>
                    <a:pt x="13017" y="4851"/>
                  </a:lnTo>
                  <a:cubicBezTo>
                    <a:pt x="13510" y="4356"/>
                    <a:pt x="14168" y="4084"/>
                    <a:pt x="14865" y="4084"/>
                  </a:cubicBezTo>
                  <a:cubicBezTo>
                    <a:pt x="15562" y="4084"/>
                    <a:pt x="16220" y="4356"/>
                    <a:pt x="16710" y="4851"/>
                  </a:cubicBezTo>
                  <a:cubicBezTo>
                    <a:pt x="17203" y="5346"/>
                    <a:pt x="17476" y="6001"/>
                    <a:pt x="17476" y="6700"/>
                  </a:cubicBezTo>
                  <a:cubicBezTo>
                    <a:pt x="17476" y="7402"/>
                    <a:pt x="17207" y="8058"/>
                    <a:pt x="16710" y="8553"/>
                  </a:cubicBezTo>
                  <a:cubicBezTo>
                    <a:pt x="16710" y="8553"/>
                    <a:pt x="16710" y="8553"/>
                    <a:pt x="16710" y="8553"/>
                  </a:cubicBezTo>
                  <a:close/>
                  <a:moveTo>
                    <a:pt x="6798" y="18334"/>
                  </a:moveTo>
                  <a:lnTo>
                    <a:pt x="4289" y="19109"/>
                  </a:lnTo>
                  <a:cubicBezTo>
                    <a:pt x="4144" y="18677"/>
                    <a:pt x="3917" y="18297"/>
                    <a:pt x="3605" y="17985"/>
                  </a:cubicBezTo>
                  <a:cubicBezTo>
                    <a:pt x="3335" y="17714"/>
                    <a:pt x="3023" y="17506"/>
                    <a:pt x="2694" y="17336"/>
                  </a:cubicBezTo>
                  <a:lnTo>
                    <a:pt x="3839" y="14175"/>
                  </a:lnTo>
                  <a:lnTo>
                    <a:pt x="5387" y="14175"/>
                  </a:lnTo>
                  <a:lnTo>
                    <a:pt x="5387" y="15522"/>
                  </a:lnTo>
                  <a:cubicBezTo>
                    <a:pt x="5387" y="15898"/>
                    <a:pt x="5690" y="16198"/>
                    <a:pt x="6061" y="16198"/>
                  </a:cubicBezTo>
                  <a:lnTo>
                    <a:pt x="7251" y="16198"/>
                  </a:lnTo>
                  <a:cubicBezTo>
                    <a:pt x="7251" y="16198"/>
                    <a:pt x="6798" y="18334"/>
                    <a:pt x="6798" y="18334"/>
                  </a:cubicBezTo>
                  <a:close/>
                  <a:moveTo>
                    <a:pt x="20394" y="1163"/>
                  </a:moveTo>
                  <a:cubicBezTo>
                    <a:pt x="19646" y="412"/>
                    <a:pt x="18651" y="0"/>
                    <a:pt x="17595" y="0"/>
                  </a:cubicBezTo>
                  <a:cubicBezTo>
                    <a:pt x="16536" y="0"/>
                    <a:pt x="15543" y="412"/>
                    <a:pt x="14796" y="1160"/>
                  </a:cubicBezTo>
                  <a:lnTo>
                    <a:pt x="2895" y="13022"/>
                  </a:lnTo>
                  <a:cubicBezTo>
                    <a:pt x="2823" y="13090"/>
                    <a:pt x="2770" y="13176"/>
                    <a:pt x="2733" y="13268"/>
                  </a:cubicBezTo>
                  <a:lnTo>
                    <a:pt x="40" y="20694"/>
                  </a:lnTo>
                  <a:cubicBezTo>
                    <a:pt x="-46" y="20931"/>
                    <a:pt x="11" y="21205"/>
                    <a:pt x="185" y="21389"/>
                  </a:cubicBezTo>
                  <a:cubicBezTo>
                    <a:pt x="316" y="21524"/>
                    <a:pt x="491" y="21600"/>
                    <a:pt x="675" y="21600"/>
                  </a:cubicBezTo>
                  <a:cubicBezTo>
                    <a:pt x="741" y="21600"/>
                    <a:pt x="806" y="21590"/>
                    <a:pt x="872" y="21571"/>
                  </a:cubicBezTo>
                  <a:lnTo>
                    <a:pt x="7571" y="19511"/>
                  </a:lnTo>
                  <a:cubicBezTo>
                    <a:pt x="7676" y="19478"/>
                    <a:pt x="7771" y="19419"/>
                    <a:pt x="7850" y="19343"/>
                  </a:cubicBezTo>
                  <a:lnTo>
                    <a:pt x="20394" y="6771"/>
                  </a:lnTo>
                  <a:cubicBezTo>
                    <a:pt x="21140" y="6025"/>
                    <a:pt x="21554" y="5026"/>
                    <a:pt x="21554" y="3968"/>
                  </a:cubicBezTo>
                  <a:cubicBezTo>
                    <a:pt x="21551" y="2906"/>
                    <a:pt x="21140" y="1912"/>
                    <a:pt x="20394" y="1163"/>
                  </a:cubicBezTo>
                  <a:cubicBezTo>
                    <a:pt x="20394" y="1163"/>
                    <a:pt x="20394" y="1163"/>
                    <a:pt x="20394" y="116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305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41321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Gill Sans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603670" y="4386675"/>
            <a:ext cx="772611" cy="772611"/>
            <a:chOff x="1817706" y="4148550"/>
            <a:chExt cx="772611" cy="772611"/>
          </a:xfrm>
          <a:solidFill>
            <a:srgbClr val="41321F"/>
          </a:solidFill>
        </p:grpSpPr>
        <p:sp>
          <p:nvSpPr>
            <p:cNvPr id="79" name="矩形 78"/>
            <p:cNvSpPr/>
            <p:nvPr/>
          </p:nvSpPr>
          <p:spPr>
            <a:xfrm>
              <a:off x="1817706" y="4148550"/>
              <a:ext cx="772611" cy="772611"/>
            </a:xfrm>
            <a:prstGeom prst="rect">
              <a:avLst/>
            </a:prstGeom>
            <a:solidFill>
              <a:srgbClr val="E2D7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cs"/>
              </a:endParaRPr>
            </a:p>
          </p:txBody>
        </p:sp>
        <p:sp>
          <p:nvSpPr>
            <p:cNvPr id="80" name="Freeform 6"/>
            <p:cNvSpPr>
              <a:spLocks noEditPoints="1"/>
            </p:cNvSpPr>
            <p:nvPr/>
          </p:nvSpPr>
          <p:spPr bwMode="auto">
            <a:xfrm>
              <a:off x="1980691" y="4363072"/>
              <a:ext cx="426524" cy="268470"/>
            </a:xfrm>
            <a:custGeom>
              <a:avLst/>
              <a:gdLst>
                <a:gd name="T0" fmla="*/ 3132 w 3545"/>
                <a:gd name="T1" fmla="*/ 1485 h 2230"/>
                <a:gd name="T2" fmla="*/ 3354 w 3545"/>
                <a:gd name="T3" fmla="*/ 1626 h 2230"/>
                <a:gd name="T4" fmla="*/ 3495 w 3545"/>
                <a:gd name="T5" fmla="*/ 1875 h 2230"/>
                <a:gd name="T6" fmla="*/ 3545 w 3545"/>
                <a:gd name="T7" fmla="*/ 2230 h 2230"/>
                <a:gd name="T8" fmla="*/ 2292 w 3545"/>
                <a:gd name="T9" fmla="*/ 1938 h 2230"/>
                <a:gd name="T10" fmla="*/ 2416 w 3545"/>
                <a:gd name="T11" fmla="*/ 1667 h 2230"/>
                <a:gd name="T12" fmla="*/ 2622 w 3545"/>
                <a:gd name="T13" fmla="*/ 1505 h 2230"/>
                <a:gd name="T14" fmla="*/ 2903 w 3545"/>
                <a:gd name="T15" fmla="*/ 1449 h 2230"/>
                <a:gd name="T16" fmla="*/ 872 w 3545"/>
                <a:gd name="T17" fmla="*/ 1485 h 2230"/>
                <a:gd name="T18" fmla="*/ 1094 w 3545"/>
                <a:gd name="T19" fmla="*/ 1626 h 2230"/>
                <a:gd name="T20" fmla="*/ 1235 w 3545"/>
                <a:gd name="T21" fmla="*/ 1875 h 2230"/>
                <a:gd name="T22" fmla="*/ 1285 w 3545"/>
                <a:gd name="T23" fmla="*/ 2230 h 2230"/>
                <a:gd name="T24" fmla="*/ 31 w 3545"/>
                <a:gd name="T25" fmla="*/ 1938 h 2230"/>
                <a:gd name="T26" fmla="*/ 154 w 3545"/>
                <a:gd name="T27" fmla="*/ 1667 h 2230"/>
                <a:gd name="T28" fmla="*/ 362 w 3545"/>
                <a:gd name="T29" fmla="*/ 1505 h 2230"/>
                <a:gd name="T30" fmla="*/ 642 w 3545"/>
                <a:gd name="T31" fmla="*/ 1449 h 2230"/>
                <a:gd name="T32" fmla="*/ 1995 w 3545"/>
                <a:gd name="T33" fmla="*/ 1092 h 2230"/>
                <a:gd name="T34" fmla="*/ 2289 w 3545"/>
                <a:gd name="T35" fmla="*/ 1177 h 2230"/>
                <a:gd name="T36" fmla="*/ 2534 w 3545"/>
                <a:gd name="T37" fmla="*/ 1320 h 2230"/>
                <a:gd name="T38" fmla="*/ 2361 w 3545"/>
                <a:gd name="T39" fmla="*/ 1494 h 2230"/>
                <a:gd name="T40" fmla="*/ 2182 w 3545"/>
                <a:gd name="T41" fmla="*/ 1768 h 2230"/>
                <a:gd name="T42" fmla="*/ 2106 w 3545"/>
                <a:gd name="T43" fmla="*/ 2143 h 2230"/>
                <a:gd name="T44" fmla="*/ 1433 w 3545"/>
                <a:gd name="T45" fmla="*/ 1981 h 2230"/>
                <a:gd name="T46" fmla="*/ 1315 w 3545"/>
                <a:gd name="T47" fmla="*/ 1645 h 2230"/>
                <a:gd name="T48" fmla="*/ 1099 w 3545"/>
                <a:gd name="T49" fmla="*/ 1415 h 2230"/>
                <a:gd name="T50" fmla="*/ 1107 w 3545"/>
                <a:gd name="T51" fmla="*/ 1256 h 2230"/>
                <a:gd name="T52" fmla="*/ 1376 w 3545"/>
                <a:gd name="T53" fmla="*/ 1136 h 2230"/>
                <a:gd name="T54" fmla="*/ 1670 w 3545"/>
                <a:gd name="T55" fmla="*/ 1077 h 2230"/>
                <a:gd name="T56" fmla="*/ 2967 w 3545"/>
                <a:gd name="T57" fmla="*/ 741 h 2230"/>
                <a:gd name="T58" fmla="*/ 3137 w 3545"/>
                <a:gd name="T59" fmla="*/ 870 h 2230"/>
                <a:gd name="T60" fmla="*/ 3185 w 3545"/>
                <a:gd name="T61" fmla="*/ 1087 h 2230"/>
                <a:gd name="T62" fmla="*/ 3081 w 3545"/>
                <a:gd name="T63" fmla="*/ 1276 h 2230"/>
                <a:gd name="T64" fmla="*/ 2877 w 3545"/>
                <a:gd name="T65" fmla="*/ 1352 h 2230"/>
                <a:gd name="T66" fmla="*/ 2673 w 3545"/>
                <a:gd name="T67" fmla="*/ 1276 h 2230"/>
                <a:gd name="T68" fmla="*/ 2569 w 3545"/>
                <a:gd name="T69" fmla="*/ 1087 h 2230"/>
                <a:gd name="T70" fmla="*/ 2615 w 3545"/>
                <a:gd name="T71" fmla="*/ 870 h 2230"/>
                <a:gd name="T72" fmla="*/ 2786 w 3545"/>
                <a:gd name="T73" fmla="*/ 741 h 2230"/>
                <a:gd name="T74" fmla="*/ 707 w 3545"/>
                <a:gd name="T75" fmla="*/ 741 h 2230"/>
                <a:gd name="T76" fmla="*/ 877 w 3545"/>
                <a:gd name="T77" fmla="*/ 870 h 2230"/>
                <a:gd name="T78" fmla="*/ 924 w 3545"/>
                <a:gd name="T79" fmla="*/ 1087 h 2230"/>
                <a:gd name="T80" fmla="*/ 820 w 3545"/>
                <a:gd name="T81" fmla="*/ 1276 h 2230"/>
                <a:gd name="T82" fmla="*/ 616 w 3545"/>
                <a:gd name="T83" fmla="*/ 1352 h 2230"/>
                <a:gd name="T84" fmla="*/ 412 w 3545"/>
                <a:gd name="T85" fmla="*/ 1276 h 2230"/>
                <a:gd name="T86" fmla="*/ 308 w 3545"/>
                <a:gd name="T87" fmla="*/ 1087 h 2230"/>
                <a:gd name="T88" fmla="*/ 355 w 3545"/>
                <a:gd name="T89" fmla="*/ 870 h 2230"/>
                <a:gd name="T90" fmla="*/ 526 w 3545"/>
                <a:gd name="T91" fmla="*/ 741 h 2230"/>
                <a:gd name="T92" fmla="*/ 1896 w 3545"/>
                <a:gd name="T93" fmla="*/ 12 h 2230"/>
                <a:gd name="T94" fmla="*/ 2115 w 3545"/>
                <a:gd name="T95" fmla="*/ 135 h 2230"/>
                <a:gd name="T96" fmla="*/ 2237 w 3545"/>
                <a:gd name="T97" fmla="*/ 355 h 2230"/>
                <a:gd name="T98" fmla="*/ 2223 w 3545"/>
                <a:gd name="T99" fmla="*/ 615 h 2230"/>
                <a:gd name="T100" fmla="*/ 2077 w 3545"/>
                <a:gd name="T101" fmla="*/ 819 h 2230"/>
                <a:gd name="T102" fmla="*/ 1844 w 3545"/>
                <a:gd name="T103" fmla="*/ 917 h 2230"/>
                <a:gd name="T104" fmla="*/ 1589 w 3545"/>
                <a:gd name="T105" fmla="*/ 874 h 2230"/>
                <a:gd name="T106" fmla="*/ 1403 w 3545"/>
                <a:gd name="T107" fmla="*/ 707 h 2230"/>
                <a:gd name="T108" fmla="*/ 1331 w 3545"/>
                <a:gd name="T109" fmla="*/ 460 h 2230"/>
                <a:gd name="T110" fmla="*/ 1403 w 3545"/>
                <a:gd name="T111" fmla="*/ 213 h 2230"/>
                <a:gd name="T112" fmla="*/ 1589 w 3545"/>
                <a:gd name="T113" fmla="*/ 46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45" h="2230">
                  <a:moveTo>
                    <a:pt x="2903" y="1449"/>
                  </a:moveTo>
                  <a:lnTo>
                    <a:pt x="2964" y="1453"/>
                  </a:lnTo>
                  <a:lnTo>
                    <a:pt x="3023" y="1459"/>
                  </a:lnTo>
                  <a:lnTo>
                    <a:pt x="3079" y="1470"/>
                  </a:lnTo>
                  <a:lnTo>
                    <a:pt x="3132" y="1485"/>
                  </a:lnTo>
                  <a:lnTo>
                    <a:pt x="3183" y="1505"/>
                  </a:lnTo>
                  <a:lnTo>
                    <a:pt x="3230" y="1528"/>
                  </a:lnTo>
                  <a:lnTo>
                    <a:pt x="3274" y="1557"/>
                  </a:lnTo>
                  <a:lnTo>
                    <a:pt x="3317" y="1589"/>
                  </a:lnTo>
                  <a:lnTo>
                    <a:pt x="3354" y="1626"/>
                  </a:lnTo>
                  <a:lnTo>
                    <a:pt x="3389" y="1667"/>
                  </a:lnTo>
                  <a:lnTo>
                    <a:pt x="3421" y="1713"/>
                  </a:lnTo>
                  <a:lnTo>
                    <a:pt x="3449" y="1762"/>
                  </a:lnTo>
                  <a:lnTo>
                    <a:pt x="3474" y="1816"/>
                  </a:lnTo>
                  <a:lnTo>
                    <a:pt x="3495" y="1875"/>
                  </a:lnTo>
                  <a:lnTo>
                    <a:pt x="3513" y="1938"/>
                  </a:lnTo>
                  <a:lnTo>
                    <a:pt x="3526" y="2004"/>
                  </a:lnTo>
                  <a:lnTo>
                    <a:pt x="3536" y="2075"/>
                  </a:lnTo>
                  <a:lnTo>
                    <a:pt x="3542" y="2151"/>
                  </a:lnTo>
                  <a:lnTo>
                    <a:pt x="3545" y="2230"/>
                  </a:lnTo>
                  <a:lnTo>
                    <a:pt x="2261" y="2230"/>
                  </a:lnTo>
                  <a:lnTo>
                    <a:pt x="2262" y="2151"/>
                  </a:lnTo>
                  <a:lnTo>
                    <a:pt x="2269" y="2075"/>
                  </a:lnTo>
                  <a:lnTo>
                    <a:pt x="2278" y="2004"/>
                  </a:lnTo>
                  <a:lnTo>
                    <a:pt x="2292" y="1938"/>
                  </a:lnTo>
                  <a:lnTo>
                    <a:pt x="2310" y="1875"/>
                  </a:lnTo>
                  <a:lnTo>
                    <a:pt x="2331" y="1816"/>
                  </a:lnTo>
                  <a:lnTo>
                    <a:pt x="2355" y="1762"/>
                  </a:lnTo>
                  <a:lnTo>
                    <a:pt x="2383" y="1713"/>
                  </a:lnTo>
                  <a:lnTo>
                    <a:pt x="2416" y="1667"/>
                  </a:lnTo>
                  <a:lnTo>
                    <a:pt x="2450" y="1626"/>
                  </a:lnTo>
                  <a:lnTo>
                    <a:pt x="2489" y="1589"/>
                  </a:lnTo>
                  <a:lnTo>
                    <a:pt x="2530" y="1557"/>
                  </a:lnTo>
                  <a:lnTo>
                    <a:pt x="2574" y="1528"/>
                  </a:lnTo>
                  <a:lnTo>
                    <a:pt x="2622" y="1505"/>
                  </a:lnTo>
                  <a:lnTo>
                    <a:pt x="2673" y="1485"/>
                  </a:lnTo>
                  <a:lnTo>
                    <a:pt x="2726" y="1470"/>
                  </a:lnTo>
                  <a:lnTo>
                    <a:pt x="2782" y="1459"/>
                  </a:lnTo>
                  <a:lnTo>
                    <a:pt x="2841" y="1453"/>
                  </a:lnTo>
                  <a:lnTo>
                    <a:pt x="2903" y="1449"/>
                  </a:lnTo>
                  <a:close/>
                  <a:moveTo>
                    <a:pt x="642" y="1449"/>
                  </a:moveTo>
                  <a:lnTo>
                    <a:pt x="703" y="1453"/>
                  </a:lnTo>
                  <a:lnTo>
                    <a:pt x="763" y="1459"/>
                  </a:lnTo>
                  <a:lnTo>
                    <a:pt x="819" y="1470"/>
                  </a:lnTo>
                  <a:lnTo>
                    <a:pt x="872" y="1485"/>
                  </a:lnTo>
                  <a:lnTo>
                    <a:pt x="923" y="1505"/>
                  </a:lnTo>
                  <a:lnTo>
                    <a:pt x="970" y="1528"/>
                  </a:lnTo>
                  <a:lnTo>
                    <a:pt x="1014" y="1557"/>
                  </a:lnTo>
                  <a:lnTo>
                    <a:pt x="1055" y="1589"/>
                  </a:lnTo>
                  <a:lnTo>
                    <a:pt x="1094" y="1626"/>
                  </a:lnTo>
                  <a:lnTo>
                    <a:pt x="1129" y="1667"/>
                  </a:lnTo>
                  <a:lnTo>
                    <a:pt x="1161" y="1713"/>
                  </a:lnTo>
                  <a:lnTo>
                    <a:pt x="1189" y="1762"/>
                  </a:lnTo>
                  <a:lnTo>
                    <a:pt x="1214" y="1816"/>
                  </a:lnTo>
                  <a:lnTo>
                    <a:pt x="1235" y="1875"/>
                  </a:lnTo>
                  <a:lnTo>
                    <a:pt x="1252" y="1938"/>
                  </a:lnTo>
                  <a:lnTo>
                    <a:pt x="1266" y="2004"/>
                  </a:lnTo>
                  <a:lnTo>
                    <a:pt x="1276" y="2075"/>
                  </a:lnTo>
                  <a:lnTo>
                    <a:pt x="1282" y="2151"/>
                  </a:lnTo>
                  <a:lnTo>
                    <a:pt x="1285" y="2230"/>
                  </a:lnTo>
                  <a:lnTo>
                    <a:pt x="0" y="2230"/>
                  </a:lnTo>
                  <a:lnTo>
                    <a:pt x="2" y="2151"/>
                  </a:lnTo>
                  <a:lnTo>
                    <a:pt x="8" y="2075"/>
                  </a:lnTo>
                  <a:lnTo>
                    <a:pt x="18" y="2004"/>
                  </a:lnTo>
                  <a:lnTo>
                    <a:pt x="31" y="1938"/>
                  </a:lnTo>
                  <a:lnTo>
                    <a:pt x="49" y="1875"/>
                  </a:lnTo>
                  <a:lnTo>
                    <a:pt x="70" y="1816"/>
                  </a:lnTo>
                  <a:lnTo>
                    <a:pt x="95" y="1762"/>
                  </a:lnTo>
                  <a:lnTo>
                    <a:pt x="123" y="1713"/>
                  </a:lnTo>
                  <a:lnTo>
                    <a:pt x="154" y="1667"/>
                  </a:lnTo>
                  <a:lnTo>
                    <a:pt x="190" y="1626"/>
                  </a:lnTo>
                  <a:lnTo>
                    <a:pt x="228" y="1589"/>
                  </a:lnTo>
                  <a:lnTo>
                    <a:pt x="270" y="1557"/>
                  </a:lnTo>
                  <a:lnTo>
                    <a:pt x="314" y="1528"/>
                  </a:lnTo>
                  <a:lnTo>
                    <a:pt x="362" y="1505"/>
                  </a:lnTo>
                  <a:lnTo>
                    <a:pt x="413" y="1485"/>
                  </a:lnTo>
                  <a:lnTo>
                    <a:pt x="466" y="1470"/>
                  </a:lnTo>
                  <a:lnTo>
                    <a:pt x="522" y="1459"/>
                  </a:lnTo>
                  <a:lnTo>
                    <a:pt x="580" y="1453"/>
                  </a:lnTo>
                  <a:lnTo>
                    <a:pt x="642" y="1449"/>
                  </a:lnTo>
                  <a:close/>
                  <a:moveTo>
                    <a:pt x="1778" y="1072"/>
                  </a:moveTo>
                  <a:lnTo>
                    <a:pt x="1829" y="1073"/>
                  </a:lnTo>
                  <a:lnTo>
                    <a:pt x="1882" y="1077"/>
                  </a:lnTo>
                  <a:lnTo>
                    <a:pt x="1937" y="1084"/>
                  </a:lnTo>
                  <a:lnTo>
                    <a:pt x="1995" y="1092"/>
                  </a:lnTo>
                  <a:lnTo>
                    <a:pt x="2054" y="1104"/>
                  </a:lnTo>
                  <a:lnTo>
                    <a:pt x="2113" y="1118"/>
                  </a:lnTo>
                  <a:lnTo>
                    <a:pt x="2174" y="1136"/>
                  </a:lnTo>
                  <a:lnTo>
                    <a:pt x="2232" y="1155"/>
                  </a:lnTo>
                  <a:lnTo>
                    <a:pt x="2289" y="1177"/>
                  </a:lnTo>
                  <a:lnTo>
                    <a:pt x="2345" y="1200"/>
                  </a:lnTo>
                  <a:lnTo>
                    <a:pt x="2398" y="1226"/>
                  </a:lnTo>
                  <a:lnTo>
                    <a:pt x="2448" y="1256"/>
                  </a:lnTo>
                  <a:lnTo>
                    <a:pt x="2493" y="1287"/>
                  </a:lnTo>
                  <a:lnTo>
                    <a:pt x="2534" y="1320"/>
                  </a:lnTo>
                  <a:lnTo>
                    <a:pt x="2569" y="1355"/>
                  </a:lnTo>
                  <a:lnTo>
                    <a:pt x="2512" y="1383"/>
                  </a:lnTo>
                  <a:lnTo>
                    <a:pt x="2458" y="1415"/>
                  </a:lnTo>
                  <a:lnTo>
                    <a:pt x="2407" y="1452"/>
                  </a:lnTo>
                  <a:lnTo>
                    <a:pt x="2361" y="1494"/>
                  </a:lnTo>
                  <a:lnTo>
                    <a:pt x="2316" y="1539"/>
                  </a:lnTo>
                  <a:lnTo>
                    <a:pt x="2277" y="1590"/>
                  </a:lnTo>
                  <a:lnTo>
                    <a:pt x="2242" y="1645"/>
                  </a:lnTo>
                  <a:lnTo>
                    <a:pt x="2209" y="1704"/>
                  </a:lnTo>
                  <a:lnTo>
                    <a:pt x="2182" y="1768"/>
                  </a:lnTo>
                  <a:lnTo>
                    <a:pt x="2158" y="1835"/>
                  </a:lnTo>
                  <a:lnTo>
                    <a:pt x="2139" y="1906"/>
                  </a:lnTo>
                  <a:lnTo>
                    <a:pt x="2123" y="1981"/>
                  </a:lnTo>
                  <a:lnTo>
                    <a:pt x="2112" y="2060"/>
                  </a:lnTo>
                  <a:lnTo>
                    <a:pt x="2106" y="2143"/>
                  </a:lnTo>
                  <a:lnTo>
                    <a:pt x="2103" y="2230"/>
                  </a:lnTo>
                  <a:lnTo>
                    <a:pt x="1453" y="2230"/>
                  </a:lnTo>
                  <a:lnTo>
                    <a:pt x="1451" y="2143"/>
                  </a:lnTo>
                  <a:lnTo>
                    <a:pt x="1443" y="2060"/>
                  </a:lnTo>
                  <a:lnTo>
                    <a:pt x="1433" y="1981"/>
                  </a:lnTo>
                  <a:lnTo>
                    <a:pt x="1417" y="1906"/>
                  </a:lnTo>
                  <a:lnTo>
                    <a:pt x="1398" y="1835"/>
                  </a:lnTo>
                  <a:lnTo>
                    <a:pt x="1374" y="1768"/>
                  </a:lnTo>
                  <a:lnTo>
                    <a:pt x="1346" y="1704"/>
                  </a:lnTo>
                  <a:lnTo>
                    <a:pt x="1315" y="1645"/>
                  </a:lnTo>
                  <a:lnTo>
                    <a:pt x="1279" y="1590"/>
                  </a:lnTo>
                  <a:lnTo>
                    <a:pt x="1239" y="1539"/>
                  </a:lnTo>
                  <a:lnTo>
                    <a:pt x="1196" y="1494"/>
                  </a:lnTo>
                  <a:lnTo>
                    <a:pt x="1149" y="1452"/>
                  </a:lnTo>
                  <a:lnTo>
                    <a:pt x="1099" y="1415"/>
                  </a:lnTo>
                  <a:lnTo>
                    <a:pt x="1045" y="1383"/>
                  </a:lnTo>
                  <a:lnTo>
                    <a:pt x="986" y="1355"/>
                  </a:lnTo>
                  <a:lnTo>
                    <a:pt x="1022" y="1320"/>
                  </a:lnTo>
                  <a:lnTo>
                    <a:pt x="1062" y="1287"/>
                  </a:lnTo>
                  <a:lnTo>
                    <a:pt x="1107" y="1256"/>
                  </a:lnTo>
                  <a:lnTo>
                    <a:pt x="1155" y="1226"/>
                  </a:lnTo>
                  <a:lnTo>
                    <a:pt x="1207" y="1200"/>
                  </a:lnTo>
                  <a:lnTo>
                    <a:pt x="1262" y="1177"/>
                  </a:lnTo>
                  <a:lnTo>
                    <a:pt x="1318" y="1155"/>
                  </a:lnTo>
                  <a:lnTo>
                    <a:pt x="1376" y="1136"/>
                  </a:lnTo>
                  <a:lnTo>
                    <a:pt x="1436" y="1118"/>
                  </a:lnTo>
                  <a:lnTo>
                    <a:pt x="1495" y="1104"/>
                  </a:lnTo>
                  <a:lnTo>
                    <a:pt x="1555" y="1092"/>
                  </a:lnTo>
                  <a:lnTo>
                    <a:pt x="1613" y="1084"/>
                  </a:lnTo>
                  <a:lnTo>
                    <a:pt x="1670" y="1077"/>
                  </a:lnTo>
                  <a:lnTo>
                    <a:pt x="1725" y="1073"/>
                  </a:lnTo>
                  <a:lnTo>
                    <a:pt x="1778" y="1072"/>
                  </a:lnTo>
                  <a:close/>
                  <a:moveTo>
                    <a:pt x="2877" y="728"/>
                  </a:moveTo>
                  <a:lnTo>
                    <a:pt x="2922" y="732"/>
                  </a:lnTo>
                  <a:lnTo>
                    <a:pt x="2967" y="741"/>
                  </a:lnTo>
                  <a:lnTo>
                    <a:pt x="3008" y="758"/>
                  </a:lnTo>
                  <a:lnTo>
                    <a:pt x="3047" y="779"/>
                  </a:lnTo>
                  <a:lnTo>
                    <a:pt x="3081" y="805"/>
                  </a:lnTo>
                  <a:lnTo>
                    <a:pt x="3111" y="836"/>
                  </a:lnTo>
                  <a:lnTo>
                    <a:pt x="3137" y="870"/>
                  </a:lnTo>
                  <a:lnTo>
                    <a:pt x="3159" y="909"/>
                  </a:lnTo>
                  <a:lnTo>
                    <a:pt x="3175" y="950"/>
                  </a:lnTo>
                  <a:lnTo>
                    <a:pt x="3185" y="995"/>
                  </a:lnTo>
                  <a:lnTo>
                    <a:pt x="3188" y="1040"/>
                  </a:lnTo>
                  <a:lnTo>
                    <a:pt x="3185" y="1087"/>
                  </a:lnTo>
                  <a:lnTo>
                    <a:pt x="3175" y="1130"/>
                  </a:lnTo>
                  <a:lnTo>
                    <a:pt x="3159" y="1172"/>
                  </a:lnTo>
                  <a:lnTo>
                    <a:pt x="3137" y="1210"/>
                  </a:lnTo>
                  <a:lnTo>
                    <a:pt x="3111" y="1245"/>
                  </a:lnTo>
                  <a:lnTo>
                    <a:pt x="3081" y="1276"/>
                  </a:lnTo>
                  <a:lnTo>
                    <a:pt x="3047" y="1302"/>
                  </a:lnTo>
                  <a:lnTo>
                    <a:pt x="3008" y="1324"/>
                  </a:lnTo>
                  <a:lnTo>
                    <a:pt x="2967" y="1339"/>
                  </a:lnTo>
                  <a:lnTo>
                    <a:pt x="2922" y="1349"/>
                  </a:lnTo>
                  <a:lnTo>
                    <a:pt x="2877" y="1352"/>
                  </a:lnTo>
                  <a:lnTo>
                    <a:pt x="2830" y="1349"/>
                  </a:lnTo>
                  <a:lnTo>
                    <a:pt x="2786" y="1339"/>
                  </a:lnTo>
                  <a:lnTo>
                    <a:pt x="2745" y="1324"/>
                  </a:lnTo>
                  <a:lnTo>
                    <a:pt x="2707" y="1302"/>
                  </a:lnTo>
                  <a:lnTo>
                    <a:pt x="2673" y="1276"/>
                  </a:lnTo>
                  <a:lnTo>
                    <a:pt x="2641" y="1245"/>
                  </a:lnTo>
                  <a:lnTo>
                    <a:pt x="2615" y="1210"/>
                  </a:lnTo>
                  <a:lnTo>
                    <a:pt x="2594" y="1172"/>
                  </a:lnTo>
                  <a:lnTo>
                    <a:pt x="2579" y="1130"/>
                  </a:lnTo>
                  <a:lnTo>
                    <a:pt x="2569" y="1087"/>
                  </a:lnTo>
                  <a:lnTo>
                    <a:pt x="2566" y="1040"/>
                  </a:lnTo>
                  <a:lnTo>
                    <a:pt x="2569" y="995"/>
                  </a:lnTo>
                  <a:lnTo>
                    <a:pt x="2579" y="950"/>
                  </a:lnTo>
                  <a:lnTo>
                    <a:pt x="2594" y="909"/>
                  </a:lnTo>
                  <a:lnTo>
                    <a:pt x="2615" y="870"/>
                  </a:lnTo>
                  <a:lnTo>
                    <a:pt x="2641" y="836"/>
                  </a:lnTo>
                  <a:lnTo>
                    <a:pt x="2673" y="805"/>
                  </a:lnTo>
                  <a:lnTo>
                    <a:pt x="2707" y="779"/>
                  </a:lnTo>
                  <a:lnTo>
                    <a:pt x="2745" y="758"/>
                  </a:lnTo>
                  <a:lnTo>
                    <a:pt x="2786" y="741"/>
                  </a:lnTo>
                  <a:lnTo>
                    <a:pt x="2830" y="732"/>
                  </a:lnTo>
                  <a:lnTo>
                    <a:pt x="2877" y="728"/>
                  </a:lnTo>
                  <a:close/>
                  <a:moveTo>
                    <a:pt x="616" y="728"/>
                  </a:moveTo>
                  <a:lnTo>
                    <a:pt x="662" y="732"/>
                  </a:lnTo>
                  <a:lnTo>
                    <a:pt x="707" y="741"/>
                  </a:lnTo>
                  <a:lnTo>
                    <a:pt x="748" y="758"/>
                  </a:lnTo>
                  <a:lnTo>
                    <a:pt x="785" y="779"/>
                  </a:lnTo>
                  <a:lnTo>
                    <a:pt x="820" y="805"/>
                  </a:lnTo>
                  <a:lnTo>
                    <a:pt x="851" y="836"/>
                  </a:lnTo>
                  <a:lnTo>
                    <a:pt x="877" y="870"/>
                  </a:lnTo>
                  <a:lnTo>
                    <a:pt x="899" y="909"/>
                  </a:lnTo>
                  <a:lnTo>
                    <a:pt x="914" y="950"/>
                  </a:lnTo>
                  <a:lnTo>
                    <a:pt x="924" y="995"/>
                  </a:lnTo>
                  <a:lnTo>
                    <a:pt x="928" y="1040"/>
                  </a:lnTo>
                  <a:lnTo>
                    <a:pt x="924" y="1087"/>
                  </a:lnTo>
                  <a:lnTo>
                    <a:pt x="914" y="1130"/>
                  </a:lnTo>
                  <a:lnTo>
                    <a:pt x="899" y="1172"/>
                  </a:lnTo>
                  <a:lnTo>
                    <a:pt x="877" y="1210"/>
                  </a:lnTo>
                  <a:lnTo>
                    <a:pt x="851" y="1245"/>
                  </a:lnTo>
                  <a:lnTo>
                    <a:pt x="820" y="1276"/>
                  </a:lnTo>
                  <a:lnTo>
                    <a:pt x="785" y="1302"/>
                  </a:lnTo>
                  <a:lnTo>
                    <a:pt x="748" y="1324"/>
                  </a:lnTo>
                  <a:lnTo>
                    <a:pt x="707" y="1339"/>
                  </a:lnTo>
                  <a:lnTo>
                    <a:pt x="662" y="1349"/>
                  </a:lnTo>
                  <a:lnTo>
                    <a:pt x="616" y="1352"/>
                  </a:lnTo>
                  <a:lnTo>
                    <a:pt x="570" y="1349"/>
                  </a:lnTo>
                  <a:lnTo>
                    <a:pt x="526" y="1339"/>
                  </a:lnTo>
                  <a:lnTo>
                    <a:pt x="485" y="1324"/>
                  </a:lnTo>
                  <a:lnTo>
                    <a:pt x="447" y="1302"/>
                  </a:lnTo>
                  <a:lnTo>
                    <a:pt x="412" y="1276"/>
                  </a:lnTo>
                  <a:lnTo>
                    <a:pt x="381" y="1245"/>
                  </a:lnTo>
                  <a:lnTo>
                    <a:pt x="355" y="1210"/>
                  </a:lnTo>
                  <a:lnTo>
                    <a:pt x="334" y="1172"/>
                  </a:lnTo>
                  <a:lnTo>
                    <a:pt x="319" y="1130"/>
                  </a:lnTo>
                  <a:lnTo>
                    <a:pt x="308" y="1087"/>
                  </a:lnTo>
                  <a:lnTo>
                    <a:pt x="305" y="1040"/>
                  </a:lnTo>
                  <a:lnTo>
                    <a:pt x="308" y="995"/>
                  </a:lnTo>
                  <a:lnTo>
                    <a:pt x="319" y="950"/>
                  </a:lnTo>
                  <a:lnTo>
                    <a:pt x="334" y="909"/>
                  </a:lnTo>
                  <a:lnTo>
                    <a:pt x="355" y="870"/>
                  </a:lnTo>
                  <a:lnTo>
                    <a:pt x="381" y="836"/>
                  </a:lnTo>
                  <a:lnTo>
                    <a:pt x="412" y="805"/>
                  </a:lnTo>
                  <a:lnTo>
                    <a:pt x="447" y="779"/>
                  </a:lnTo>
                  <a:lnTo>
                    <a:pt x="485" y="758"/>
                  </a:lnTo>
                  <a:lnTo>
                    <a:pt x="526" y="741"/>
                  </a:lnTo>
                  <a:lnTo>
                    <a:pt x="570" y="732"/>
                  </a:lnTo>
                  <a:lnTo>
                    <a:pt x="616" y="728"/>
                  </a:lnTo>
                  <a:close/>
                  <a:moveTo>
                    <a:pt x="1790" y="0"/>
                  </a:moveTo>
                  <a:lnTo>
                    <a:pt x="1844" y="3"/>
                  </a:lnTo>
                  <a:lnTo>
                    <a:pt x="1896" y="12"/>
                  </a:lnTo>
                  <a:lnTo>
                    <a:pt x="1946" y="27"/>
                  </a:lnTo>
                  <a:lnTo>
                    <a:pt x="1992" y="46"/>
                  </a:lnTo>
                  <a:lnTo>
                    <a:pt x="2036" y="71"/>
                  </a:lnTo>
                  <a:lnTo>
                    <a:pt x="2077" y="101"/>
                  </a:lnTo>
                  <a:lnTo>
                    <a:pt x="2115" y="135"/>
                  </a:lnTo>
                  <a:lnTo>
                    <a:pt x="2149" y="172"/>
                  </a:lnTo>
                  <a:lnTo>
                    <a:pt x="2178" y="213"/>
                  </a:lnTo>
                  <a:lnTo>
                    <a:pt x="2203" y="258"/>
                  </a:lnTo>
                  <a:lnTo>
                    <a:pt x="2223" y="305"/>
                  </a:lnTo>
                  <a:lnTo>
                    <a:pt x="2237" y="355"/>
                  </a:lnTo>
                  <a:lnTo>
                    <a:pt x="2247" y="406"/>
                  </a:lnTo>
                  <a:lnTo>
                    <a:pt x="2250" y="460"/>
                  </a:lnTo>
                  <a:lnTo>
                    <a:pt x="2247" y="514"/>
                  </a:lnTo>
                  <a:lnTo>
                    <a:pt x="2237" y="565"/>
                  </a:lnTo>
                  <a:lnTo>
                    <a:pt x="2223" y="615"/>
                  </a:lnTo>
                  <a:lnTo>
                    <a:pt x="2203" y="662"/>
                  </a:lnTo>
                  <a:lnTo>
                    <a:pt x="2178" y="707"/>
                  </a:lnTo>
                  <a:lnTo>
                    <a:pt x="2149" y="748"/>
                  </a:lnTo>
                  <a:lnTo>
                    <a:pt x="2115" y="786"/>
                  </a:lnTo>
                  <a:lnTo>
                    <a:pt x="2077" y="819"/>
                  </a:lnTo>
                  <a:lnTo>
                    <a:pt x="2036" y="849"/>
                  </a:lnTo>
                  <a:lnTo>
                    <a:pt x="1992" y="874"/>
                  </a:lnTo>
                  <a:lnTo>
                    <a:pt x="1946" y="893"/>
                  </a:lnTo>
                  <a:lnTo>
                    <a:pt x="1896" y="908"/>
                  </a:lnTo>
                  <a:lnTo>
                    <a:pt x="1844" y="917"/>
                  </a:lnTo>
                  <a:lnTo>
                    <a:pt x="1790" y="920"/>
                  </a:lnTo>
                  <a:lnTo>
                    <a:pt x="1737" y="917"/>
                  </a:lnTo>
                  <a:lnTo>
                    <a:pt x="1685" y="908"/>
                  </a:lnTo>
                  <a:lnTo>
                    <a:pt x="1636" y="893"/>
                  </a:lnTo>
                  <a:lnTo>
                    <a:pt x="1589" y="874"/>
                  </a:lnTo>
                  <a:lnTo>
                    <a:pt x="1545" y="849"/>
                  </a:lnTo>
                  <a:lnTo>
                    <a:pt x="1504" y="819"/>
                  </a:lnTo>
                  <a:lnTo>
                    <a:pt x="1466" y="786"/>
                  </a:lnTo>
                  <a:lnTo>
                    <a:pt x="1433" y="748"/>
                  </a:lnTo>
                  <a:lnTo>
                    <a:pt x="1403" y="707"/>
                  </a:lnTo>
                  <a:lnTo>
                    <a:pt x="1378" y="662"/>
                  </a:lnTo>
                  <a:lnTo>
                    <a:pt x="1358" y="615"/>
                  </a:lnTo>
                  <a:lnTo>
                    <a:pt x="1344" y="565"/>
                  </a:lnTo>
                  <a:lnTo>
                    <a:pt x="1334" y="514"/>
                  </a:lnTo>
                  <a:lnTo>
                    <a:pt x="1331" y="460"/>
                  </a:lnTo>
                  <a:lnTo>
                    <a:pt x="1334" y="406"/>
                  </a:lnTo>
                  <a:lnTo>
                    <a:pt x="1344" y="355"/>
                  </a:lnTo>
                  <a:lnTo>
                    <a:pt x="1358" y="305"/>
                  </a:lnTo>
                  <a:lnTo>
                    <a:pt x="1378" y="258"/>
                  </a:lnTo>
                  <a:lnTo>
                    <a:pt x="1403" y="213"/>
                  </a:lnTo>
                  <a:lnTo>
                    <a:pt x="1433" y="172"/>
                  </a:lnTo>
                  <a:lnTo>
                    <a:pt x="1466" y="135"/>
                  </a:lnTo>
                  <a:lnTo>
                    <a:pt x="1504" y="101"/>
                  </a:lnTo>
                  <a:lnTo>
                    <a:pt x="1545" y="71"/>
                  </a:lnTo>
                  <a:lnTo>
                    <a:pt x="1589" y="46"/>
                  </a:lnTo>
                  <a:lnTo>
                    <a:pt x="1636" y="27"/>
                  </a:lnTo>
                  <a:lnTo>
                    <a:pt x="1685" y="12"/>
                  </a:lnTo>
                  <a:lnTo>
                    <a:pt x="1737" y="3"/>
                  </a:lnTo>
                  <a:lnTo>
                    <a:pt x="1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Arial" panose="020B0604020202020204" pitchFamily="34" charset="0"/>
                <a:ea typeface="方正正纤黑简体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929193" y="2405869"/>
            <a:ext cx="772611" cy="772611"/>
            <a:chOff x="8290109" y="2167744"/>
            <a:chExt cx="772611" cy="772611"/>
          </a:xfrm>
          <a:solidFill>
            <a:srgbClr val="E2D7B6"/>
          </a:solidFill>
        </p:grpSpPr>
        <p:sp>
          <p:nvSpPr>
            <p:cNvPr id="82" name="矩形 81"/>
            <p:cNvSpPr/>
            <p:nvPr/>
          </p:nvSpPr>
          <p:spPr>
            <a:xfrm>
              <a:off x="8290109" y="2167744"/>
              <a:ext cx="772611" cy="772611"/>
            </a:xfrm>
            <a:prstGeom prst="rect">
              <a:avLst/>
            </a:prstGeom>
            <a:solidFill>
              <a:srgbClr val="4132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cs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8529838" y="2425742"/>
              <a:ext cx="293152" cy="316137"/>
              <a:chOff x="10279063" y="681038"/>
              <a:chExt cx="1397000" cy="1506538"/>
            </a:xfrm>
            <a:grpFill/>
          </p:grpSpPr>
          <p:sp>
            <p:nvSpPr>
              <p:cNvPr id="84" name="Freeform 38"/>
              <p:cNvSpPr>
                <a:spLocks noEditPoints="1"/>
              </p:cNvSpPr>
              <p:nvPr/>
            </p:nvSpPr>
            <p:spPr bwMode="auto">
              <a:xfrm>
                <a:off x="10279063" y="681038"/>
                <a:ext cx="1397000" cy="1038225"/>
              </a:xfrm>
              <a:custGeom>
                <a:avLst/>
                <a:gdLst>
                  <a:gd name="T0" fmla="*/ 83 w 489"/>
                  <a:gd name="T1" fmla="*/ 363 h 363"/>
                  <a:gd name="T2" fmla="*/ 0 w 489"/>
                  <a:gd name="T3" fmla="*/ 280 h 363"/>
                  <a:gd name="T4" fmla="*/ 0 w 489"/>
                  <a:gd name="T5" fmla="*/ 280 h 363"/>
                  <a:gd name="T6" fmla="*/ 0 w 489"/>
                  <a:gd name="T7" fmla="*/ 83 h 363"/>
                  <a:gd name="T8" fmla="*/ 83 w 489"/>
                  <a:gd name="T9" fmla="*/ 0 h 363"/>
                  <a:gd name="T10" fmla="*/ 83 w 489"/>
                  <a:gd name="T11" fmla="*/ 0 h 363"/>
                  <a:gd name="T12" fmla="*/ 406 w 489"/>
                  <a:gd name="T13" fmla="*/ 0 h 363"/>
                  <a:gd name="T14" fmla="*/ 489 w 489"/>
                  <a:gd name="T15" fmla="*/ 83 h 363"/>
                  <a:gd name="T16" fmla="*/ 489 w 489"/>
                  <a:gd name="T17" fmla="*/ 83 h 363"/>
                  <a:gd name="T18" fmla="*/ 489 w 489"/>
                  <a:gd name="T19" fmla="*/ 280 h 363"/>
                  <a:gd name="T20" fmla="*/ 406 w 489"/>
                  <a:gd name="T21" fmla="*/ 363 h 363"/>
                  <a:gd name="T22" fmla="*/ 406 w 489"/>
                  <a:gd name="T23" fmla="*/ 363 h 363"/>
                  <a:gd name="T24" fmla="*/ 83 w 489"/>
                  <a:gd name="T25" fmla="*/ 363 h 363"/>
                  <a:gd name="T26" fmla="*/ 43 w 489"/>
                  <a:gd name="T27" fmla="*/ 83 h 363"/>
                  <a:gd name="T28" fmla="*/ 43 w 489"/>
                  <a:gd name="T29" fmla="*/ 280 h 363"/>
                  <a:gd name="T30" fmla="*/ 83 w 489"/>
                  <a:gd name="T31" fmla="*/ 320 h 363"/>
                  <a:gd name="T32" fmla="*/ 83 w 489"/>
                  <a:gd name="T33" fmla="*/ 320 h 363"/>
                  <a:gd name="T34" fmla="*/ 406 w 489"/>
                  <a:gd name="T35" fmla="*/ 320 h 363"/>
                  <a:gd name="T36" fmla="*/ 446 w 489"/>
                  <a:gd name="T37" fmla="*/ 280 h 363"/>
                  <a:gd name="T38" fmla="*/ 446 w 489"/>
                  <a:gd name="T39" fmla="*/ 280 h 363"/>
                  <a:gd name="T40" fmla="*/ 446 w 489"/>
                  <a:gd name="T41" fmla="*/ 83 h 363"/>
                  <a:gd name="T42" fmla="*/ 406 w 489"/>
                  <a:gd name="T43" fmla="*/ 43 h 363"/>
                  <a:gd name="T44" fmla="*/ 406 w 489"/>
                  <a:gd name="T45" fmla="*/ 43 h 363"/>
                  <a:gd name="T46" fmla="*/ 83 w 489"/>
                  <a:gd name="T47" fmla="*/ 43 h 363"/>
                  <a:gd name="T48" fmla="*/ 43 w 489"/>
                  <a:gd name="T49" fmla="*/ 8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9" h="363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endParaRPr>
              </a:p>
            </p:txBody>
          </p:sp>
          <p:sp>
            <p:nvSpPr>
              <p:cNvPr id="85" name="Freeform 39"/>
              <p:cNvSpPr/>
              <p:nvPr/>
            </p:nvSpPr>
            <p:spPr bwMode="auto">
              <a:xfrm>
                <a:off x="10655300" y="1741488"/>
                <a:ext cx="639763" cy="446088"/>
              </a:xfrm>
              <a:custGeom>
                <a:avLst/>
                <a:gdLst>
                  <a:gd name="T0" fmla="*/ 219 w 224"/>
                  <a:gd name="T1" fmla="*/ 119 h 156"/>
                  <a:gd name="T2" fmla="*/ 130 w 224"/>
                  <a:gd name="T3" fmla="*/ 15 h 156"/>
                  <a:gd name="T4" fmla="*/ 112 w 224"/>
                  <a:gd name="T5" fmla="*/ 0 h 156"/>
                  <a:gd name="T6" fmla="*/ 95 w 224"/>
                  <a:gd name="T7" fmla="*/ 15 h 156"/>
                  <a:gd name="T8" fmla="*/ 6 w 224"/>
                  <a:gd name="T9" fmla="*/ 119 h 156"/>
                  <a:gd name="T10" fmla="*/ 8 w 224"/>
                  <a:gd name="T11" fmla="*/ 140 h 156"/>
                  <a:gd name="T12" fmla="*/ 30 w 224"/>
                  <a:gd name="T13" fmla="*/ 138 h 156"/>
                  <a:gd name="T14" fmla="*/ 96 w 224"/>
                  <a:gd name="T15" fmla="*/ 64 h 156"/>
                  <a:gd name="T16" fmla="*/ 96 w 224"/>
                  <a:gd name="T17" fmla="*/ 140 h 156"/>
                  <a:gd name="T18" fmla="*/ 112 w 224"/>
                  <a:gd name="T19" fmla="*/ 156 h 156"/>
                  <a:gd name="T20" fmla="*/ 129 w 224"/>
                  <a:gd name="T21" fmla="*/ 140 h 156"/>
                  <a:gd name="T22" fmla="*/ 129 w 224"/>
                  <a:gd name="T23" fmla="*/ 64 h 156"/>
                  <a:gd name="T24" fmla="*/ 195 w 224"/>
                  <a:gd name="T25" fmla="*/ 138 h 156"/>
                  <a:gd name="T26" fmla="*/ 216 w 224"/>
                  <a:gd name="T27" fmla="*/ 140 h 156"/>
                  <a:gd name="T28" fmla="*/ 219 w 224"/>
                  <a:gd name="T29" fmla="*/ 11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4" h="156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endParaRPr>
              </a:p>
            </p:txBody>
          </p:sp>
          <p:sp>
            <p:nvSpPr>
              <p:cNvPr id="86" name="Freeform 40"/>
              <p:cNvSpPr/>
              <p:nvPr/>
            </p:nvSpPr>
            <p:spPr bwMode="auto">
              <a:xfrm>
                <a:off x="10493375" y="952501"/>
                <a:ext cx="968375" cy="503238"/>
              </a:xfrm>
              <a:custGeom>
                <a:avLst/>
                <a:gdLst>
                  <a:gd name="T0" fmla="*/ 3 w 339"/>
                  <a:gd name="T1" fmla="*/ 169 h 176"/>
                  <a:gd name="T2" fmla="*/ 4 w 339"/>
                  <a:gd name="T3" fmla="*/ 155 h 176"/>
                  <a:gd name="T4" fmla="*/ 4 w 339"/>
                  <a:gd name="T5" fmla="*/ 155 h 176"/>
                  <a:gd name="T6" fmla="*/ 57 w 339"/>
                  <a:gd name="T7" fmla="*/ 102 h 176"/>
                  <a:gd name="T8" fmla="*/ 66 w 339"/>
                  <a:gd name="T9" fmla="*/ 99 h 176"/>
                  <a:gd name="T10" fmla="*/ 66 w 339"/>
                  <a:gd name="T11" fmla="*/ 99 h 176"/>
                  <a:gd name="T12" fmla="*/ 72 w 339"/>
                  <a:gd name="T13" fmla="*/ 105 h 176"/>
                  <a:gd name="T14" fmla="*/ 72 w 339"/>
                  <a:gd name="T15" fmla="*/ 105 h 176"/>
                  <a:gd name="T16" fmla="*/ 83 w 339"/>
                  <a:gd name="T17" fmla="*/ 144 h 176"/>
                  <a:gd name="T18" fmla="*/ 166 w 339"/>
                  <a:gd name="T19" fmla="*/ 12 h 176"/>
                  <a:gd name="T20" fmla="*/ 176 w 339"/>
                  <a:gd name="T21" fmla="*/ 7 h 176"/>
                  <a:gd name="T22" fmla="*/ 176 w 339"/>
                  <a:gd name="T23" fmla="*/ 7 h 176"/>
                  <a:gd name="T24" fmla="*/ 182 w 339"/>
                  <a:gd name="T25" fmla="*/ 16 h 176"/>
                  <a:gd name="T26" fmla="*/ 182 w 339"/>
                  <a:gd name="T27" fmla="*/ 16 h 176"/>
                  <a:gd name="T28" fmla="*/ 181 w 339"/>
                  <a:gd name="T29" fmla="*/ 99 h 176"/>
                  <a:gd name="T30" fmla="*/ 221 w 339"/>
                  <a:gd name="T31" fmla="*/ 59 h 176"/>
                  <a:gd name="T32" fmla="*/ 228 w 339"/>
                  <a:gd name="T33" fmla="*/ 57 h 176"/>
                  <a:gd name="T34" fmla="*/ 228 w 339"/>
                  <a:gd name="T35" fmla="*/ 57 h 176"/>
                  <a:gd name="T36" fmla="*/ 234 w 339"/>
                  <a:gd name="T37" fmla="*/ 61 h 176"/>
                  <a:gd name="T38" fmla="*/ 234 w 339"/>
                  <a:gd name="T39" fmla="*/ 61 h 176"/>
                  <a:gd name="T40" fmla="*/ 246 w 339"/>
                  <a:gd name="T41" fmla="*/ 84 h 176"/>
                  <a:gd name="T42" fmla="*/ 322 w 339"/>
                  <a:gd name="T43" fmla="*/ 5 h 176"/>
                  <a:gd name="T44" fmla="*/ 335 w 339"/>
                  <a:gd name="T45" fmla="*/ 4 h 176"/>
                  <a:gd name="T46" fmla="*/ 335 w 339"/>
                  <a:gd name="T47" fmla="*/ 4 h 176"/>
                  <a:gd name="T48" fmla="*/ 335 w 339"/>
                  <a:gd name="T49" fmla="*/ 18 h 176"/>
                  <a:gd name="T50" fmla="*/ 335 w 339"/>
                  <a:gd name="T51" fmla="*/ 18 h 176"/>
                  <a:gd name="T52" fmla="*/ 251 w 339"/>
                  <a:gd name="T53" fmla="*/ 106 h 176"/>
                  <a:gd name="T54" fmla="*/ 243 w 339"/>
                  <a:gd name="T55" fmla="*/ 110 h 176"/>
                  <a:gd name="T56" fmla="*/ 243 w 339"/>
                  <a:gd name="T57" fmla="*/ 110 h 176"/>
                  <a:gd name="T58" fmla="*/ 236 w 339"/>
                  <a:gd name="T59" fmla="*/ 106 h 176"/>
                  <a:gd name="T60" fmla="*/ 236 w 339"/>
                  <a:gd name="T61" fmla="*/ 106 h 176"/>
                  <a:gd name="T62" fmla="*/ 224 w 339"/>
                  <a:gd name="T63" fmla="*/ 81 h 176"/>
                  <a:gd name="T64" fmla="*/ 177 w 339"/>
                  <a:gd name="T65" fmla="*/ 126 h 176"/>
                  <a:gd name="T66" fmla="*/ 168 w 339"/>
                  <a:gd name="T67" fmla="*/ 127 h 176"/>
                  <a:gd name="T68" fmla="*/ 168 w 339"/>
                  <a:gd name="T69" fmla="*/ 127 h 176"/>
                  <a:gd name="T70" fmla="*/ 163 w 339"/>
                  <a:gd name="T71" fmla="*/ 119 h 176"/>
                  <a:gd name="T72" fmla="*/ 163 w 339"/>
                  <a:gd name="T73" fmla="*/ 119 h 176"/>
                  <a:gd name="T74" fmla="*/ 164 w 339"/>
                  <a:gd name="T75" fmla="*/ 49 h 176"/>
                  <a:gd name="T76" fmla="*/ 88 w 339"/>
                  <a:gd name="T77" fmla="*/ 171 h 176"/>
                  <a:gd name="T78" fmla="*/ 79 w 339"/>
                  <a:gd name="T79" fmla="*/ 176 h 176"/>
                  <a:gd name="T80" fmla="*/ 79 w 339"/>
                  <a:gd name="T81" fmla="*/ 176 h 176"/>
                  <a:gd name="T82" fmla="*/ 71 w 339"/>
                  <a:gd name="T83" fmla="*/ 170 h 176"/>
                  <a:gd name="T84" fmla="*/ 71 w 339"/>
                  <a:gd name="T85" fmla="*/ 170 h 176"/>
                  <a:gd name="T86" fmla="*/ 59 w 339"/>
                  <a:gd name="T87" fmla="*/ 126 h 176"/>
                  <a:gd name="T88" fmla="*/ 16 w 339"/>
                  <a:gd name="T89" fmla="*/ 170 h 176"/>
                  <a:gd name="T90" fmla="*/ 16 w 339"/>
                  <a:gd name="T91" fmla="*/ 170 h 176"/>
                  <a:gd name="T92" fmla="*/ 7 w 339"/>
                  <a:gd name="T93" fmla="*/ 172 h 176"/>
                  <a:gd name="T94" fmla="*/ 7 w 339"/>
                  <a:gd name="T95" fmla="*/ 172 h 176"/>
                  <a:gd name="T96" fmla="*/ 3 w 339"/>
                  <a:gd name="T97" fmla="*/ 16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9" h="176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4664503" y="2405869"/>
            <a:ext cx="772611" cy="772611"/>
            <a:chOff x="5043669" y="2167744"/>
            <a:chExt cx="772611" cy="772611"/>
          </a:xfrm>
          <a:solidFill>
            <a:srgbClr val="41321F"/>
          </a:solidFill>
        </p:grpSpPr>
        <p:sp>
          <p:nvSpPr>
            <p:cNvPr id="88" name="矩形 87"/>
            <p:cNvSpPr/>
            <p:nvPr/>
          </p:nvSpPr>
          <p:spPr>
            <a:xfrm>
              <a:off x="5043669" y="2167744"/>
              <a:ext cx="772611" cy="772611"/>
            </a:xfrm>
            <a:prstGeom prst="rect">
              <a:avLst/>
            </a:prstGeom>
            <a:solidFill>
              <a:srgbClr val="E2D7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cs"/>
              </a:endParaRPr>
            </a:p>
          </p:txBody>
        </p:sp>
        <p:sp>
          <p:nvSpPr>
            <p:cNvPr id="89" name="Freeform 145"/>
            <p:cNvSpPr>
              <a:spLocks noChangeAspect="1" noEditPoints="1"/>
            </p:cNvSpPr>
            <p:nvPr/>
          </p:nvSpPr>
          <p:spPr bwMode="auto">
            <a:xfrm>
              <a:off x="5257123" y="2311084"/>
              <a:ext cx="358574" cy="482255"/>
            </a:xfrm>
            <a:custGeom>
              <a:avLst/>
              <a:gdLst>
                <a:gd name="T0" fmla="*/ 114 w 146"/>
                <a:gd name="T1" fmla="*/ 118 h 196"/>
                <a:gd name="T2" fmla="*/ 115 w 146"/>
                <a:gd name="T3" fmla="*/ 117 h 196"/>
                <a:gd name="T4" fmla="*/ 122 w 146"/>
                <a:gd name="T5" fmla="*/ 94 h 196"/>
                <a:gd name="T6" fmla="*/ 125 w 146"/>
                <a:gd name="T7" fmla="*/ 84 h 196"/>
                <a:gd name="T8" fmla="*/ 133 w 146"/>
                <a:gd name="T9" fmla="*/ 65 h 196"/>
                <a:gd name="T10" fmla="*/ 120 w 146"/>
                <a:gd name="T11" fmla="*/ 42 h 196"/>
                <a:gd name="T12" fmla="*/ 118 w 146"/>
                <a:gd name="T13" fmla="*/ 40 h 196"/>
                <a:gd name="T14" fmla="*/ 110 w 146"/>
                <a:gd name="T15" fmla="*/ 21 h 196"/>
                <a:gd name="T16" fmla="*/ 92 w 146"/>
                <a:gd name="T17" fmla="*/ 13 h 196"/>
                <a:gd name="T18" fmla="*/ 70 w 146"/>
                <a:gd name="T19" fmla="*/ 0 h 196"/>
                <a:gd name="T20" fmla="*/ 47 w 146"/>
                <a:gd name="T21" fmla="*/ 13 h 196"/>
                <a:gd name="T22" fmla="*/ 19 w 146"/>
                <a:gd name="T23" fmla="*/ 19 h 196"/>
                <a:gd name="T24" fmla="*/ 12 w 146"/>
                <a:gd name="T25" fmla="*/ 46 h 196"/>
                <a:gd name="T26" fmla="*/ 12 w 146"/>
                <a:gd name="T27" fmla="*/ 47 h 196"/>
                <a:gd name="T28" fmla="*/ 0 w 146"/>
                <a:gd name="T29" fmla="*/ 69 h 196"/>
                <a:gd name="T30" fmla="*/ 10 w 146"/>
                <a:gd name="T31" fmla="*/ 89 h 196"/>
                <a:gd name="T32" fmla="*/ 11 w 146"/>
                <a:gd name="T33" fmla="*/ 94 h 196"/>
                <a:gd name="T34" fmla="*/ 19 w 146"/>
                <a:gd name="T35" fmla="*/ 117 h 196"/>
                <a:gd name="T36" fmla="*/ 25 w 146"/>
                <a:gd name="T37" fmla="*/ 121 h 196"/>
                <a:gd name="T38" fmla="*/ 6 w 146"/>
                <a:gd name="T39" fmla="*/ 167 h 196"/>
                <a:gd name="T40" fmla="*/ 32 w 146"/>
                <a:gd name="T41" fmla="*/ 162 h 196"/>
                <a:gd name="T42" fmla="*/ 44 w 146"/>
                <a:gd name="T43" fmla="*/ 182 h 196"/>
                <a:gd name="T44" fmla="*/ 62 w 146"/>
                <a:gd name="T45" fmla="*/ 136 h 196"/>
                <a:gd name="T46" fmla="*/ 68 w 146"/>
                <a:gd name="T47" fmla="*/ 137 h 196"/>
                <a:gd name="T48" fmla="*/ 78 w 146"/>
                <a:gd name="T49" fmla="*/ 135 h 196"/>
                <a:gd name="T50" fmla="*/ 111 w 146"/>
                <a:gd name="T51" fmla="*/ 196 h 196"/>
                <a:gd name="T52" fmla="*/ 122 w 146"/>
                <a:gd name="T53" fmla="*/ 172 h 196"/>
                <a:gd name="T54" fmla="*/ 146 w 146"/>
                <a:gd name="T55" fmla="*/ 177 h 196"/>
                <a:gd name="T56" fmla="*/ 114 w 146"/>
                <a:gd name="T57" fmla="*/ 118 h 196"/>
                <a:gd name="T58" fmla="*/ 67 w 146"/>
                <a:gd name="T59" fmla="*/ 118 h 196"/>
                <a:gd name="T60" fmla="*/ 18 w 146"/>
                <a:gd name="T61" fmla="*/ 70 h 196"/>
                <a:gd name="T62" fmla="*/ 67 w 146"/>
                <a:gd name="T63" fmla="*/ 21 h 196"/>
                <a:gd name="T64" fmla="*/ 116 w 146"/>
                <a:gd name="T65" fmla="*/ 70 h 196"/>
                <a:gd name="T66" fmla="*/ 67 w 146"/>
                <a:gd name="T67" fmla="*/ 11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96">
                  <a:moveTo>
                    <a:pt x="114" y="118"/>
                  </a:moveTo>
                  <a:cubicBezTo>
                    <a:pt x="114" y="117"/>
                    <a:pt x="115" y="117"/>
                    <a:pt x="115" y="117"/>
                  </a:cubicBezTo>
                  <a:cubicBezTo>
                    <a:pt x="121" y="111"/>
                    <a:pt x="123" y="102"/>
                    <a:pt x="122" y="94"/>
                  </a:cubicBezTo>
                  <a:cubicBezTo>
                    <a:pt x="123" y="91"/>
                    <a:pt x="125" y="88"/>
                    <a:pt x="125" y="84"/>
                  </a:cubicBezTo>
                  <a:cubicBezTo>
                    <a:pt x="130" y="79"/>
                    <a:pt x="133" y="73"/>
                    <a:pt x="133" y="65"/>
                  </a:cubicBezTo>
                  <a:cubicBezTo>
                    <a:pt x="133" y="55"/>
                    <a:pt x="128" y="47"/>
                    <a:pt x="120" y="42"/>
                  </a:cubicBezTo>
                  <a:cubicBezTo>
                    <a:pt x="119" y="41"/>
                    <a:pt x="119" y="40"/>
                    <a:pt x="118" y="40"/>
                  </a:cubicBezTo>
                  <a:cubicBezTo>
                    <a:pt x="118" y="33"/>
                    <a:pt x="115" y="26"/>
                    <a:pt x="110" y="21"/>
                  </a:cubicBezTo>
                  <a:cubicBezTo>
                    <a:pt x="105" y="16"/>
                    <a:pt x="99" y="13"/>
                    <a:pt x="92" y="13"/>
                  </a:cubicBezTo>
                  <a:cubicBezTo>
                    <a:pt x="88" y="5"/>
                    <a:pt x="79" y="0"/>
                    <a:pt x="70" y="0"/>
                  </a:cubicBezTo>
                  <a:cubicBezTo>
                    <a:pt x="60" y="0"/>
                    <a:pt x="51" y="5"/>
                    <a:pt x="47" y="13"/>
                  </a:cubicBezTo>
                  <a:cubicBezTo>
                    <a:pt x="37" y="10"/>
                    <a:pt x="26" y="12"/>
                    <a:pt x="19" y="19"/>
                  </a:cubicBezTo>
                  <a:cubicBezTo>
                    <a:pt x="12" y="26"/>
                    <a:pt x="10" y="37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5" y="52"/>
                    <a:pt x="0" y="60"/>
                    <a:pt x="0" y="69"/>
                  </a:cubicBezTo>
                  <a:cubicBezTo>
                    <a:pt x="0" y="77"/>
                    <a:pt x="4" y="84"/>
                    <a:pt x="10" y="89"/>
                  </a:cubicBezTo>
                  <a:cubicBezTo>
                    <a:pt x="10" y="91"/>
                    <a:pt x="11" y="92"/>
                    <a:pt x="11" y="94"/>
                  </a:cubicBezTo>
                  <a:cubicBezTo>
                    <a:pt x="10" y="102"/>
                    <a:pt x="13" y="111"/>
                    <a:pt x="19" y="117"/>
                  </a:cubicBezTo>
                  <a:cubicBezTo>
                    <a:pt x="21" y="119"/>
                    <a:pt x="23" y="120"/>
                    <a:pt x="25" y="121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4" y="136"/>
                    <a:pt x="66" y="137"/>
                    <a:pt x="68" y="137"/>
                  </a:cubicBezTo>
                  <a:cubicBezTo>
                    <a:pt x="72" y="137"/>
                    <a:pt x="75" y="136"/>
                    <a:pt x="78" y="135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46" y="177"/>
                    <a:pt x="146" y="177"/>
                    <a:pt x="146" y="177"/>
                  </a:cubicBezTo>
                  <a:lnTo>
                    <a:pt x="114" y="118"/>
                  </a:lnTo>
                  <a:close/>
                  <a:moveTo>
                    <a:pt x="67" y="118"/>
                  </a:moveTo>
                  <a:cubicBezTo>
                    <a:pt x="40" y="118"/>
                    <a:pt x="18" y="97"/>
                    <a:pt x="18" y="70"/>
                  </a:cubicBezTo>
                  <a:cubicBezTo>
                    <a:pt x="18" y="43"/>
                    <a:pt x="40" y="21"/>
                    <a:pt x="67" y="21"/>
                  </a:cubicBezTo>
                  <a:cubicBezTo>
                    <a:pt x="94" y="21"/>
                    <a:pt x="116" y="43"/>
                    <a:pt x="116" y="70"/>
                  </a:cubicBezTo>
                  <a:cubicBezTo>
                    <a:pt x="116" y="97"/>
                    <a:pt x="94" y="118"/>
                    <a:pt x="67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 rot="0">
            <a:off x="2611120" y="2428875"/>
            <a:ext cx="1760220" cy="521970"/>
            <a:chOff x="3339348" y="2987446"/>
            <a:chExt cx="981950" cy="521693"/>
          </a:xfrm>
        </p:grpSpPr>
        <p:sp>
          <p:nvSpPr>
            <p:cNvPr id="93" name="文本框 83"/>
            <p:cNvSpPr txBox="1">
              <a:spLocks noChangeArrowheads="1"/>
            </p:cNvSpPr>
            <p:nvPr/>
          </p:nvSpPr>
          <p:spPr bwMode="auto">
            <a:xfrm>
              <a:off x="3339348" y="2987446"/>
              <a:ext cx="981950" cy="52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513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钳工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ea"/>
                <a:sym typeface="+mn-lt"/>
              </a:endParaRPr>
            </a:p>
          </p:txBody>
        </p:sp>
        <p:cxnSp>
          <p:nvCxnSpPr>
            <p:cNvPr id="94" name="直接连接符 120"/>
            <p:cNvCxnSpPr>
              <a:cxnSpLocks noChangeShapeType="1"/>
            </p:cNvCxnSpPr>
            <p:nvPr/>
          </p:nvCxnSpPr>
          <p:spPr bwMode="auto">
            <a:xfrm>
              <a:off x="3339348" y="3033115"/>
              <a:ext cx="0" cy="170144"/>
            </a:xfrm>
            <a:prstGeom prst="line">
              <a:avLst/>
            </a:prstGeom>
            <a:noFill/>
            <a:ln w="9525">
              <a:solidFill>
                <a:srgbClr val="000000">
                  <a:lumMod val="65000"/>
                  <a:lumOff val="3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" name="组合 96"/>
          <p:cNvGrpSpPr/>
          <p:nvPr/>
        </p:nvGrpSpPr>
        <p:grpSpPr>
          <a:xfrm rot="0">
            <a:off x="2611120" y="4429125"/>
            <a:ext cx="1760220" cy="521970"/>
            <a:chOff x="3339348" y="2987446"/>
            <a:chExt cx="981950" cy="521634"/>
          </a:xfrm>
        </p:grpSpPr>
        <p:sp>
          <p:nvSpPr>
            <p:cNvPr id="98" name="文本框 83"/>
            <p:cNvSpPr txBox="1">
              <a:spLocks noChangeArrowheads="1"/>
            </p:cNvSpPr>
            <p:nvPr/>
          </p:nvSpPr>
          <p:spPr bwMode="auto">
            <a:xfrm>
              <a:off x="3339348" y="2987446"/>
              <a:ext cx="981950" cy="52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513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车削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ea"/>
                <a:sym typeface="+mn-lt"/>
              </a:endParaRPr>
            </a:p>
          </p:txBody>
        </p:sp>
        <p:cxnSp>
          <p:nvCxnSpPr>
            <p:cNvPr id="99" name="直接连接符 120"/>
            <p:cNvCxnSpPr>
              <a:cxnSpLocks noChangeShapeType="1"/>
            </p:cNvCxnSpPr>
            <p:nvPr/>
          </p:nvCxnSpPr>
          <p:spPr bwMode="auto">
            <a:xfrm>
              <a:off x="3339348" y="3033115"/>
              <a:ext cx="0" cy="170144"/>
            </a:xfrm>
            <a:prstGeom prst="line">
              <a:avLst/>
            </a:prstGeom>
            <a:noFill/>
            <a:ln w="9525">
              <a:solidFill>
                <a:srgbClr val="000000">
                  <a:lumMod val="65000"/>
                  <a:lumOff val="3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2" name="组合 101"/>
          <p:cNvGrpSpPr/>
          <p:nvPr/>
        </p:nvGrpSpPr>
        <p:grpSpPr>
          <a:xfrm rot="0">
            <a:off x="5600700" y="2428875"/>
            <a:ext cx="1760220" cy="521970"/>
            <a:chOff x="3339348" y="2987446"/>
            <a:chExt cx="981950" cy="521634"/>
          </a:xfrm>
        </p:grpSpPr>
        <p:sp>
          <p:nvSpPr>
            <p:cNvPr id="103" name="文本框 83"/>
            <p:cNvSpPr txBox="1">
              <a:spLocks noChangeArrowheads="1"/>
            </p:cNvSpPr>
            <p:nvPr/>
          </p:nvSpPr>
          <p:spPr bwMode="auto">
            <a:xfrm>
              <a:off x="3339348" y="2987446"/>
              <a:ext cx="981950" cy="52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513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铸造</a:t>
              </a:r>
              <a:endParaRPr kumimoji="0" 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ea"/>
                <a:sym typeface="+mn-lt"/>
              </a:endParaRPr>
            </a:p>
          </p:txBody>
        </p:sp>
        <p:cxnSp>
          <p:nvCxnSpPr>
            <p:cNvPr id="104" name="直接连接符 120"/>
            <p:cNvCxnSpPr>
              <a:cxnSpLocks noChangeShapeType="1"/>
            </p:cNvCxnSpPr>
            <p:nvPr/>
          </p:nvCxnSpPr>
          <p:spPr bwMode="auto">
            <a:xfrm>
              <a:off x="3339348" y="3033115"/>
              <a:ext cx="0" cy="170144"/>
            </a:xfrm>
            <a:prstGeom prst="line">
              <a:avLst/>
            </a:prstGeom>
            <a:noFill/>
            <a:ln w="9525">
              <a:solidFill>
                <a:srgbClr val="000000">
                  <a:lumMod val="65000"/>
                  <a:lumOff val="3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" name="组合 106"/>
          <p:cNvGrpSpPr/>
          <p:nvPr/>
        </p:nvGrpSpPr>
        <p:grpSpPr>
          <a:xfrm rot="0">
            <a:off x="5600700" y="4429125"/>
            <a:ext cx="1760220" cy="521970"/>
            <a:chOff x="3339348" y="2987446"/>
            <a:chExt cx="981950" cy="521634"/>
          </a:xfrm>
        </p:grpSpPr>
        <p:sp>
          <p:nvSpPr>
            <p:cNvPr id="108" name="文本框 83"/>
            <p:cNvSpPr txBox="1">
              <a:spLocks noChangeArrowheads="1"/>
            </p:cNvSpPr>
            <p:nvPr/>
          </p:nvSpPr>
          <p:spPr bwMode="auto">
            <a:xfrm>
              <a:off x="3339348" y="2987446"/>
              <a:ext cx="981950" cy="52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513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焊接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ea"/>
                <a:sym typeface="+mn-lt"/>
              </a:endParaRPr>
            </a:p>
          </p:txBody>
        </p:sp>
        <p:cxnSp>
          <p:nvCxnSpPr>
            <p:cNvPr id="109" name="直接连接符 120"/>
            <p:cNvCxnSpPr>
              <a:cxnSpLocks noChangeShapeType="1"/>
            </p:cNvCxnSpPr>
            <p:nvPr/>
          </p:nvCxnSpPr>
          <p:spPr bwMode="auto">
            <a:xfrm>
              <a:off x="3339348" y="3033115"/>
              <a:ext cx="0" cy="170144"/>
            </a:xfrm>
            <a:prstGeom prst="line">
              <a:avLst/>
            </a:prstGeom>
            <a:noFill/>
            <a:ln w="9525">
              <a:solidFill>
                <a:srgbClr val="000000">
                  <a:lumMod val="65000"/>
                  <a:lumOff val="3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" name="组合 111"/>
          <p:cNvGrpSpPr/>
          <p:nvPr/>
        </p:nvGrpSpPr>
        <p:grpSpPr>
          <a:xfrm rot="0">
            <a:off x="8843010" y="2428875"/>
            <a:ext cx="1760220" cy="521970"/>
            <a:chOff x="3339348" y="2987446"/>
            <a:chExt cx="981950" cy="521634"/>
          </a:xfrm>
        </p:grpSpPr>
        <p:sp>
          <p:nvSpPr>
            <p:cNvPr id="113" name="文本框 83"/>
            <p:cNvSpPr txBox="1">
              <a:spLocks noChangeArrowheads="1"/>
            </p:cNvSpPr>
            <p:nvPr/>
          </p:nvSpPr>
          <p:spPr bwMode="auto">
            <a:xfrm>
              <a:off x="3339348" y="2987446"/>
              <a:ext cx="981950" cy="52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513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3D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打印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ea"/>
                <a:sym typeface="+mn-lt"/>
              </a:endParaRPr>
            </a:p>
          </p:txBody>
        </p:sp>
        <p:cxnSp>
          <p:nvCxnSpPr>
            <p:cNvPr id="114" name="直接连接符 120"/>
            <p:cNvCxnSpPr>
              <a:cxnSpLocks noChangeShapeType="1"/>
            </p:cNvCxnSpPr>
            <p:nvPr/>
          </p:nvCxnSpPr>
          <p:spPr bwMode="auto">
            <a:xfrm>
              <a:off x="3339348" y="3033115"/>
              <a:ext cx="0" cy="170144"/>
            </a:xfrm>
            <a:prstGeom prst="line">
              <a:avLst/>
            </a:prstGeom>
            <a:noFill/>
            <a:ln w="9525">
              <a:solidFill>
                <a:srgbClr val="000000">
                  <a:lumMod val="65000"/>
                  <a:lumOff val="3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7" name="组合 116"/>
          <p:cNvGrpSpPr/>
          <p:nvPr/>
        </p:nvGrpSpPr>
        <p:grpSpPr>
          <a:xfrm rot="0">
            <a:off x="8843010" y="4429125"/>
            <a:ext cx="1993266" cy="521970"/>
            <a:chOff x="3339348" y="2987446"/>
            <a:chExt cx="1111956" cy="521634"/>
          </a:xfrm>
        </p:grpSpPr>
        <p:sp>
          <p:nvSpPr>
            <p:cNvPr id="118" name="文本框 83"/>
            <p:cNvSpPr txBox="1">
              <a:spLocks noChangeArrowheads="1"/>
            </p:cNvSpPr>
            <p:nvPr/>
          </p:nvSpPr>
          <p:spPr bwMode="auto">
            <a:xfrm>
              <a:off x="3339348" y="2987446"/>
              <a:ext cx="1111956" cy="52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513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数控铣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|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车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ea"/>
                <a:sym typeface="+mn-lt"/>
              </a:endParaRPr>
            </a:p>
          </p:txBody>
        </p:sp>
        <p:cxnSp>
          <p:nvCxnSpPr>
            <p:cNvPr id="119" name="直接连接符 120"/>
            <p:cNvCxnSpPr>
              <a:cxnSpLocks noChangeShapeType="1"/>
            </p:cNvCxnSpPr>
            <p:nvPr/>
          </p:nvCxnSpPr>
          <p:spPr bwMode="auto">
            <a:xfrm>
              <a:off x="3339348" y="3033115"/>
              <a:ext cx="0" cy="170144"/>
            </a:xfrm>
            <a:prstGeom prst="line">
              <a:avLst/>
            </a:prstGeom>
            <a:noFill/>
            <a:ln w="9525">
              <a:solidFill>
                <a:srgbClr val="000000">
                  <a:lumMod val="65000"/>
                  <a:lumOff val="3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3"/>
          <p:cNvSpPr txBox="1"/>
          <p:nvPr/>
        </p:nvSpPr>
        <p:spPr>
          <a:xfrm>
            <a:off x="4354874" y="453783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3600"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  <a:latin typeface="Lato Black"/>
                <a:cs typeface="Lato Black"/>
              </a:defRPr>
            </a:lvl1pPr>
          </a:lstStyle>
          <a:p>
            <a:r>
              <a:rPr lang="zh-CN" altLang="en-US" dirty="0">
                <a:solidFill>
                  <a:srgbClr val="41321F"/>
                </a:solidFill>
              </a:rPr>
              <a:t>工训内容（生疏）</a:t>
            </a:r>
            <a:endParaRPr lang="zh-CN" altLang="en-US" dirty="0">
              <a:solidFill>
                <a:srgbClr val="41321F"/>
              </a:solidFill>
            </a:endParaRPr>
          </a:p>
        </p:txBody>
      </p:sp>
      <p:sp>
        <p:nvSpPr>
          <p:cNvPr id="68" name="AutoShape 6"/>
          <p:cNvSpPr/>
          <p:nvPr/>
        </p:nvSpPr>
        <p:spPr bwMode="auto">
          <a:xfrm>
            <a:off x="1656520" y="1298171"/>
            <a:ext cx="889718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1pPr>
            <a:lvl2pPr marL="742950" indent="-285750" defTabSz="647700" eaLnBrk="0"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2pPr>
            <a:lvl3pPr marL="1143000" indent="-228600" defTabSz="647700" eaLnBrk="0"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3pPr>
            <a:lvl4pPr marL="1600200" indent="-228600" defTabSz="647700" eaLnBrk="0"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4pPr>
            <a:lvl5pPr marL="2057400" indent="-228600" defTabSz="647700" eaLnBrk="0"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sym typeface="Gill Sans" pitchFamily="3" charset="0"/>
              </a:defRPr>
            </a:lvl9pPr>
          </a:lstStyle>
          <a:p>
            <a:pPr marL="0" marR="0" lvl="0" indent="0" algn="just" defTabSz="647700" eaLnBrk="1" fontAlgn="auto" latinLnBrk="0" hangingPunct="1">
              <a:lnSpc>
                <a:spcPct val="12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zh-CN" sz="2900" b="0" i="0" u="none" strike="noStrike" kern="0" cap="none" spc="0" normalizeH="0" baseline="0" noProof="0" dirty="0">
              <a:ln>
                <a:noFill/>
              </a:ln>
              <a:solidFill>
                <a:srgbClr val="41321F"/>
              </a:solidFill>
              <a:effectLst/>
              <a:uLnTx/>
              <a:uFillTx/>
              <a:ea typeface="MS PGothic" panose="020B0600070205080204" pitchFamily="34" charset="-128"/>
              <a:sym typeface="Gill Sans" pitchFamily="3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603670" y="2405870"/>
            <a:ext cx="772611" cy="772611"/>
            <a:chOff x="1817706" y="2167745"/>
            <a:chExt cx="772611" cy="772611"/>
          </a:xfrm>
          <a:solidFill>
            <a:srgbClr val="E2D7B6"/>
          </a:solidFill>
        </p:grpSpPr>
        <p:sp>
          <p:nvSpPr>
            <p:cNvPr id="70" name="矩形 69"/>
            <p:cNvSpPr/>
            <p:nvPr/>
          </p:nvSpPr>
          <p:spPr>
            <a:xfrm>
              <a:off x="1817706" y="2167745"/>
              <a:ext cx="772611" cy="772611"/>
            </a:xfrm>
            <a:prstGeom prst="rect">
              <a:avLst/>
            </a:prstGeom>
            <a:solidFill>
              <a:srgbClr val="4132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cs"/>
              </a:endParaRPr>
            </a:p>
          </p:txBody>
        </p:sp>
        <p:sp>
          <p:nvSpPr>
            <p:cNvPr id="71" name="Freeform 6"/>
            <p:cNvSpPr/>
            <p:nvPr/>
          </p:nvSpPr>
          <p:spPr bwMode="auto">
            <a:xfrm>
              <a:off x="2031546" y="2383081"/>
              <a:ext cx="317057" cy="279796"/>
            </a:xfrm>
            <a:custGeom>
              <a:avLst/>
              <a:gdLst>
                <a:gd name="T0" fmla="*/ 1835 w 3607"/>
                <a:gd name="T1" fmla="*/ 3 h 3185"/>
                <a:gd name="T2" fmla="*/ 1893 w 3607"/>
                <a:gd name="T3" fmla="*/ 28 h 3185"/>
                <a:gd name="T4" fmla="*/ 1921 w 3607"/>
                <a:gd name="T5" fmla="*/ 51 h 3185"/>
                <a:gd name="T6" fmla="*/ 1926 w 3607"/>
                <a:gd name="T7" fmla="*/ 56 h 3185"/>
                <a:gd name="T8" fmla="*/ 1928 w 3607"/>
                <a:gd name="T9" fmla="*/ 59 h 3185"/>
                <a:gd name="T10" fmla="*/ 1931 w 3607"/>
                <a:gd name="T11" fmla="*/ 62 h 3185"/>
                <a:gd name="T12" fmla="*/ 1940 w 3607"/>
                <a:gd name="T13" fmla="*/ 70 h 3185"/>
                <a:gd name="T14" fmla="*/ 2016 w 3607"/>
                <a:gd name="T15" fmla="*/ 141 h 3185"/>
                <a:gd name="T16" fmla="*/ 2319 w 3607"/>
                <a:gd name="T17" fmla="*/ 426 h 3185"/>
                <a:gd name="T18" fmla="*/ 2462 w 3607"/>
                <a:gd name="T19" fmla="*/ 156 h 3185"/>
                <a:gd name="T20" fmla="*/ 2941 w 3607"/>
                <a:gd name="T21" fmla="*/ 1006 h 3185"/>
                <a:gd name="T22" fmla="*/ 3549 w 3607"/>
                <a:gd name="T23" fmla="*/ 1573 h 3185"/>
                <a:gd name="T24" fmla="*/ 3585 w 3607"/>
                <a:gd name="T25" fmla="*/ 1623 h 3185"/>
                <a:gd name="T26" fmla="*/ 3605 w 3607"/>
                <a:gd name="T27" fmla="*/ 1685 h 3185"/>
                <a:gd name="T28" fmla="*/ 3605 w 3607"/>
                <a:gd name="T29" fmla="*/ 1755 h 3185"/>
                <a:gd name="T30" fmla="*/ 3583 w 3607"/>
                <a:gd name="T31" fmla="*/ 1819 h 3185"/>
                <a:gd name="T32" fmla="*/ 3544 w 3607"/>
                <a:gd name="T33" fmla="*/ 1870 h 3185"/>
                <a:gd name="T34" fmla="*/ 3492 w 3607"/>
                <a:gd name="T35" fmla="*/ 1905 h 3185"/>
                <a:gd name="T36" fmla="*/ 3431 w 3607"/>
                <a:gd name="T37" fmla="*/ 1917 h 3185"/>
                <a:gd name="T38" fmla="*/ 3373 w 3607"/>
                <a:gd name="T39" fmla="*/ 1906 h 3185"/>
                <a:gd name="T40" fmla="*/ 3322 w 3607"/>
                <a:gd name="T41" fmla="*/ 1875 h 3185"/>
                <a:gd name="T42" fmla="*/ 3164 w 3607"/>
                <a:gd name="T43" fmla="*/ 1725 h 3185"/>
                <a:gd name="T44" fmla="*/ 3175 w 3607"/>
                <a:gd name="T45" fmla="*/ 1791 h 3185"/>
                <a:gd name="T46" fmla="*/ 3177 w 3607"/>
                <a:gd name="T47" fmla="*/ 3017 h 3185"/>
                <a:gd name="T48" fmla="*/ 3165 w 3607"/>
                <a:gd name="T49" fmla="*/ 3083 h 3185"/>
                <a:gd name="T50" fmla="*/ 3133 w 3607"/>
                <a:gd name="T51" fmla="*/ 3136 h 3185"/>
                <a:gd name="T52" fmla="*/ 3085 w 3607"/>
                <a:gd name="T53" fmla="*/ 3172 h 3185"/>
                <a:gd name="T54" fmla="*/ 3027 w 3607"/>
                <a:gd name="T55" fmla="*/ 3185 h 3185"/>
                <a:gd name="T56" fmla="*/ 2226 w 3607"/>
                <a:gd name="T57" fmla="*/ 1835 h 3185"/>
                <a:gd name="T58" fmla="*/ 1374 w 3607"/>
                <a:gd name="T59" fmla="*/ 3185 h 3185"/>
                <a:gd name="T60" fmla="*/ 549 w 3607"/>
                <a:gd name="T61" fmla="*/ 3182 h 3185"/>
                <a:gd name="T62" fmla="*/ 496 w 3607"/>
                <a:gd name="T63" fmla="*/ 3156 h 3185"/>
                <a:gd name="T64" fmla="*/ 455 w 3607"/>
                <a:gd name="T65" fmla="*/ 3111 h 3185"/>
                <a:gd name="T66" fmla="*/ 432 w 3607"/>
                <a:gd name="T67" fmla="*/ 3051 h 3185"/>
                <a:gd name="T68" fmla="*/ 429 w 3607"/>
                <a:gd name="T69" fmla="*/ 1821 h 3185"/>
                <a:gd name="T70" fmla="*/ 436 w 3607"/>
                <a:gd name="T71" fmla="*/ 1758 h 3185"/>
                <a:gd name="T72" fmla="*/ 310 w 3607"/>
                <a:gd name="T73" fmla="*/ 1849 h 3185"/>
                <a:gd name="T74" fmla="*/ 264 w 3607"/>
                <a:gd name="T75" fmla="*/ 1891 h 3185"/>
                <a:gd name="T76" fmla="*/ 208 w 3607"/>
                <a:gd name="T77" fmla="*/ 1914 h 3185"/>
                <a:gd name="T78" fmla="*/ 145 w 3607"/>
                <a:gd name="T79" fmla="*/ 1914 h 3185"/>
                <a:gd name="T80" fmla="*/ 87 w 3607"/>
                <a:gd name="T81" fmla="*/ 1890 h 3185"/>
                <a:gd name="T82" fmla="*/ 41 w 3607"/>
                <a:gd name="T83" fmla="*/ 1847 h 3185"/>
                <a:gd name="T84" fmla="*/ 11 w 3607"/>
                <a:gd name="T85" fmla="*/ 1788 h 3185"/>
                <a:gd name="T86" fmla="*/ 0 w 3607"/>
                <a:gd name="T87" fmla="*/ 1719 h 3185"/>
                <a:gd name="T88" fmla="*/ 9 w 3607"/>
                <a:gd name="T89" fmla="*/ 1658 h 3185"/>
                <a:gd name="T90" fmla="*/ 23 w 3607"/>
                <a:gd name="T91" fmla="*/ 1619 h 3185"/>
                <a:gd name="T92" fmla="*/ 39 w 3607"/>
                <a:gd name="T93" fmla="*/ 1596 h 3185"/>
                <a:gd name="T94" fmla="*/ 78 w 3607"/>
                <a:gd name="T95" fmla="*/ 1555 h 3185"/>
                <a:gd name="T96" fmla="*/ 1695 w 3607"/>
                <a:gd name="T97" fmla="*/ 42 h 3185"/>
                <a:gd name="T98" fmla="*/ 1744 w 3607"/>
                <a:gd name="T99" fmla="*/ 11 h 3185"/>
                <a:gd name="T100" fmla="*/ 1803 w 3607"/>
                <a:gd name="T101" fmla="*/ 0 h 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07" h="3185">
                  <a:moveTo>
                    <a:pt x="1803" y="0"/>
                  </a:moveTo>
                  <a:lnTo>
                    <a:pt x="1835" y="3"/>
                  </a:lnTo>
                  <a:lnTo>
                    <a:pt x="1865" y="12"/>
                  </a:lnTo>
                  <a:lnTo>
                    <a:pt x="1893" y="28"/>
                  </a:lnTo>
                  <a:lnTo>
                    <a:pt x="1917" y="48"/>
                  </a:lnTo>
                  <a:lnTo>
                    <a:pt x="1921" y="51"/>
                  </a:lnTo>
                  <a:lnTo>
                    <a:pt x="1923" y="53"/>
                  </a:lnTo>
                  <a:lnTo>
                    <a:pt x="1926" y="56"/>
                  </a:lnTo>
                  <a:lnTo>
                    <a:pt x="1927" y="58"/>
                  </a:lnTo>
                  <a:lnTo>
                    <a:pt x="1928" y="59"/>
                  </a:lnTo>
                  <a:lnTo>
                    <a:pt x="1929" y="60"/>
                  </a:lnTo>
                  <a:lnTo>
                    <a:pt x="1931" y="62"/>
                  </a:lnTo>
                  <a:lnTo>
                    <a:pt x="1932" y="63"/>
                  </a:lnTo>
                  <a:lnTo>
                    <a:pt x="1940" y="70"/>
                  </a:lnTo>
                  <a:lnTo>
                    <a:pt x="1965" y="95"/>
                  </a:lnTo>
                  <a:lnTo>
                    <a:pt x="2016" y="141"/>
                  </a:lnTo>
                  <a:lnTo>
                    <a:pt x="2117" y="237"/>
                  </a:lnTo>
                  <a:lnTo>
                    <a:pt x="2319" y="426"/>
                  </a:lnTo>
                  <a:lnTo>
                    <a:pt x="2462" y="559"/>
                  </a:lnTo>
                  <a:lnTo>
                    <a:pt x="2462" y="156"/>
                  </a:lnTo>
                  <a:lnTo>
                    <a:pt x="2941" y="156"/>
                  </a:lnTo>
                  <a:lnTo>
                    <a:pt x="2941" y="1006"/>
                  </a:lnTo>
                  <a:lnTo>
                    <a:pt x="3525" y="1553"/>
                  </a:lnTo>
                  <a:lnTo>
                    <a:pt x="3549" y="1573"/>
                  </a:lnTo>
                  <a:lnTo>
                    <a:pt x="3568" y="1596"/>
                  </a:lnTo>
                  <a:lnTo>
                    <a:pt x="3585" y="1623"/>
                  </a:lnTo>
                  <a:lnTo>
                    <a:pt x="3597" y="1653"/>
                  </a:lnTo>
                  <a:lnTo>
                    <a:pt x="3605" y="1685"/>
                  </a:lnTo>
                  <a:lnTo>
                    <a:pt x="3607" y="1719"/>
                  </a:lnTo>
                  <a:lnTo>
                    <a:pt x="3605" y="1755"/>
                  </a:lnTo>
                  <a:lnTo>
                    <a:pt x="3596" y="1788"/>
                  </a:lnTo>
                  <a:lnTo>
                    <a:pt x="3583" y="1819"/>
                  </a:lnTo>
                  <a:lnTo>
                    <a:pt x="3566" y="1847"/>
                  </a:lnTo>
                  <a:lnTo>
                    <a:pt x="3544" y="1870"/>
                  </a:lnTo>
                  <a:lnTo>
                    <a:pt x="3520" y="1890"/>
                  </a:lnTo>
                  <a:lnTo>
                    <a:pt x="3492" y="1905"/>
                  </a:lnTo>
                  <a:lnTo>
                    <a:pt x="3463" y="1914"/>
                  </a:lnTo>
                  <a:lnTo>
                    <a:pt x="3431" y="1917"/>
                  </a:lnTo>
                  <a:lnTo>
                    <a:pt x="3401" y="1914"/>
                  </a:lnTo>
                  <a:lnTo>
                    <a:pt x="3373" y="1906"/>
                  </a:lnTo>
                  <a:lnTo>
                    <a:pt x="3346" y="1893"/>
                  </a:lnTo>
                  <a:lnTo>
                    <a:pt x="3322" y="1875"/>
                  </a:lnTo>
                  <a:lnTo>
                    <a:pt x="3301" y="1853"/>
                  </a:lnTo>
                  <a:lnTo>
                    <a:pt x="3164" y="1725"/>
                  </a:lnTo>
                  <a:lnTo>
                    <a:pt x="3172" y="1758"/>
                  </a:lnTo>
                  <a:lnTo>
                    <a:pt x="3175" y="1791"/>
                  </a:lnTo>
                  <a:lnTo>
                    <a:pt x="3177" y="1821"/>
                  </a:lnTo>
                  <a:lnTo>
                    <a:pt x="3177" y="3017"/>
                  </a:lnTo>
                  <a:lnTo>
                    <a:pt x="3174" y="3051"/>
                  </a:lnTo>
                  <a:lnTo>
                    <a:pt x="3165" y="3083"/>
                  </a:lnTo>
                  <a:lnTo>
                    <a:pt x="3152" y="3111"/>
                  </a:lnTo>
                  <a:lnTo>
                    <a:pt x="3133" y="3136"/>
                  </a:lnTo>
                  <a:lnTo>
                    <a:pt x="3111" y="3156"/>
                  </a:lnTo>
                  <a:lnTo>
                    <a:pt x="3085" y="3172"/>
                  </a:lnTo>
                  <a:lnTo>
                    <a:pt x="3057" y="3182"/>
                  </a:lnTo>
                  <a:lnTo>
                    <a:pt x="3027" y="3185"/>
                  </a:lnTo>
                  <a:lnTo>
                    <a:pt x="2226" y="3185"/>
                  </a:lnTo>
                  <a:lnTo>
                    <a:pt x="2226" y="1835"/>
                  </a:lnTo>
                  <a:lnTo>
                    <a:pt x="1374" y="1835"/>
                  </a:lnTo>
                  <a:lnTo>
                    <a:pt x="1374" y="3185"/>
                  </a:lnTo>
                  <a:lnTo>
                    <a:pt x="580" y="3185"/>
                  </a:lnTo>
                  <a:lnTo>
                    <a:pt x="549" y="3182"/>
                  </a:lnTo>
                  <a:lnTo>
                    <a:pt x="522" y="3172"/>
                  </a:lnTo>
                  <a:lnTo>
                    <a:pt x="496" y="3156"/>
                  </a:lnTo>
                  <a:lnTo>
                    <a:pt x="473" y="3136"/>
                  </a:lnTo>
                  <a:lnTo>
                    <a:pt x="455" y="3111"/>
                  </a:lnTo>
                  <a:lnTo>
                    <a:pt x="441" y="3083"/>
                  </a:lnTo>
                  <a:lnTo>
                    <a:pt x="432" y="3051"/>
                  </a:lnTo>
                  <a:lnTo>
                    <a:pt x="429" y="3017"/>
                  </a:lnTo>
                  <a:lnTo>
                    <a:pt x="429" y="1821"/>
                  </a:lnTo>
                  <a:lnTo>
                    <a:pt x="431" y="1791"/>
                  </a:lnTo>
                  <a:lnTo>
                    <a:pt x="436" y="1758"/>
                  </a:lnTo>
                  <a:lnTo>
                    <a:pt x="442" y="1725"/>
                  </a:lnTo>
                  <a:lnTo>
                    <a:pt x="310" y="1849"/>
                  </a:lnTo>
                  <a:lnTo>
                    <a:pt x="287" y="1871"/>
                  </a:lnTo>
                  <a:lnTo>
                    <a:pt x="264" y="1891"/>
                  </a:lnTo>
                  <a:lnTo>
                    <a:pt x="237" y="1905"/>
                  </a:lnTo>
                  <a:lnTo>
                    <a:pt x="208" y="1914"/>
                  </a:lnTo>
                  <a:lnTo>
                    <a:pt x="176" y="1917"/>
                  </a:lnTo>
                  <a:lnTo>
                    <a:pt x="145" y="1914"/>
                  </a:lnTo>
                  <a:lnTo>
                    <a:pt x="115" y="1905"/>
                  </a:lnTo>
                  <a:lnTo>
                    <a:pt x="87" y="1890"/>
                  </a:lnTo>
                  <a:lnTo>
                    <a:pt x="63" y="1870"/>
                  </a:lnTo>
                  <a:lnTo>
                    <a:pt x="41" y="1847"/>
                  </a:lnTo>
                  <a:lnTo>
                    <a:pt x="24" y="1819"/>
                  </a:lnTo>
                  <a:lnTo>
                    <a:pt x="11" y="1788"/>
                  </a:lnTo>
                  <a:lnTo>
                    <a:pt x="3" y="1755"/>
                  </a:lnTo>
                  <a:lnTo>
                    <a:pt x="0" y="1719"/>
                  </a:lnTo>
                  <a:lnTo>
                    <a:pt x="2" y="1688"/>
                  </a:lnTo>
                  <a:lnTo>
                    <a:pt x="9" y="1658"/>
                  </a:lnTo>
                  <a:lnTo>
                    <a:pt x="19" y="1630"/>
                  </a:lnTo>
                  <a:lnTo>
                    <a:pt x="23" y="1619"/>
                  </a:lnTo>
                  <a:lnTo>
                    <a:pt x="30" y="1608"/>
                  </a:lnTo>
                  <a:lnTo>
                    <a:pt x="39" y="1596"/>
                  </a:lnTo>
                  <a:lnTo>
                    <a:pt x="57" y="1574"/>
                  </a:lnTo>
                  <a:lnTo>
                    <a:pt x="78" y="1555"/>
                  </a:lnTo>
                  <a:lnTo>
                    <a:pt x="1674" y="65"/>
                  </a:lnTo>
                  <a:lnTo>
                    <a:pt x="1695" y="42"/>
                  </a:lnTo>
                  <a:lnTo>
                    <a:pt x="1718" y="25"/>
                  </a:lnTo>
                  <a:lnTo>
                    <a:pt x="1744" y="11"/>
                  </a:lnTo>
                  <a:lnTo>
                    <a:pt x="1773" y="3"/>
                  </a:lnTo>
                  <a:lnTo>
                    <a:pt x="1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Arial" panose="020B0604020202020204" pitchFamily="34" charset="0"/>
                <a:ea typeface="方正正纤黑简体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929193" y="2405869"/>
            <a:ext cx="772611" cy="772611"/>
            <a:chOff x="8290109" y="2167744"/>
            <a:chExt cx="772611" cy="772611"/>
          </a:xfrm>
          <a:solidFill>
            <a:srgbClr val="E2D7B6"/>
          </a:solidFill>
        </p:grpSpPr>
        <p:sp>
          <p:nvSpPr>
            <p:cNvPr id="82" name="矩形 81"/>
            <p:cNvSpPr/>
            <p:nvPr/>
          </p:nvSpPr>
          <p:spPr>
            <a:xfrm>
              <a:off x="8290109" y="2167744"/>
              <a:ext cx="772611" cy="772611"/>
            </a:xfrm>
            <a:prstGeom prst="rect">
              <a:avLst/>
            </a:prstGeom>
            <a:solidFill>
              <a:srgbClr val="4132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cs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8529838" y="2425742"/>
              <a:ext cx="293152" cy="316137"/>
              <a:chOff x="10279063" y="681038"/>
              <a:chExt cx="1397000" cy="1506538"/>
            </a:xfrm>
            <a:grpFill/>
          </p:grpSpPr>
          <p:sp>
            <p:nvSpPr>
              <p:cNvPr id="84" name="Freeform 38"/>
              <p:cNvSpPr>
                <a:spLocks noEditPoints="1"/>
              </p:cNvSpPr>
              <p:nvPr/>
            </p:nvSpPr>
            <p:spPr bwMode="auto">
              <a:xfrm>
                <a:off x="10279063" y="681038"/>
                <a:ext cx="1397000" cy="1038225"/>
              </a:xfrm>
              <a:custGeom>
                <a:avLst/>
                <a:gdLst>
                  <a:gd name="T0" fmla="*/ 83 w 489"/>
                  <a:gd name="T1" fmla="*/ 363 h 363"/>
                  <a:gd name="T2" fmla="*/ 0 w 489"/>
                  <a:gd name="T3" fmla="*/ 280 h 363"/>
                  <a:gd name="T4" fmla="*/ 0 w 489"/>
                  <a:gd name="T5" fmla="*/ 280 h 363"/>
                  <a:gd name="T6" fmla="*/ 0 w 489"/>
                  <a:gd name="T7" fmla="*/ 83 h 363"/>
                  <a:gd name="T8" fmla="*/ 83 w 489"/>
                  <a:gd name="T9" fmla="*/ 0 h 363"/>
                  <a:gd name="T10" fmla="*/ 83 w 489"/>
                  <a:gd name="T11" fmla="*/ 0 h 363"/>
                  <a:gd name="T12" fmla="*/ 406 w 489"/>
                  <a:gd name="T13" fmla="*/ 0 h 363"/>
                  <a:gd name="T14" fmla="*/ 489 w 489"/>
                  <a:gd name="T15" fmla="*/ 83 h 363"/>
                  <a:gd name="T16" fmla="*/ 489 w 489"/>
                  <a:gd name="T17" fmla="*/ 83 h 363"/>
                  <a:gd name="T18" fmla="*/ 489 w 489"/>
                  <a:gd name="T19" fmla="*/ 280 h 363"/>
                  <a:gd name="T20" fmla="*/ 406 w 489"/>
                  <a:gd name="T21" fmla="*/ 363 h 363"/>
                  <a:gd name="T22" fmla="*/ 406 w 489"/>
                  <a:gd name="T23" fmla="*/ 363 h 363"/>
                  <a:gd name="T24" fmla="*/ 83 w 489"/>
                  <a:gd name="T25" fmla="*/ 363 h 363"/>
                  <a:gd name="T26" fmla="*/ 43 w 489"/>
                  <a:gd name="T27" fmla="*/ 83 h 363"/>
                  <a:gd name="T28" fmla="*/ 43 w 489"/>
                  <a:gd name="T29" fmla="*/ 280 h 363"/>
                  <a:gd name="T30" fmla="*/ 83 w 489"/>
                  <a:gd name="T31" fmla="*/ 320 h 363"/>
                  <a:gd name="T32" fmla="*/ 83 w 489"/>
                  <a:gd name="T33" fmla="*/ 320 h 363"/>
                  <a:gd name="T34" fmla="*/ 406 w 489"/>
                  <a:gd name="T35" fmla="*/ 320 h 363"/>
                  <a:gd name="T36" fmla="*/ 446 w 489"/>
                  <a:gd name="T37" fmla="*/ 280 h 363"/>
                  <a:gd name="T38" fmla="*/ 446 w 489"/>
                  <a:gd name="T39" fmla="*/ 280 h 363"/>
                  <a:gd name="T40" fmla="*/ 446 w 489"/>
                  <a:gd name="T41" fmla="*/ 83 h 363"/>
                  <a:gd name="T42" fmla="*/ 406 w 489"/>
                  <a:gd name="T43" fmla="*/ 43 h 363"/>
                  <a:gd name="T44" fmla="*/ 406 w 489"/>
                  <a:gd name="T45" fmla="*/ 43 h 363"/>
                  <a:gd name="T46" fmla="*/ 83 w 489"/>
                  <a:gd name="T47" fmla="*/ 43 h 363"/>
                  <a:gd name="T48" fmla="*/ 43 w 489"/>
                  <a:gd name="T49" fmla="*/ 8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9" h="363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endParaRPr>
              </a:p>
            </p:txBody>
          </p:sp>
          <p:sp>
            <p:nvSpPr>
              <p:cNvPr id="85" name="Freeform 39"/>
              <p:cNvSpPr/>
              <p:nvPr/>
            </p:nvSpPr>
            <p:spPr bwMode="auto">
              <a:xfrm>
                <a:off x="10655300" y="1741488"/>
                <a:ext cx="639763" cy="446088"/>
              </a:xfrm>
              <a:custGeom>
                <a:avLst/>
                <a:gdLst>
                  <a:gd name="T0" fmla="*/ 219 w 224"/>
                  <a:gd name="T1" fmla="*/ 119 h 156"/>
                  <a:gd name="T2" fmla="*/ 130 w 224"/>
                  <a:gd name="T3" fmla="*/ 15 h 156"/>
                  <a:gd name="T4" fmla="*/ 112 w 224"/>
                  <a:gd name="T5" fmla="*/ 0 h 156"/>
                  <a:gd name="T6" fmla="*/ 95 w 224"/>
                  <a:gd name="T7" fmla="*/ 15 h 156"/>
                  <a:gd name="T8" fmla="*/ 6 w 224"/>
                  <a:gd name="T9" fmla="*/ 119 h 156"/>
                  <a:gd name="T10" fmla="*/ 8 w 224"/>
                  <a:gd name="T11" fmla="*/ 140 h 156"/>
                  <a:gd name="T12" fmla="*/ 30 w 224"/>
                  <a:gd name="T13" fmla="*/ 138 h 156"/>
                  <a:gd name="T14" fmla="*/ 96 w 224"/>
                  <a:gd name="T15" fmla="*/ 64 h 156"/>
                  <a:gd name="T16" fmla="*/ 96 w 224"/>
                  <a:gd name="T17" fmla="*/ 140 h 156"/>
                  <a:gd name="T18" fmla="*/ 112 w 224"/>
                  <a:gd name="T19" fmla="*/ 156 h 156"/>
                  <a:gd name="T20" fmla="*/ 129 w 224"/>
                  <a:gd name="T21" fmla="*/ 140 h 156"/>
                  <a:gd name="T22" fmla="*/ 129 w 224"/>
                  <a:gd name="T23" fmla="*/ 64 h 156"/>
                  <a:gd name="T24" fmla="*/ 195 w 224"/>
                  <a:gd name="T25" fmla="*/ 138 h 156"/>
                  <a:gd name="T26" fmla="*/ 216 w 224"/>
                  <a:gd name="T27" fmla="*/ 140 h 156"/>
                  <a:gd name="T28" fmla="*/ 219 w 224"/>
                  <a:gd name="T29" fmla="*/ 11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4" h="156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endParaRPr>
              </a:p>
            </p:txBody>
          </p:sp>
          <p:sp>
            <p:nvSpPr>
              <p:cNvPr id="86" name="Freeform 40"/>
              <p:cNvSpPr/>
              <p:nvPr/>
            </p:nvSpPr>
            <p:spPr bwMode="auto">
              <a:xfrm>
                <a:off x="10493375" y="952501"/>
                <a:ext cx="968375" cy="503238"/>
              </a:xfrm>
              <a:custGeom>
                <a:avLst/>
                <a:gdLst>
                  <a:gd name="T0" fmla="*/ 3 w 339"/>
                  <a:gd name="T1" fmla="*/ 169 h 176"/>
                  <a:gd name="T2" fmla="*/ 4 w 339"/>
                  <a:gd name="T3" fmla="*/ 155 h 176"/>
                  <a:gd name="T4" fmla="*/ 4 w 339"/>
                  <a:gd name="T5" fmla="*/ 155 h 176"/>
                  <a:gd name="T6" fmla="*/ 57 w 339"/>
                  <a:gd name="T7" fmla="*/ 102 h 176"/>
                  <a:gd name="T8" fmla="*/ 66 w 339"/>
                  <a:gd name="T9" fmla="*/ 99 h 176"/>
                  <a:gd name="T10" fmla="*/ 66 w 339"/>
                  <a:gd name="T11" fmla="*/ 99 h 176"/>
                  <a:gd name="T12" fmla="*/ 72 w 339"/>
                  <a:gd name="T13" fmla="*/ 105 h 176"/>
                  <a:gd name="T14" fmla="*/ 72 w 339"/>
                  <a:gd name="T15" fmla="*/ 105 h 176"/>
                  <a:gd name="T16" fmla="*/ 83 w 339"/>
                  <a:gd name="T17" fmla="*/ 144 h 176"/>
                  <a:gd name="T18" fmla="*/ 166 w 339"/>
                  <a:gd name="T19" fmla="*/ 12 h 176"/>
                  <a:gd name="T20" fmla="*/ 176 w 339"/>
                  <a:gd name="T21" fmla="*/ 7 h 176"/>
                  <a:gd name="T22" fmla="*/ 176 w 339"/>
                  <a:gd name="T23" fmla="*/ 7 h 176"/>
                  <a:gd name="T24" fmla="*/ 182 w 339"/>
                  <a:gd name="T25" fmla="*/ 16 h 176"/>
                  <a:gd name="T26" fmla="*/ 182 w 339"/>
                  <a:gd name="T27" fmla="*/ 16 h 176"/>
                  <a:gd name="T28" fmla="*/ 181 w 339"/>
                  <a:gd name="T29" fmla="*/ 99 h 176"/>
                  <a:gd name="T30" fmla="*/ 221 w 339"/>
                  <a:gd name="T31" fmla="*/ 59 h 176"/>
                  <a:gd name="T32" fmla="*/ 228 w 339"/>
                  <a:gd name="T33" fmla="*/ 57 h 176"/>
                  <a:gd name="T34" fmla="*/ 228 w 339"/>
                  <a:gd name="T35" fmla="*/ 57 h 176"/>
                  <a:gd name="T36" fmla="*/ 234 w 339"/>
                  <a:gd name="T37" fmla="*/ 61 h 176"/>
                  <a:gd name="T38" fmla="*/ 234 w 339"/>
                  <a:gd name="T39" fmla="*/ 61 h 176"/>
                  <a:gd name="T40" fmla="*/ 246 w 339"/>
                  <a:gd name="T41" fmla="*/ 84 h 176"/>
                  <a:gd name="T42" fmla="*/ 322 w 339"/>
                  <a:gd name="T43" fmla="*/ 5 h 176"/>
                  <a:gd name="T44" fmla="*/ 335 w 339"/>
                  <a:gd name="T45" fmla="*/ 4 h 176"/>
                  <a:gd name="T46" fmla="*/ 335 w 339"/>
                  <a:gd name="T47" fmla="*/ 4 h 176"/>
                  <a:gd name="T48" fmla="*/ 335 w 339"/>
                  <a:gd name="T49" fmla="*/ 18 h 176"/>
                  <a:gd name="T50" fmla="*/ 335 w 339"/>
                  <a:gd name="T51" fmla="*/ 18 h 176"/>
                  <a:gd name="T52" fmla="*/ 251 w 339"/>
                  <a:gd name="T53" fmla="*/ 106 h 176"/>
                  <a:gd name="T54" fmla="*/ 243 w 339"/>
                  <a:gd name="T55" fmla="*/ 110 h 176"/>
                  <a:gd name="T56" fmla="*/ 243 w 339"/>
                  <a:gd name="T57" fmla="*/ 110 h 176"/>
                  <a:gd name="T58" fmla="*/ 236 w 339"/>
                  <a:gd name="T59" fmla="*/ 106 h 176"/>
                  <a:gd name="T60" fmla="*/ 236 w 339"/>
                  <a:gd name="T61" fmla="*/ 106 h 176"/>
                  <a:gd name="T62" fmla="*/ 224 w 339"/>
                  <a:gd name="T63" fmla="*/ 81 h 176"/>
                  <a:gd name="T64" fmla="*/ 177 w 339"/>
                  <a:gd name="T65" fmla="*/ 126 h 176"/>
                  <a:gd name="T66" fmla="*/ 168 w 339"/>
                  <a:gd name="T67" fmla="*/ 127 h 176"/>
                  <a:gd name="T68" fmla="*/ 168 w 339"/>
                  <a:gd name="T69" fmla="*/ 127 h 176"/>
                  <a:gd name="T70" fmla="*/ 163 w 339"/>
                  <a:gd name="T71" fmla="*/ 119 h 176"/>
                  <a:gd name="T72" fmla="*/ 163 w 339"/>
                  <a:gd name="T73" fmla="*/ 119 h 176"/>
                  <a:gd name="T74" fmla="*/ 164 w 339"/>
                  <a:gd name="T75" fmla="*/ 49 h 176"/>
                  <a:gd name="T76" fmla="*/ 88 w 339"/>
                  <a:gd name="T77" fmla="*/ 171 h 176"/>
                  <a:gd name="T78" fmla="*/ 79 w 339"/>
                  <a:gd name="T79" fmla="*/ 176 h 176"/>
                  <a:gd name="T80" fmla="*/ 79 w 339"/>
                  <a:gd name="T81" fmla="*/ 176 h 176"/>
                  <a:gd name="T82" fmla="*/ 71 w 339"/>
                  <a:gd name="T83" fmla="*/ 170 h 176"/>
                  <a:gd name="T84" fmla="*/ 71 w 339"/>
                  <a:gd name="T85" fmla="*/ 170 h 176"/>
                  <a:gd name="T86" fmla="*/ 59 w 339"/>
                  <a:gd name="T87" fmla="*/ 126 h 176"/>
                  <a:gd name="T88" fmla="*/ 16 w 339"/>
                  <a:gd name="T89" fmla="*/ 170 h 176"/>
                  <a:gd name="T90" fmla="*/ 16 w 339"/>
                  <a:gd name="T91" fmla="*/ 170 h 176"/>
                  <a:gd name="T92" fmla="*/ 7 w 339"/>
                  <a:gd name="T93" fmla="*/ 172 h 176"/>
                  <a:gd name="T94" fmla="*/ 7 w 339"/>
                  <a:gd name="T95" fmla="*/ 172 h 176"/>
                  <a:gd name="T96" fmla="*/ 3 w 339"/>
                  <a:gd name="T97" fmla="*/ 16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9" h="176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4664503" y="2405869"/>
            <a:ext cx="772611" cy="772611"/>
            <a:chOff x="5043669" y="2167744"/>
            <a:chExt cx="772611" cy="772611"/>
          </a:xfrm>
          <a:solidFill>
            <a:srgbClr val="41321F"/>
          </a:solidFill>
        </p:grpSpPr>
        <p:sp>
          <p:nvSpPr>
            <p:cNvPr id="88" name="矩形 87"/>
            <p:cNvSpPr/>
            <p:nvPr/>
          </p:nvSpPr>
          <p:spPr>
            <a:xfrm>
              <a:off x="5043669" y="2167744"/>
              <a:ext cx="772611" cy="772611"/>
            </a:xfrm>
            <a:prstGeom prst="rect">
              <a:avLst/>
            </a:prstGeom>
            <a:solidFill>
              <a:srgbClr val="E2D7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cs"/>
              </a:endParaRPr>
            </a:p>
          </p:txBody>
        </p:sp>
        <p:sp>
          <p:nvSpPr>
            <p:cNvPr id="89" name="Freeform 145"/>
            <p:cNvSpPr>
              <a:spLocks noChangeAspect="1" noEditPoints="1"/>
            </p:cNvSpPr>
            <p:nvPr/>
          </p:nvSpPr>
          <p:spPr bwMode="auto">
            <a:xfrm>
              <a:off x="5257123" y="2311084"/>
              <a:ext cx="358574" cy="482255"/>
            </a:xfrm>
            <a:custGeom>
              <a:avLst/>
              <a:gdLst>
                <a:gd name="T0" fmla="*/ 114 w 146"/>
                <a:gd name="T1" fmla="*/ 118 h 196"/>
                <a:gd name="T2" fmla="*/ 115 w 146"/>
                <a:gd name="T3" fmla="*/ 117 h 196"/>
                <a:gd name="T4" fmla="*/ 122 w 146"/>
                <a:gd name="T5" fmla="*/ 94 h 196"/>
                <a:gd name="T6" fmla="*/ 125 w 146"/>
                <a:gd name="T7" fmla="*/ 84 h 196"/>
                <a:gd name="T8" fmla="*/ 133 w 146"/>
                <a:gd name="T9" fmla="*/ 65 h 196"/>
                <a:gd name="T10" fmla="*/ 120 w 146"/>
                <a:gd name="T11" fmla="*/ 42 h 196"/>
                <a:gd name="T12" fmla="*/ 118 w 146"/>
                <a:gd name="T13" fmla="*/ 40 h 196"/>
                <a:gd name="T14" fmla="*/ 110 w 146"/>
                <a:gd name="T15" fmla="*/ 21 h 196"/>
                <a:gd name="T16" fmla="*/ 92 w 146"/>
                <a:gd name="T17" fmla="*/ 13 h 196"/>
                <a:gd name="T18" fmla="*/ 70 w 146"/>
                <a:gd name="T19" fmla="*/ 0 h 196"/>
                <a:gd name="T20" fmla="*/ 47 w 146"/>
                <a:gd name="T21" fmla="*/ 13 h 196"/>
                <a:gd name="T22" fmla="*/ 19 w 146"/>
                <a:gd name="T23" fmla="*/ 19 h 196"/>
                <a:gd name="T24" fmla="*/ 12 w 146"/>
                <a:gd name="T25" fmla="*/ 46 h 196"/>
                <a:gd name="T26" fmla="*/ 12 w 146"/>
                <a:gd name="T27" fmla="*/ 47 h 196"/>
                <a:gd name="T28" fmla="*/ 0 w 146"/>
                <a:gd name="T29" fmla="*/ 69 h 196"/>
                <a:gd name="T30" fmla="*/ 10 w 146"/>
                <a:gd name="T31" fmla="*/ 89 h 196"/>
                <a:gd name="T32" fmla="*/ 11 w 146"/>
                <a:gd name="T33" fmla="*/ 94 h 196"/>
                <a:gd name="T34" fmla="*/ 19 w 146"/>
                <a:gd name="T35" fmla="*/ 117 h 196"/>
                <a:gd name="T36" fmla="*/ 25 w 146"/>
                <a:gd name="T37" fmla="*/ 121 h 196"/>
                <a:gd name="T38" fmla="*/ 6 w 146"/>
                <a:gd name="T39" fmla="*/ 167 h 196"/>
                <a:gd name="T40" fmla="*/ 32 w 146"/>
                <a:gd name="T41" fmla="*/ 162 h 196"/>
                <a:gd name="T42" fmla="*/ 44 w 146"/>
                <a:gd name="T43" fmla="*/ 182 h 196"/>
                <a:gd name="T44" fmla="*/ 62 w 146"/>
                <a:gd name="T45" fmla="*/ 136 h 196"/>
                <a:gd name="T46" fmla="*/ 68 w 146"/>
                <a:gd name="T47" fmla="*/ 137 h 196"/>
                <a:gd name="T48" fmla="*/ 78 w 146"/>
                <a:gd name="T49" fmla="*/ 135 h 196"/>
                <a:gd name="T50" fmla="*/ 111 w 146"/>
                <a:gd name="T51" fmla="*/ 196 h 196"/>
                <a:gd name="T52" fmla="*/ 122 w 146"/>
                <a:gd name="T53" fmla="*/ 172 h 196"/>
                <a:gd name="T54" fmla="*/ 146 w 146"/>
                <a:gd name="T55" fmla="*/ 177 h 196"/>
                <a:gd name="T56" fmla="*/ 114 w 146"/>
                <a:gd name="T57" fmla="*/ 118 h 196"/>
                <a:gd name="T58" fmla="*/ 67 w 146"/>
                <a:gd name="T59" fmla="*/ 118 h 196"/>
                <a:gd name="T60" fmla="*/ 18 w 146"/>
                <a:gd name="T61" fmla="*/ 70 h 196"/>
                <a:gd name="T62" fmla="*/ 67 w 146"/>
                <a:gd name="T63" fmla="*/ 21 h 196"/>
                <a:gd name="T64" fmla="*/ 116 w 146"/>
                <a:gd name="T65" fmla="*/ 70 h 196"/>
                <a:gd name="T66" fmla="*/ 67 w 146"/>
                <a:gd name="T67" fmla="*/ 11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96">
                  <a:moveTo>
                    <a:pt x="114" y="118"/>
                  </a:moveTo>
                  <a:cubicBezTo>
                    <a:pt x="114" y="117"/>
                    <a:pt x="115" y="117"/>
                    <a:pt x="115" y="117"/>
                  </a:cubicBezTo>
                  <a:cubicBezTo>
                    <a:pt x="121" y="111"/>
                    <a:pt x="123" y="102"/>
                    <a:pt x="122" y="94"/>
                  </a:cubicBezTo>
                  <a:cubicBezTo>
                    <a:pt x="123" y="91"/>
                    <a:pt x="125" y="88"/>
                    <a:pt x="125" y="84"/>
                  </a:cubicBezTo>
                  <a:cubicBezTo>
                    <a:pt x="130" y="79"/>
                    <a:pt x="133" y="73"/>
                    <a:pt x="133" y="65"/>
                  </a:cubicBezTo>
                  <a:cubicBezTo>
                    <a:pt x="133" y="55"/>
                    <a:pt x="128" y="47"/>
                    <a:pt x="120" y="42"/>
                  </a:cubicBezTo>
                  <a:cubicBezTo>
                    <a:pt x="119" y="41"/>
                    <a:pt x="119" y="40"/>
                    <a:pt x="118" y="40"/>
                  </a:cubicBezTo>
                  <a:cubicBezTo>
                    <a:pt x="118" y="33"/>
                    <a:pt x="115" y="26"/>
                    <a:pt x="110" y="21"/>
                  </a:cubicBezTo>
                  <a:cubicBezTo>
                    <a:pt x="105" y="16"/>
                    <a:pt x="99" y="13"/>
                    <a:pt x="92" y="13"/>
                  </a:cubicBezTo>
                  <a:cubicBezTo>
                    <a:pt x="88" y="5"/>
                    <a:pt x="79" y="0"/>
                    <a:pt x="70" y="0"/>
                  </a:cubicBezTo>
                  <a:cubicBezTo>
                    <a:pt x="60" y="0"/>
                    <a:pt x="51" y="5"/>
                    <a:pt x="47" y="13"/>
                  </a:cubicBezTo>
                  <a:cubicBezTo>
                    <a:pt x="37" y="10"/>
                    <a:pt x="26" y="12"/>
                    <a:pt x="19" y="19"/>
                  </a:cubicBezTo>
                  <a:cubicBezTo>
                    <a:pt x="12" y="26"/>
                    <a:pt x="10" y="37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5" y="52"/>
                    <a:pt x="0" y="60"/>
                    <a:pt x="0" y="69"/>
                  </a:cubicBezTo>
                  <a:cubicBezTo>
                    <a:pt x="0" y="77"/>
                    <a:pt x="4" y="84"/>
                    <a:pt x="10" y="89"/>
                  </a:cubicBezTo>
                  <a:cubicBezTo>
                    <a:pt x="10" y="91"/>
                    <a:pt x="11" y="92"/>
                    <a:pt x="11" y="94"/>
                  </a:cubicBezTo>
                  <a:cubicBezTo>
                    <a:pt x="10" y="102"/>
                    <a:pt x="13" y="111"/>
                    <a:pt x="19" y="117"/>
                  </a:cubicBezTo>
                  <a:cubicBezTo>
                    <a:pt x="21" y="119"/>
                    <a:pt x="23" y="120"/>
                    <a:pt x="25" y="121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4" y="136"/>
                    <a:pt x="66" y="137"/>
                    <a:pt x="68" y="137"/>
                  </a:cubicBezTo>
                  <a:cubicBezTo>
                    <a:pt x="72" y="137"/>
                    <a:pt x="75" y="136"/>
                    <a:pt x="78" y="135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46" y="177"/>
                    <a:pt x="146" y="177"/>
                    <a:pt x="146" y="177"/>
                  </a:cubicBezTo>
                  <a:lnTo>
                    <a:pt x="114" y="118"/>
                  </a:lnTo>
                  <a:close/>
                  <a:moveTo>
                    <a:pt x="67" y="118"/>
                  </a:moveTo>
                  <a:cubicBezTo>
                    <a:pt x="40" y="118"/>
                    <a:pt x="18" y="97"/>
                    <a:pt x="18" y="70"/>
                  </a:cubicBezTo>
                  <a:cubicBezTo>
                    <a:pt x="18" y="43"/>
                    <a:pt x="40" y="21"/>
                    <a:pt x="67" y="21"/>
                  </a:cubicBezTo>
                  <a:cubicBezTo>
                    <a:pt x="94" y="21"/>
                    <a:pt x="116" y="43"/>
                    <a:pt x="116" y="70"/>
                  </a:cubicBezTo>
                  <a:cubicBezTo>
                    <a:pt x="116" y="97"/>
                    <a:pt x="94" y="118"/>
                    <a:pt x="67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 rot="0">
            <a:off x="2611120" y="2428875"/>
            <a:ext cx="1760220" cy="521970"/>
            <a:chOff x="3339348" y="2987446"/>
            <a:chExt cx="981950" cy="521693"/>
          </a:xfrm>
        </p:grpSpPr>
        <p:sp>
          <p:nvSpPr>
            <p:cNvPr id="93" name="文本框 83"/>
            <p:cNvSpPr txBox="1">
              <a:spLocks noChangeArrowheads="1"/>
            </p:cNvSpPr>
            <p:nvPr/>
          </p:nvSpPr>
          <p:spPr bwMode="auto">
            <a:xfrm>
              <a:off x="3339348" y="2987446"/>
              <a:ext cx="981950" cy="52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513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激光加工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ea"/>
                <a:sym typeface="+mn-lt"/>
              </a:endParaRPr>
            </a:p>
          </p:txBody>
        </p:sp>
        <p:cxnSp>
          <p:nvCxnSpPr>
            <p:cNvPr id="94" name="直接连接符 120"/>
            <p:cNvCxnSpPr>
              <a:cxnSpLocks noChangeShapeType="1"/>
            </p:cNvCxnSpPr>
            <p:nvPr/>
          </p:nvCxnSpPr>
          <p:spPr bwMode="auto">
            <a:xfrm>
              <a:off x="3339348" y="3033115"/>
              <a:ext cx="0" cy="170144"/>
            </a:xfrm>
            <a:prstGeom prst="line">
              <a:avLst/>
            </a:prstGeom>
            <a:noFill/>
            <a:ln w="9525">
              <a:solidFill>
                <a:srgbClr val="000000">
                  <a:lumMod val="65000"/>
                  <a:lumOff val="3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2" name="组合 101"/>
          <p:cNvGrpSpPr/>
          <p:nvPr/>
        </p:nvGrpSpPr>
        <p:grpSpPr>
          <a:xfrm rot="0">
            <a:off x="5600700" y="2428875"/>
            <a:ext cx="1760220" cy="521970"/>
            <a:chOff x="3339348" y="2987446"/>
            <a:chExt cx="981950" cy="521634"/>
          </a:xfrm>
        </p:grpSpPr>
        <p:sp>
          <p:nvSpPr>
            <p:cNvPr id="103" name="文本框 83"/>
            <p:cNvSpPr txBox="1">
              <a:spLocks noChangeArrowheads="1"/>
            </p:cNvSpPr>
            <p:nvPr/>
          </p:nvSpPr>
          <p:spPr bwMode="auto">
            <a:xfrm>
              <a:off x="3339348" y="2987446"/>
              <a:ext cx="981950" cy="52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513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电加工</a:t>
              </a:r>
              <a:endParaRPr kumimoji="0" 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ea"/>
                <a:sym typeface="+mn-lt"/>
              </a:endParaRPr>
            </a:p>
          </p:txBody>
        </p:sp>
        <p:cxnSp>
          <p:nvCxnSpPr>
            <p:cNvPr id="104" name="直接连接符 120"/>
            <p:cNvCxnSpPr>
              <a:cxnSpLocks noChangeShapeType="1"/>
            </p:cNvCxnSpPr>
            <p:nvPr/>
          </p:nvCxnSpPr>
          <p:spPr bwMode="auto">
            <a:xfrm>
              <a:off x="3339348" y="3033115"/>
              <a:ext cx="0" cy="170144"/>
            </a:xfrm>
            <a:prstGeom prst="line">
              <a:avLst/>
            </a:prstGeom>
            <a:noFill/>
            <a:ln w="9525">
              <a:solidFill>
                <a:srgbClr val="000000">
                  <a:lumMod val="65000"/>
                  <a:lumOff val="3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" name="组合 111"/>
          <p:cNvGrpSpPr/>
          <p:nvPr/>
        </p:nvGrpSpPr>
        <p:grpSpPr>
          <a:xfrm rot="0">
            <a:off x="8843010" y="2428875"/>
            <a:ext cx="1760220" cy="521970"/>
            <a:chOff x="3339348" y="2987446"/>
            <a:chExt cx="981950" cy="521634"/>
          </a:xfrm>
        </p:grpSpPr>
        <p:sp>
          <p:nvSpPr>
            <p:cNvPr id="113" name="文本框 83"/>
            <p:cNvSpPr txBox="1">
              <a:spLocks noChangeArrowheads="1"/>
            </p:cNvSpPr>
            <p:nvPr/>
          </p:nvSpPr>
          <p:spPr bwMode="auto">
            <a:xfrm>
              <a:off x="3339348" y="2987446"/>
              <a:ext cx="981950" cy="52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5130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1321F"/>
                  </a:solidFill>
                  <a:effectLst/>
                  <a:uLnTx/>
                  <a:uFillTx/>
                  <a:latin typeface="Calibri Light" panose="020F0302020204030204"/>
                  <a:ea typeface="方正正纤黑简体"/>
                  <a:cs typeface="+mn-ea"/>
                  <a:sym typeface="+mn-lt"/>
                </a:rPr>
                <a:t>锻造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 Light" panose="020F0302020204030204"/>
                <a:ea typeface="方正正纤黑简体"/>
                <a:cs typeface="+mn-ea"/>
                <a:sym typeface="+mn-lt"/>
              </a:endParaRPr>
            </a:p>
          </p:txBody>
        </p:sp>
        <p:cxnSp>
          <p:nvCxnSpPr>
            <p:cNvPr id="114" name="直接连接符 120"/>
            <p:cNvCxnSpPr>
              <a:cxnSpLocks noChangeShapeType="1"/>
            </p:cNvCxnSpPr>
            <p:nvPr/>
          </p:nvCxnSpPr>
          <p:spPr bwMode="auto">
            <a:xfrm>
              <a:off x="3339348" y="3033115"/>
              <a:ext cx="0" cy="170144"/>
            </a:xfrm>
            <a:prstGeom prst="line">
              <a:avLst/>
            </a:prstGeom>
            <a:noFill/>
            <a:ln w="9525">
              <a:solidFill>
                <a:srgbClr val="000000">
                  <a:lumMod val="65000"/>
                  <a:lumOff val="35000"/>
                </a:srgb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5238679" y="1444810"/>
            <a:ext cx="1714642" cy="1714643"/>
            <a:chOff x="5004863" y="1444810"/>
            <a:chExt cx="1714642" cy="1714643"/>
          </a:xfrm>
        </p:grpSpPr>
        <p:grpSp>
          <p:nvGrpSpPr>
            <p:cNvPr id="3" name="组合 2"/>
            <p:cNvGrpSpPr/>
            <p:nvPr/>
          </p:nvGrpSpPr>
          <p:grpSpPr>
            <a:xfrm>
              <a:off x="5004863" y="1444810"/>
              <a:ext cx="1714642" cy="1714643"/>
              <a:chOff x="3633537" y="878305"/>
              <a:chExt cx="1648326" cy="1648326"/>
            </a:xfrm>
          </p:grpSpPr>
          <p:cxnSp>
            <p:nvCxnSpPr>
              <p:cNvPr id="4" name="直接连接符 3"/>
              <p:cNvCxnSpPr>
                <a:stCxn id="8" idx="1"/>
              </p:cNvCxnSpPr>
              <p:nvPr/>
            </p:nvCxnSpPr>
            <p:spPr>
              <a:xfrm>
                <a:off x="3633537" y="1702468"/>
                <a:ext cx="1648326" cy="601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>
                <a:stCxn id="8" idx="0"/>
              </p:cNvCxnSpPr>
              <p:nvPr/>
            </p:nvCxnSpPr>
            <p:spPr>
              <a:xfrm>
                <a:off x="4457700" y="878305"/>
                <a:ext cx="0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 7"/>
              <p:cNvSpPr/>
              <p:nvPr/>
            </p:nvSpPr>
            <p:spPr>
              <a:xfrm>
                <a:off x="3633537" y="878305"/>
                <a:ext cx="1648326" cy="1648326"/>
              </a:xfrm>
              <a:prstGeom prst="rect">
                <a:avLst/>
              </a:prstGeom>
              <a:noFill/>
              <a:ln w="57150">
                <a:solidFill>
                  <a:srgbClr val="4132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srgbClr val="41321F"/>
                  </a:solidFill>
                </a:endParaRPr>
              </a:p>
            </p:txBody>
          </p:sp>
        </p:grpSp>
        <p:sp>
          <p:nvSpPr>
            <p:cNvPr id="9" name="TextBox 3"/>
            <p:cNvSpPr txBox="1"/>
            <p:nvPr/>
          </p:nvSpPr>
          <p:spPr>
            <a:xfrm>
              <a:off x="5103965" y="1523560"/>
              <a:ext cx="1539425" cy="1569660"/>
            </a:xfrm>
            <a:prstGeom prst="rect">
              <a:avLst/>
            </a:prstGeom>
            <a:noFill/>
            <a:ln>
              <a:solidFill>
                <a:srgbClr val="41321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dirty="0">
                  <a:solidFill>
                    <a:srgbClr val="41321F"/>
                  </a:solidFill>
                  <a:effectLst>
                    <a:outerShdw blurRad="406400" dist="38100" dir="8100000" algn="tr" rotWithShape="0">
                      <a:prstClr val="black">
                        <a:alpha val="23000"/>
                      </a:prstClr>
                    </a:outerShdw>
                  </a:effectLst>
                  <a:latin typeface="方正大标宋简体" panose="02010601030101010101" pitchFamily="2" charset="-122"/>
                  <a:ea typeface="方正大标宋简体" panose="02010601030101010101" pitchFamily="2" charset="-122"/>
                  <a:cs typeface="Lato Black"/>
                </a:rPr>
                <a:t>叁</a:t>
              </a:r>
              <a:endParaRPr 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424838" y="3708154"/>
            <a:ext cx="7342324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321F"/>
                </a:solidFill>
                <a:latin typeface="+mj-ea"/>
              </a:rPr>
              <a:t>创新方面</a:t>
            </a:r>
            <a:endParaRPr lang="zh-CN" altLang="en-US" sz="4400" dirty="0">
              <a:solidFill>
                <a:srgbClr val="41321F"/>
              </a:solidFill>
              <a:latin typeface="+mj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97" y="3143645"/>
            <a:ext cx="1747443" cy="544243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13" y="5530765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1" y="3427780"/>
            <a:ext cx="2424001" cy="658085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9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/>
          <p:nvPr/>
        </p:nvSpPr>
        <p:spPr>
          <a:xfrm>
            <a:off x="4354874" y="453783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3600"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  <a:latin typeface="Lato Black"/>
                <a:cs typeface="Lato Black"/>
              </a:defRPr>
            </a:lvl1pPr>
          </a:lstStyle>
          <a:p>
            <a:r>
              <a:rPr lang="zh-CN" altLang="en-US" dirty="0">
                <a:solidFill>
                  <a:srgbClr val="41321F"/>
                </a:solidFill>
              </a:rPr>
              <a:t>如何创新？</a:t>
            </a:r>
            <a:endParaRPr lang="zh-CN" altLang="en-US" dirty="0">
              <a:solidFill>
                <a:srgbClr val="41321F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41400" y="3618861"/>
            <a:ext cx="9777624" cy="0"/>
          </a:xfrm>
          <a:prstGeom prst="line">
            <a:avLst/>
          </a:prstGeom>
          <a:ln>
            <a:solidFill>
              <a:srgbClr val="41321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3495596" y="3529979"/>
            <a:ext cx="164083" cy="164083"/>
          </a:xfrm>
          <a:prstGeom prst="ellipse">
            <a:avLst/>
          </a:prstGeom>
          <a:solidFill>
            <a:srgbClr val="E2D7B6"/>
          </a:solidFill>
          <a:ln>
            <a:solidFill>
              <a:srgbClr val="413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>
              <a:solidFill>
                <a:srgbClr val="41321F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763276" y="3529979"/>
            <a:ext cx="164083" cy="164083"/>
          </a:xfrm>
          <a:prstGeom prst="ellipse">
            <a:avLst/>
          </a:prstGeom>
          <a:solidFill>
            <a:srgbClr val="E2D7B6"/>
          </a:solidFill>
          <a:ln>
            <a:solidFill>
              <a:srgbClr val="413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>
              <a:solidFill>
                <a:srgbClr val="41321F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624710" y="3529979"/>
            <a:ext cx="164083" cy="164083"/>
          </a:xfrm>
          <a:prstGeom prst="ellipse">
            <a:avLst/>
          </a:prstGeom>
          <a:solidFill>
            <a:srgbClr val="E2D7B6"/>
          </a:solidFill>
          <a:ln>
            <a:solidFill>
              <a:srgbClr val="413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>
              <a:solidFill>
                <a:srgbClr val="41321F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30585" y="3529979"/>
            <a:ext cx="164083" cy="164083"/>
          </a:xfrm>
          <a:prstGeom prst="ellipse">
            <a:avLst/>
          </a:prstGeom>
          <a:solidFill>
            <a:srgbClr val="E2D7B6"/>
          </a:solidFill>
          <a:ln>
            <a:solidFill>
              <a:srgbClr val="413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>
              <a:solidFill>
                <a:srgbClr val="41321F"/>
              </a:solidFill>
            </a:endParaRPr>
          </a:p>
        </p:txBody>
      </p:sp>
      <p:cxnSp>
        <p:nvCxnSpPr>
          <p:cNvPr id="27" name="直接连接符 26"/>
          <p:cNvCxnSpPr>
            <a:stCxn id="23" idx="4"/>
          </p:cNvCxnSpPr>
          <p:nvPr/>
        </p:nvCxnSpPr>
        <p:spPr>
          <a:xfrm flipH="1">
            <a:off x="3571677" y="3694062"/>
            <a:ext cx="5960" cy="1860884"/>
          </a:xfrm>
          <a:prstGeom prst="line">
            <a:avLst/>
          </a:prstGeom>
          <a:ln>
            <a:solidFill>
              <a:srgbClr val="413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706818" y="3711393"/>
            <a:ext cx="10095" cy="1827784"/>
          </a:xfrm>
          <a:prstGeom prst="line">
            <a:avLst/>
          </a:prstGeom>
          <a:ln>
            <a:solidFill>
              <a:srgbClr val="413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834212" y="1503148"/>
            <a:ext cx="0" cy="1954269"/>
          </a:xfrm>
          <a:prstGeom prst="line">
            <a:avLst/>
          </a:prstGeom>
          <a:ln>
            <a:solidFill>
              <a:srgbClr val="413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0212626" y="1546231"/>
            <a:ext cx="0" cy="1954269"/>
          </a:xfrm>
          <a:prstGeom prst="line">
            <a:avLst/>
          </a:prstGeom>
          <a:ln>
            <a:solidFill>
              <a:srgbClr val="413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3"/>
          <p:cNvSpPr txBox="1"/>
          <p:nvPr/>
        </p:nvSpPr>
        <p:spPr>
          <a:xfrm>
            <a:off x="1499870" y="4191635"/>
            <a:ext cx="1955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zh-CN" altLang="en-US" sz="2800" dirty="0">
                <a:solidFill>
                  <a:srgbClr val="41321F"/>
                </a:solidFill>
              </a:rPr>
              <a:t>发现问题</a:t>
            </a:r>
            <a:endParaRPr lang="zh-CN" altLang="en-US" sz="2800" dirty="0">
              <a:solidFill>
                <a:srgbClr val="41321F"/>
              </a:solidFill>
            </a:endParaRPr>
          </a:p>
        </p:txBody>
      </p:sp>
      <p:sp>
        <p:nvSpPr>
          <p:cNvPr id="36" name="TextBox 62"/>
          <p:cNvSpPr txBox="1"/>
          <p:nvPr/>
        </p:nvSpPr>
        <p:spPr>
          <a:xfrm>
            <a:off x="4773295" y="4191635"/>
            <a:ext cx="2934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zh-CN" altLang="en-US" sz="2800" dirty="0">
                <a:solidFill>
                  <a:srgbClr val="41321F"/>
                </a:solidFill>
              </a:rPr>
              <a:t>联系其他物品</a:t>
            </a:r>
            <a:endParaRPr lang="zh-CN" altLang="en-US" sz="2800" dirty="0">
              <a:solidFill>
                <a:srgbClr val="41321F"/>
              </a:solidFill>
            </a:endParaRPr>
          </a:p>
        </p:txBody>
      </p:sp>
      <p:sp>
        <p:nvSpPr>
          <p:cNvPr id="37" name="TextBox 71"/>
          <p:cNvSpPr txBox="1"/>
          <p:nvPr/>
        </p:nvSpPr>
        <p:spPr>
          <a:xfrm>
            <a:off x="3889375" y="1586865"/>
            <a:ext cx="1938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zh-CN" altLang="en-US" sz="2800" dirty="0">
                <a:solidFill>
                  <a:srgbClr val="41321F"/>
                </a:solidFill>
              </a:rPr>
              <a:t>解决问题</a:t>
            </a:r>
            <a:endParaRPr lang="zh-CN" altLang="en-US" sz="2800" dirty="0">
              <a:solidFill>
                <a:srgbClr val="41321F"/>
              </a:solidFill>
            </a:endParaRPr>
          </a:p>
        </p:txBody>
      </p:sp>
      <p:sp>
        <p:nvSpPr>
          <p:cNvPr id="39" name="矩形 13"/>
          <p:cNvSpPr>
            <a:spLocks noChangeArrowheads="1"/>
          </p:cNvSpPr>
          <p:nvPr/>
        </p:nvSpPr>
        <p:spPr bwMode="auto">
          <a:xfrm>
            <a:off x="1500295" y="4639913"/>
            <a:ext cx="206262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41321F"/>
                </a:solidFill>
                <a:latin typeface="方正粗雅宋长_GBK"/>
                <a:ea typeface="方正粗雅宋长_GBK"/>
                <a:cs typeface="+mn-ea"/>
                <a:sym typeface="+mn-lt"/>
              </a:rPr>
              <a:t>创新不是目的，解决问题才是目的，关键是要善于观察</a:t>
            </a:r>
            <a:endParaRPr lang="zh-CN" altLang="en-US" sz="1400" dirty="0">
              <a:solidFill>
                <a:srgbClr val="41321F"/>
              </a:solidFill>
              <a:latin typeface="方正粗雅宋长_GBK"/>
              <a:ea typeface="方正粗雅宋长_GBK"/>
              <a:cs typeface="+mn-ea"/>
              <a:sym typeface="+mn-lt"/>
            </a:endParaRPr>
          </a:p>
        </p:txBody>
      </p:sp>
      <p:sp>
        <p:nvSpPr>
          <p:cNvPr id="40" name="矩形 13"/>
          <p:cNvSpPr>
            <a:spLocks noChangeArrowheads="1"/>
          </p:cNvSpPr>
          <p:nvPr/>
        </p:nvSpPr>
        <p:spPr bwMode="auto">
          <a:xfrm>
            <a:off x="3819693" y="2048883"/>
            <a:ext cx="206262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41321F"/>
                </a:solidFill>
                <a:latin typeface="方正粗雅宋长_GBK"/>
                <a:ea typeface="方正粗雅宋长_GBK"/>
                <a:cs typeface="+mn-ea"/>
                <a:sym typeface="+mn-lt"/>
              </a:rPr>
              <a:t>找到可以解决问题或者问题的更优化方案就是成功的创新</a:t>
            </a:r>
            <a:endParaRPr lang="zh-CN" altLang="en-US" sz="1600" dirty="0">
              <a:solidFill>
                <a:srgbClr val="41321F"/>
              </a:solidFill>
              <a:latin typeface="方正粗雅宋长_GBK"/>
              <a:ea typeface="方正粗雅宋长_GBK"/>
              <a:cs typeface="+mn-ea"/>
              <a:sym typeface="+mn-lt"/>
            </a:endParaRPr>
          </a:p>
        </p:txBody>
      </p:sp>
      <p:sp>
        <p:nvSpPr>
          <p:cNvPr id="41" name="矩形 13"/>
          <p:cNvSpPr>
            <a:spLocks noChangeArrowheads="1"/>
          </p:cNvSpPr>
          <p:nvPr/>
        </p:nvSpPr>
        <p:spPr bwMode="auto">
          <a:xfrm>
            <a:off x="5675913" y="4624504"/>
            <a:ext cx="206262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45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6845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41321F"/>
                </a:solidFill>
                <a:latin typeface="方正粗雅宋长_GBK"/>
                <a:ea typeface="方正粗雅宋长_GBK"/>
                <a:cs typeface="+mn-ea"/>
                <a:sym typeface="+mn-lt"/>
              </a:rPr>
              <a:t>创新过程中可以借鉴其他物品的特点及原理，大胆想象</a:t>
            </a:r>
            <a:endParaRPr lang="zh-CN" altLang="en-US" sz="1600" dirty="0">
              <a:solidFill>
                <a:srgbClr val="41321F"/>
              </a:solidFill>
              <a:latin typeface="方正粗雅宋长_GBK"/>
              <a:ea typeface="方正粗雅宋长_GBK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35" grpId="0"/>
      <p:bldP spid="36" grpId="0"/>
      <p:bldP spid="37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"/>
          <p:cNvSpPr txBox="1"/>
          <p:nvPr/>
        </p:nvSpPr>
        <p:spPr>
          <a:xfrm>
            <a:off x="4354874" y="441377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3600"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  <a:latin typeface="Lato Black"/>
                <a:cs typeface="Lato Black"/>
              </a:defRPr>
            </a:lvl1pPr>
          </a:lstStyle>
          <a:p>
            <a:r>
              <a:rPr lang="zh-CN" altLang="en-US" dirty="0">
                <a:solidFill>
                  <a:srgbClr val="41321F"/>
                </a:solidFill>
              </a:rPr>
              <a:t>项目中创新点</a:t>
            </a:r>
            <a:endParaRPr lang="zh-CN" altLang="en-US" dirty="0">
              <a:solidFill>
                <a:srgbClr val="41321F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529859" y="1375788"/>
            <a:ext cx="907237" cy="907237"/>
          </a:xfrm>
          <a:prstGeom prst="ellipse">
            <a:avLst/>
          </a:prstGeom>
          <a:solidFill>
            <a:srgbClr val="E2D7B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01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41321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grpSp>
        <p:nvGrpSpPr>
          <p:cNvPr id="37" name="组 10"/>
          <p:cNvGrpSpPr/>
          <p:nvPr/>
        </p:nvGrpSpPr>
        <p:grpSpPr>
          <a:xfrm>
            <a:off x="6632704" y="1397463"/>
            <a:ext cx="4042755" cy="4978551"/>
            <a:chOff x="247498" y="2041376"/>
            <a:chExt cx="3032066" cy="3733913"/>
          </a:xfrm>
        </p:grpSpPr>
        <p:sp>
          <p:nvSpPr>
            <p:cNvPr id="38" name="文本框 37"/>
            <p:cNvSpPr txBox="1"/>
            <p:nvPr/>
          </p:nvSpPr>
          <p:spPr>
            <a:xfrm>
              <a:off x="247498" y="2705858"/>
              <a:ext cx="3032066" cy="3069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0" dirty="0">
                  <a:solidFill>
                    <a:srgbClr val="41321F"/>
                  </a:solidFill>
                  <a:latin typeface="Century Gothic" panose="020B0502020202020204"/>
                </a:rPr>
                <a:t>考虑到传统手动面条机需要一次性将面团放入面条机压制，如果第一次所放入面团制出的面条不能够满足家庭食用需求，需要再次放入面团重新推进螺杆压面制作。我们设计的面条机可以改进这一弊端，我们设计的面条机使用连续螺旋线推进面团到出面口，可连续的从进面口放入面团并制作面条，使得面条的制作生产连续化。</a:t>
              </a:r>
              <a:endParaRPr lang="zh-CN" altLang="en-US" sz="2000" b="0" dirty="0">
                <a:solidFill>
                  <a:srgbClr val="41321F"/>
                </a:solidFill>
                <a:latin typeface="Century Gothic" panose="020B0502020202020204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47498" y="2041376"/>
              <a:ext cx="1661160" cy="548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12192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kern="0" dirty="0">
                  <a:solidFill>
                    <a:srgbClr val="41321F"/>
                  </a:solidFill>
                  <a:latin typeface="Calibri" panose="020F0502020204030204"/>
                  <a:ea typeface="微软雅黑" panose="020B0503020204020204" charset="-122"/>
                </a:rPr>
                <a:t>生产连续化</a:t>
              </a:r>
              <a:endParaRPr lang="zh-CN" altLang="en-US" sz="3200" kern="0" dirty="0">
                <a:solidFill>
                  <a:srgbClr val="41321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76" name="Group 4"/>
          <p:cNvGrpSpPr/>
          <p:nvPr/>
        </p:nvGrpSpPr>
        <p:grpSpPr>
          <a:xfrm>
            <a:off x="1629" y="1511299"/>
            <a:ext cx="4474679" cy="5350338"/>
            <a:chOff x="1629" y="1958795"/>
            <a:chExt cx="4100423" cy="4902843"/>
          </a:xfrm>
        </p:grpSpPr>
        <p:sp>
          <p:nvSpPr>
            <p:cNvPr id="77" name="Freeform 38"/>
            <p:cNvSpPr/>
            <p:nvPr/>
          </p:nvSpPr>
          <p:spPr bwMode="auto">
            <a:xfrm flipH="1">
              <a:off x="48064" y="4646636"/>
              <a:ext cx="2986464" cy="2215002"/>
            </a:xfrm>
            <a:custGeom>
              <a:avLst/>
              <a:gdLst>
                <a:gd name="T0" fmla="*/ 0 w 3666"/>
                <a:gd name="T1" fmla="*/ 929 h 2719"/>
                <a:gd name="T2" fmla="*/ 693 w 3666"/>
                <a:gd name="T3" fmla="*/ 0 h 2719"/>
                <a:gd name="T4" fmla="*/ 3666 w 3666"/>
                <a:gd name="T5" fmla="*/ 2215 h 2719"/>
                <a:gd name="T6" fmla="*/ 3666 w 3666"/>
                <a:gd name="T7" fmla="*/ 2719 h 2719"/>
                <a:gd name="T8" fmla="*/ 2400 w 3666"/>
                <a:gd name="T9" fmla="*/ 2719 h 2719"/>
                <a:gd name="T10" fmla="*/ 0 w 3666"/>
                <a:gd name="T11" fmla="*/ 929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6" h="2719">
                  <a:moveTo>
                    <a:pt x="0" y="929"/>
                  </a:moveTo>
                  <a:lnTo>
                    <a:pt x="693" y="0"/>
                  </a:lnTo>
                  <a:lnTo>
                    <a:pt x="3666" y="2215"/>
                  </a:lnTo>
                  <a:lnTo>
                    <a:pt x="3666" y="2719"/>
                  </a:lnTo>
                  <a:lnTo>
                    <a:pt x="2400" y="2719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rgbClr val="FBC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78" name="Freeform 39"/>
            <p:cNvSpPr/>
            <p:nvPr/>
          </p:nvSpPr>
          <p:spPr bwMode="auto">
            <a:xfrm flipH="1">
              <a:off x="712809" y="5228288"/>
              <a:ext cx="2321719" cy="1633350"/>
            </a:xfrm>
            <a:custGeom>
              <a:avLst/>
              <a:gdLst>
                <a:gd name="T0" fmla="*/ 0 w 2850"/>
                <a:gd name="T1" fmla="*/ 217 h 2005"/>
                <a:gd name="T2" fmla="*/ 161 w 2850"/>
                <a:gd name="T3" fmla="*/ 0 h 2005"/>
                <a:gd name="T4" fmla="*/ 2850 w 2850"/>
                <a:gd name="T5" fmla="*/ 2005 h 2005"/>
                <a:gd name="T6" fmla="*/ 2400 w 2850"/>
                <a:gd name="T7" fmla="*/ 2005 h 2005"/>
                <a:gd name="T8" fmla="*/ 0 w 2850"/>
                <a:gd name="T9" fmla="*/ 217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0" h="2005">
                  <a:moveTo>
                    <a:pt x="0" y="217"/>
                  </a:moveTo>
                  <a:lnTo>
                    <a:pt x="161" y="0"/>
                  </a:lnTo>
                  <a:lnTo>
                    <a:pt x="2850" y="2005"/>
                  </a:lnTo>
                  <a:lnTo>
                    <a:pt x="2400" y="200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79" name="Freeform 40"/>
            <p:cNvSpPr/>
            <p:nvPr/>
          </p:nvSpPr>
          <p:spPr bwMode="auto">
            <a:xfrm flipH="1">
              <a:off x="2694009" y="3966413"/>
              <a:ext cx="364143" cy="227284"/>
            </a:xfrm>
            <a:custGeom>
              <a:avLst/>
              <a:gdLst>
                <a:gd name="T0" fmla="*/ 178 w 189"/>
                <a:gd name="T1" fmla="*/ 0 h 118"/>
                <a:gd name="T2" fmla="*/ 0 w 189"/>
                <a:gd name="T3" fmla="*/ 34 h 118"/>
                <a:gd name="T4" fmla="*/ 11 w 189"/>
                <a:gd name="T5" fmla="*/ 103 h 118"/>
                <a:gd name="T6" fmla="*/ 189 w 189"/>
                <a:gd name="T7" fmla="*/ 69 h 118"/>
                <a:gd name="T8" fmla="*/ 178 w 18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18">
                  <a:moveTo>
                    <a:pt x="178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80" y="118"/>
                    <a:pt x="139" y="107"/>
                    <a:pt x="189" y="6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413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0" name="Freeform 41"/>
            <p:cNvSpPr/>
            <p:nvPr/>
          </p:nvSpPr>
          <p:spPr bwMode="auto">
            <a:xfrm flipH="1">
              <a:off x="1555145" y="4025881"/>
              <a:ext cx="1731921" cy="2467540"/>
            </a:xfrm>
            <a:custGeom>
              <a:avLst/>
              <a:gdLst>
                <a:gd name="T0" fmla="*/ 768 w 899"/>
                <a:gd name="T1" fmla="*/ 916 h 1281"/>
                <a:gd name="T2" fmla="*/ 838 w 899"/>
                <a:gd name="T3" fmla="*/ 522 h 1281"/>
                <a:gd name="T4" fmla="*/ 623 w 899"/>
                <a:gd name="T5" fmla="*/ 229 h 1281"/>
                <a:gd name="T6" fmla="*/ 354 w 899"/>
                <a:gd name="T7" fmla="*/ 31 h 1281"/>
                <a:gd name="T8" fmla="*/ 270 w 899"/>
                <a:gd name="T9" fmla="*/ 102 h 1281"/>
                <a:gd name="T10" fmla="*/ 175 w 899"/>
                <a:gd name="T11" fmla="*/ 123 h 1281"/>
                <a:gd name="T12" fmla="*/ 37 w 899"/>
                <a:gd name="T13" fmla="*/ 225 h 1281"/>
                <a:gd name="T14" fmla="*/ 72 w 899"/>
                <a:gd name="T15" fmla="*/ 337 h 1281"/>
                <a:gd name="T16" fmla="*/ 1 w 899"/>
                <a:gd name="T17" fmla="*/ 410 h 1281"/>
                <a:gd name="T18" fmla="*/ 105 w 899"/>
                <a:gd name="T19" fmla="*/ 535 h 1281"/>
                <a:gd name="T20" fmla="*/ 36 w 899"/>
                <a:gd name="T21" fmla="*/ 630 h 1281"/>
                <a:gd name="T22" fmla="*/ 106 w 899"/>
                <a:gd name="T23" fmla="*/ 719 h 1281"/>
                <a:gd name="T24" fmla="*/ 105 w 899"/>
                <a:gd name="T25" fmla="*/ 831 h 1281"/>
                <a:gd name="T26" fmla="*/ 768 w 899"/>
                <a:gd name="T27" fmla="*/ 916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9" h="1281">
                  <a:moveTo>
                    <a:pt x="768" y="916"/>
                  </a:moveTo>
                  <a:cubicBezTo>
                    <a:pt x="836" y="787"/>
                    <a:pt x="899" y="714"/>
                    <a:pt x="838" y="522"/>
                  </a:cubicBezTo>
                  <a:cubicBezTo>
                    <a:pt x="777" y="329"/>
                    <a:pt x="772" y="280"/>
                    <a:pt x="623" y="229"/>
                  </a:cubicBezTo>
                  <a:cubicBezTo>
                    <a:pt x="517" y="194"/>
                    <a:pt x="376" y="94"/>
                    <a:pt x="354" y="31"/>
                  </a:cubicBezTo>
                  <a:cubicBezTo>
                    <a:pt x="343" y="0"/>
                    <a:pt x="262" y="38"/>
                    <a:pt x="270" y="102"/>
                  </a:cubicBezTo>
                  <a:cubicBezTo>
                    <a:pt x="280" y="192"/>
                    <a:pt x="219" y="127"/>
                    <a:pt x="175" y="123"/>
                  </a:cubicBezTo>
                  <a:cubicBezTo>
                    <a:pt x="131" y="118"/>
                    <a:pt x="38" y="154"/>
                    <a:pt x="37" y="225"/>
                  </a:cubicBezTo>
                  <a:cubicBezTo>
                    <a:pt x="35" y="296"/>
                    <a:pt x="72" y="337"/>
                    <a:pt x="72" y="337"/>
                  </a:cubicBezTo>
                  <a:cubicBezTo>
                    <a:pt x="72" y="337"/>
                    <a:pt x="0" y="347"/>
                    <a:pt x="1" y="410"/>
                  </a:cubicBezTo>
                  <a:cubicBezTo>
                    <a:pt x="2" y="473"/>
                    <a:pt x="105" y="535"/>
                    <a:pt x="105" y="535"/>
                  </a:cubicBezTo>
                  <a:cubicBezTo>
                    <a:pt x="105" y="535"/>
                    <a:pt x="31" y="561"/>
                    <a:pt x="36" y="630"/>
                  </a:cubicBezTo>
                  <a:cubicBezTo>
                    <a:pt x="40" y="698"/>
                    <a:pt x="106" y="719"/>
                    <a:pt x="106" y="719"/>
                  </a:cubicBezTo>
                  <a:cubicBezTo>
                    <a:pt x="106" y="719"/>
                    <a:pt x="82" y="761"/>
                    <a:pt x="105" y="831"/>
                  </a:cubicBezTo>
                  <a:cubicBezTo>
                    <a:pt x="129" y="901"/>
                    <a:pt x="576" y="1281"/>
                    <a:pt x="768" y="916"/>
                  </a:cubicBezTo>
                  <a:close/>
                </a:path>
              </a:pathLst>
            </a:custGeom>
            <a:solidFill>
              <a:srgbClr val="FBC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1" name="Freeform 42"/>
            <p:cNvSpPr/>
            <p:nvPr/>
          </p:nvSpPr>
          <p:spPr bwMode="auto">
            <a:xfrm flipH="1">
              <a:off x="2562852" y="4549694"/>
              <a:ext cx="298158" cy="333187"/>
            </a:xfrm>
            <a:custGeom>
              <a:avLst/>
              <a:gdLst>
                <a:gd name="T0" fmla="*/ 6 w 155"/>
                <a:gd name="T1" fmla="*/ 0 h 173"/>
                <a:gd name="T2" fmla="*/ 0 w 155"/>
                <a:gd name="T3" fmla="*/ 101 h 173"/>
                <a:gd name="T4" fmla="*/ 138 w 155"/>
                <a:gd name="T5" fmla="*/ 164 h 173"/>
                <a:gd name="T6" fmla="*/ 155 w 155"/>
                <a:gd name="T7" fmla="*/ 173 h 173"/>
                <a:gd name="T8" fmla="*/ 122 w 155"/>
                <a:gd name="T9" fmla="*/ 12 h 173"/>
                <a:gd name="T10" fmla="*/ 6 w 155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73">
                  <a:moveTo>
                    <a:pt x="6" y="0"/>
                  </a:moveTo>
                  <a:cubicBezTo>
                    <a:pt x="30" y="41"/>
                    <a:pt x="46" y="43"/>
                    <a:pt x="0" y="101"/>
                  </a:cubicBezTo>
                  <a:cubicBezTo>
                    <a:pt x="28" y="124"/>
                    <a:pt x="79" y="155"/>
                    <a:pt x="138" y="164"/>
                  </a:cubicBezTo>
                  <a:cubicBezTo>
                    <a:pt x="143" y="164"/>
                    <a:pt x="150" y="173"/>
                    <a:pt x="155" y="173"/>
                  </a:cubicBezTo>
                  <a:cubicBezTo>
                    <a:pt x="122" y="12"/>
                    <a:pt x="122" y="12"/>
                    <a:pt x="122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2" name="Freeform 43"/>
            <p:cNvSpPr/>
            <p:nvPr/>
          </p:nvSpPr>
          <p:spPr bwMode="auto">
            <a:xfrm flipH="1">
              <a:off x="2068018" y="1958795"/>
              <a:ext cx="2034034" cy="2034034"/>
            </a:xfrm>
            <a:custGeom>
              <a:avLst/>
              <a:gdLst>
                <a:gd name="T0" fmla="*/ 564 w 1124"/>
                <a:gd name="T1" fmla="*/ 1 h 1124"/>
                <a:gd name="T2" fmla="*/ 1 w 1124"/>
                <a:gd name="T3" fmla="*/ 560 h 1124"/>
                <a:gd name="T4" fmla="*/ 560 w 1124"/>
                <a:gd name="T5" fmla="*/ 1123 h 1124"/>
                <a:gd name="T6" fmla="*/ 1123 w 1124"/>
                <a:gd name="T7" fmla="*/ 564 h 1124"/>
                <a:gd name="T8" fmla="*/ 564 w 1124"/>
                <a:gd name="T9" fmla="*/ 1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1124">
                  <a:moveTo>
                    <a:pt x="564" y="1"/>
                  </a:moveTo>
                  <a:cubicBezTo>
                    <a:pt x="254" y="0"/>
                    <a:pt x="2" y="250"/>
                    <a:pt x="1" y="560"/>
                  </a:cubicBezTo>
                  <a:cubicBezTo>
                    <a:pt x="0" y="869"/>
                    <a:pt x="250" y="1121"/>
                    <a:pt x="560" y="1123"/>
                  </a:cubicBezTo>
                  <a:cubicBezTo>
                    <a:pt x="869" y="1124"/>
                    <a:pt x="1121" y="874"/>
                    <a:pt x="1123" y="564"/>
                  </a:cubicBezTo>
                  <a:cubicBezTo>
                    <a:pt x="1124" y="254"/>
                    <a:pt x="874" y="2"/>
                    <a:pt x="564" y="1"/>
                  </a:cubicBezTo>
                  <a:close/>
                </a:path>
              </a:pathLst>
            </a:custGeom>
            <a:noFill/>
            <a:ln w="127000">
              <a:solidFill>
                <a:srgbClr val="41321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3" name="Freeform 44"/>
            <p:cNvSpPr/>
            <p:nvPr/>
          </p:nvSpPr>
          <p:spPr bwMode="auto">
            <a:xfrm flipH="1">
              <a:off x="2119689" y="2008836"/>
              <a:ext cx="1932322" cy="1932323"/>
            </a:xfrm>
            <a:custGeom>
              <a:avLst/>
              <a:gdLst>
                <a:gd name="T0" fmla="*/ 504 w 1003"/>
                <a:gd name="T1" fmla="*/ 1 h 1003"/>
                <a:gd name="T2" fmla="*/ 1 w 1003"/>
                <a:gd name="T3" fmla="*/ 500 h 1003"/>
                <a:gd name="T4" fmla="*/ 500 w 1003"/>
                <a:gd name="T5" fmla="*/ 1002 h 1003"/>
                <a:gd name="T6" fmla="*/ 1002 w 1003"/>
                <a:gd name="T7" fmla="*/ 504 h 1003"/>
                <a:gd name="T8" fmla="*/ 504 w 1003"/>
                <a:gd name="T9" fmla="*/ 1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3" h="1003">
                  <a:moveTo>
                    <a:pt x="504" y="1"/>
                  </a:moveTo>
                  <a:cubicBezTo>
                    <a:pt x="227" y="0"/>
                    <a:pt x="2" y="223"/>
                    <a:pt x="1" y="500"/>
                  </a:cubicBezTo>
                  <a:cubicBezTo>
                    <a:pt x="0" y="776"/>
                    <a:pt x="223" y="1001"/>
                    <a:pt x="500" y="1002"/>
                  </a:cubicBezTo>
                  <a:cubicBezTo>
                    <a:pt x="776" y="1003"/>
                    <a:pt x="1001" y="780"/>
                    <a:pt x="1002" y="504"/>
                  </a:cubicBezTo>
                  <a:cubicBezTo>
                    <a:pt x="1003" y="227"/>
                    <a:pt x="780" y="2"/>
                    <a:pt x="504" y="1"/>
                  </a:cubicBezTo>
                  <a:close/>
                </a:path>
              </a:pathLst>
            </a:custGeom>
            <a:solidFill>
              <a:srgbClr val="E2D7B6">
                <a:alpha val="2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4" name="Freeform 45"/>
            <p:cNvSpPr/>
            <p:nvPr/>
          </p:nvSpPr>
          <p:spPr bwMode="auto">
            <a:xfrm flipH="1">
              <a:off x="2171826" y="2521244"/>
              <a:ext cx="1398734" cy="1370222"/>
            </a:xfrm>
            <a:custGeom>
              <a:avLst/>
              <a:gdLst>
                <a:gd name="T0" fmla="*/ 0 w 726"/>
                <a:gd name="T1" fmla="*/ 642 h 711"/>
                <a:gd name="T2" fmla="*/ 244 w 726"/>
                <a:gd name="T3" fmla="*/ 710 h 711"/>
                <a:gd name="T4" fmla="*/ 726 w 726"/>
                <a:gd name="T5" fmla="*/ 231 h 711"/>
                <a:gd name="T6" fmla="*/ 667 w 726"/>
                <a:gd name="T7" fmla="*/ 0 h 711"/>
                <a:gd name="T8" fmla="*/ 696 w 726"/>
                <a:gd name="T9" fmla="*/ 171 h 711"/>
                <a:gd name="T10" fmla="*/ 185 w 726"/>
                <a:gd name="T11" fmla="*/ 678 h 711"/>
                <a:gd name="T12" fmla="*/ 0 w 726"/>
                <a:gd name="T13" fmla="*/ 64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711">
                  <a:moveTo>
                    <a:pt x="0" y="642"/>
                  </a:moveTo>
                  <a:cubicBezTo>
                    <a:pt x="72" y="685"/>
                    <a:pt x="155" y="709"/>
                    <a:pt x="244" y="710"/>
                  </a:cubicBezTo>
                  <a:cubicBezTo>
                    <a:pt x="509" y="711"/>
                    <a:pt x="725" y="497"/>
                    <a:pt x="726" y="231"/>
                  </a:cubicBezTo>
                  <a:cubicBezTo>
                    <a:pt x="726" y="147"/>
                    <a:pt x="705" y="69"/>
                    <a:pt x="667" y="0"/>
                  </a:cubicBezTo>
                  <a:cubicBezTo>
                    <a:pt x="686" y="53"/>
                    <a:pt x="696" y="111"/>
                    <a:pt x="696" y="171"/>
                  </a:cubicBezTo>
                  <a:cubicBezTo>
                    <a:pt x="695" y="452"/>
                    <a:pt x="466" y="679"/>
                    <a:pt x="185" y="678"/>
                  </a:cubicBezTo>
                  <a:cubicBezTo>
                    <a:pt x="120" y="677"/>
                    <a:pt x="58" y="665"/>
                    <a:pt x="0" y="642"/>
                  </a:cubicBezTo>
                  <a:close/>
                </a:path>
              </a:pathLst>
            </a:custGeom>
            <a:solidFill>
              <a:srgbClr val="E2D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5" name="Freeform 46"/>
            <p:cNvSpPr/>
            <p:nvPr/>
          </p:nvSpPr>
          <p:spPr bwMode="auto">
            <a:xfrm flipH="1">
              <a:off x="2597067" y="3931383"/>
              <a:ext cx="416280" cy="932761"/>
            </a:xfrm>
            <a:custGeom>
              <a:avLst/>
              <a:gdLst>
                <a:gd name="T0" fmla="*/ 122 w 216"/>
                <a:gd name="T1" fmla="*/ 0 h 484"/>
                <a:gd name="T2" fmla="*/ 0 w 216"/>
                <a:gd name="T3" fmla="*/ 24 h 484"/>
                <a:gd name="T4" fmla="*/ 29 w 216"/>
                <a:gd name="T5" fmla="*/ 173 h 484"/>
                <a:gd name="T6" fmla="*/ 63 w 216"/>
                <a:gd name="T7" fmla="*/ 421 h 484"/>
                <a:gd name="T8" fmla="*/ 216 w 216"/>
                <a:gd name="T9" fmla="*/ 484 h 484"/>
                <a:gd name="T10" fmla="*/ 178 w 216"/>
                <a:gd name="T11" fmla="*/ 290 h 484"/>
                <a:gd name="T12" fmla="*/ 142 w 216"/>
                <a:gd name="T13" fmla="*/ 101 h 484"/>
                <a:gd name="T14" fmla="*/ 122 w 216"/>
                <a:gd name="T1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484">
                  <a:moveTo>
                    <a:pt x="122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7" y="295"/>
                    <a:pt x="141" y="321"/>
                    <a:pt x="63" y="421"/>
                  </a:cubicBezTo>
                  <a:cubicBezTo>
                    <a:pt x="94" y="445"/>
                    <a:pt x="150" y="480"/>
                    <a:pt x="216" y="484"/>
                  </a:cubicBezTo>
                  <a:cubicBezTo>
                    <a:pt x="203" y="420"/>
                    <a:pt x="191" y="355"/>
                    <a:pt x="178" y="290"/>
                  </a:cubicBezTo>
                  <a:cubicBezTo>
                    <a:pt x="141" y="234"/>
                    <a:pt x="124" y="174"/>
                    <a:pt x="142" y="101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4132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6" name="Freeform 47"/>
            <p:cNvSpPr/>
            <p:nvPr/>
          </p:nvSpPr>
          <p:spPr bwMode="auto">
            <a:xfrm flipH="1">
              <a:off x="1844341" y="4316707"/>
              <a:ext cx="1269207" cy="2043928"/>
            </a:xfrm>
            <a:custGeom>
              <a:avLst/>
              <a:gdLst>
                <a:gd name="T0" fmla="*/ 12 w 659"/>
                <a:gd name="T1" fmla="*/ 382 h 1061"/>
                <a:gd name="T2" fmla="*/ 15 w 659"/>
                <a:gd name="T3" fmla="*/ 384 h 1061"/>
                <a:gd name="T4" fmla="*/ 15 w 659"/>
                <a:gd name="T5" fmla="*/ 384 h 1061"/>
                <a:gd name="T6" fmla="*/ 84 w 659"/>
                <a:gd name="T7" fmla="*/ 421 h 1061"/>
                <a:gd name="T8" fmla="*/ 243 w 659"/>
                <a:gd name="T9" fmla="*/ 453 h 1061"/>
                <a:gd name="T10" fmla="*/ 369 w 659"/>
                <a:gd name="T11" fmla="*/ 438 h 1061"/>
                <a:gd name="T12" fmla="*/ 415 w 659"/>
                <a:gd name="T13" fmla="*/ 492 h 1061"/>
                <a:gd name="T14" fmla="*/ 392 w 659"/>
                <a:gd name="T15" fmla="*/ 559 h 1061"/>
                <a:gd name="T16" fmla="*/ 161 w 659"/>
                <a:gd name="T17" fmla="*/ 582 h 1061"/>
                <a:gd name="T18" fmla="*/ 16 w 659"/>
                <a:gd name="T19" fmla="*/ 568 h 1061"/>
                <a:gd name="T20" fmla="*/ 163 w 659"/>
                <a:gd name="T21" fmla="*/ 589 h 1061"/>
                <a:gd name="T22" fmla="*/ 360 w 659"/>
                <a:gd name="T23" fmla="*/ 585 h 1061"/>
                <a:gd name="T24" fmla="*/ 379 w 659"/>
                <a:gd name="T25" fmla="*/ 635 h 1061"/>
                <a:gd name="T26" fmla="*/ 320 w 659"/>
                <a:gd name="T27" fmla="*/ 699 h 1061"/>
                <a:gd name="T28" fmla="*/ 58 w 659"/>
                <a:gd name="T29" fmla="*/ 725 h 1061"/>
                <a:gd name="T30" fmla="*/ 48 w 659"/>
                <a:gd name="T31" fmla="*/ 725 h 1061"/>
                <a:gd name="T32" fmla="*/ 659 w 659"/>
                <a:gd name="T33" fmla="*/ 798 h 1061"/>
                <a:gd name="T34" fmla="*/ 376 w 659"/>
                <a:gd name="T35" fmla="*/ 877 h 1061"/>
                <a:gd name="T36" fmla="*/ 280 w 659"/>
                <a:gd name="T37" fmla="*/ 770 h 1061"/>
                <a:gd name="T38" fmla="*/ 387 w 659"/>
                <a:gd name="T39" fmla="*/ 634 h 1061"/>
                <a:gd name="T40" fmla="*/ 381 w 659"/>
                <a:gd name="T41" fmla="*/ 577 h 1061"/>
                <a:gd name="T42" fmla="*/ 444 w 659"/>
                <a:gd name="T43" fmla="*/ 705 h 1061"/>
                <a:gd name="T44" fmla="*/ 461 w 659"/>
                <a:gd name="T45" fmla="*/ 694 h 1061"/>
                <a:gd name="T46" fmla="*/ 425 w 659"/>
                <a:gd name="T47" fmla="*/ 494 h 1061"/>
                <a:gd name="T48" fmla="*/ 372 w 659"/>
                <a:gd name="T49" fmla="*/ 411 h 1061"/>
                <a:gd name="T50" fmla="*/ 359 w 659"/>
                <a:gd name="T51" fmla="*/ 328 h 1061"/>
                <a:gd name="T52" fmla="*/ 387 w 659"/>
                <a:gd name="T53" fmla="*/ 263 h 1061"/>
                <a:gd name="T54" fmla="*/ 567 w 659"/>
                <a:gd name="T55" fmla="*/ 294 h 1061"/>
                <a:gd name="T56" fmla="*/ 338 w 659"/>
                <a:gd name="T57" fmla="*/ 109 h 1061"/>
                <a:gd name="T58" fmla="*/ 191 w 659"/>
                <a:gd name="T59" fmla="*/ 0 h 1061"/>
                <a:gd name="T60" fmla="*/ 285 w 659"/>
                <a:gd name="T61" fmla="*/ 192 h 1061"/>
                <a:gd name="T62" fmla="*/ 318 w 659"/>
                <a:gd name="T63" fmla="*/ 275 h 1061"/>
                <a:gd name="T64" fmla="*/ 278 w 659"/>
                <a:gd name="T65" fmla="*/ 287 h 1061"/>
                <a:gd name="T66" fmla="*/ 294 w 659"/>
                <a:gd name="T67" fmla="*/ 307 h 1061"/>
                <a:gd name="T68" fmla="*/ 347 w 659"/>
                <a:gd name="T69" fmla="*/ 331 h 1061"/>
                <a:gd name="T70" fmla="*/ 358 w 659"/>
                <a:gd name="T71" fmla="*/ 412 h 1061"/>
                <a:gd name="T72" fmla="*/ 248 w 659"/>
                <a:gd name="T73" fmla="*/ 441 h 1061"/>
                <a:gd name="T74" fmla="*/ 91 w 659"/>
                <a:gd name="T75" fmla="*/ 411 h 1061"/>
                <a:gd name="T76" fmla="*/ 12 w 659"/>
                <a:gd name="T77" fmla="*/ 382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9" h="1061">
                  <a:moveTo>
                    <a:pt x="12" y="382"/>
                  </a:moveTo>
                  <a:cubicBezTo>
                    <a:pt x="14" y="383"/>
                    <a:pt x="15" y="384"/>
                    <a:pt x="15" y="384"/>
                  </a:cubicBezTo>
                  <a:cubicBezTo>
                    <a:pt x="15" y="384"/>
                    <a:pt x="15" y="384"/>
                    <a:pt x="15" y="384"/>
                  </a:cubicBezTo>
                  <a:cubicBezTo>
                    <a:pt x="25" y="391"/>
                    <a:pt x="39" y="400"/>
                    <a:pt x="84" y="421"/>
                  </a:cubicBezTo>
                  <a:cubicBezTo>
                    <a:pt x="132" y="444"/>
                    <a:pt x="194" y="451"/>
                    <a:pt x="243" y="453"/>
                  </a:cubicBezTo>
                  <a:cubicBezTo>
                    <a:pt x="291" y="455"/>
                    <a:pt x="343" y="431"/>
                    <a:pt x="369" y="438"/>
                  </a:cubicBezTo>
                  <a:cubicBezTo>
                    <a:pt x="394" y="445"/>
                    <a:pt x="408" y="465"/>
                    <a:pt x="415" y="492"/>
                  </a:cubicBezTo>
                  <a:cubicBezTo>
                    <a:pt x="422" y="518"/>
                    <a:pt x="412" y="543"/>
                    <a:pt x="392" y="559"/>
                  </a:cubicBezTo>
                  <a:cubicBezTo>
                    <a:pt x="372" y="575"/>
                    <a:pt x="222" y="584"/>
                    <a:pt x="161" y="582"/>
                  </a:cubicBezTo>
                  <a:cubicBezTo>
                    <a:pt x="101" y="580"/>
                    <a:pt x="0" y="557"/>
                    <a:pt x="16" y="568"/>
                  </a:cubicBezTo>
                  <a:cubicBezTo>
                    <a:pt x="31" y="578"/>
                    <a:pt x="100" y="586"/>
                    <a:pt x="163" y="589"/>
                  </a:cubicBezTo>
                  <a:cubicBezTo>
                    <a:pt x="226" y="593"/>
                    <a:pt x="346" y="576"/>
                    <a:pt x="360" y="585"/>
                  </a:cubicBezTo>
                  <a:cubicBezTo>
                    <a:pt x="374" y="594"/>
                    <a:pt x="380" y="608"/>
                    <a:pt x="379" y="635"/>
                  </a:cubicBezTo>
                  <a:cubicBezTo>
                    <a:pt x="378" y="663"/>
                    <a:pt x="358" y="684"/>
                    <a:pt x="320" y="699"/>
                  </a:cubicBezTo>
                  <a:cubicBezTo>
                    <a:pt x="281" y="715"/>
                    <a:pt x="124" y="731"/>
                    <a:pt x="58" y="725"/>
                  </a:cubicBezTo>
                  <a:cubicBezTo>
                    <a:pt x="55" y="725"/>
                    <a:pt x="52" y="725"/>
                    <a:pt x="48" y="725"/>
                  </a:cubicBezTo>
                  <a:cubicBezTo>
                    <a:pt x="155" y="838"/>
                    <a:pt x="486" y="1061"/>
                    <a:pt x="659" y="798"/>
                  </a:cubicBezTo>
                  <a:cubicBezTo>
                    <a:pt x="583" y="877"/>
                    <a:pt x="470" y="896"/>
                    <a:pt x="376" y="877"/>
                  </a:cubicBezTo>
                  <a:cubicBezTo>
                    <a:pt x="312" y="865"/>
                    <a:pt x="222" y="807"/>
                    <a:pt x="280" y="770"/>
                  </a:cubicBezTo>
                  <a:cubicBezTo>
                    <a:pt x="337" y="732"/>
                    <a:pt x="383" y="683"/>
                    <a:pt x="387" y="634"/>
                  </a:cubicBezTo>
                  <a:cubicBezTo>
                    <a:pt x="391" y="586"/>
                    <a:pt x="358" y="578"/>
                    <a:pt x="381" y="577"/>
                  </a:cubicBezTo>
                  <a:cubicBezTo>
                    <a:pt x="403" y="575"/>
                    <a:pt x="418" y="649"/>
                    <a:pt x="444" y="705"/>
                  </a:cubicBezTo>
                  <a:cubicBezTo>
                    <a:pt x="470" y="760"/>
                    <a:pt x="499" y="758"/>
                    <a:pt x="461" y="694"/>
                  </a:cubicBezTo>
                  <a:cubicBezTo>
                    <a:pt x="424" y="630"/>
                    <a:pt x="432" y="553"/>
                    <a:pt x="425" y="494"/>
                  </a:cubicBezTo>
                  <a:cubicBezTo>
                    <a:pt x="417" y="435"/>
                    <a:pt x="363" y="425"/>
                    <a:pt x="372" y="411"/>
                  </a:cubicBezTo>
                  <a:cubicBezTo>
                    <a:pt x="380" y="398"/>
                    <a:pt x="386" y="358"/>
                    <a:pt x="359" y="328"/>
                  </a:cubicBezTo>
                  <a:cubicBezTo>
                    <a:pt x="333" y="298"/>
                    <a:pt x="349" y="248"/>
                    <a:pt x="387" y="263"/>
                  </a:cubicBezTo>
                  <a:cubicBezTo>
                    <a:pt x="425" y="279"/>
                    <a:pt x="535" y="303"/>
                    <a:pt x="567" y="294"/>
                  </a:cubicBezTo>
                  <a:cubicBezTo>
                    <a:pt x="369" y="261"/>
                    <a:pt x="379" y="117"/>
                    <a:pt x="338" y="109"/>
                  </a:cubicBezTo>
                  <a:cubicBezTo>
                    <a:pt x="296" y="102"/>
                    <a:pt x="215" y="53"/>
                    <a:pt x="191" y="0"/>
                  </a:cubicBezTo>
                  <a:cubicBezTo>
                    <a:pt x="218" y="98"/>
                    <a:pt x="256" y="161"/>
                    <a:pt x="285" y="192"/>
                  </a:cubicBezTo>
                  <a:cubicBezTo>
                    <a:pt x="315" y="223"/>
                    <a:pt x="321" y="241"/>
                    <a:pt x="318" y="275"/>
                  </a:cubicBezTo>
                  <a:cubicBezTo>
                    <a:pt x="314" y="310"/>
                    <a:pt x="301" y="301"/>
                    <a:pt x="278" y="287"/>
                  </a:cubicBezTo>
                  <a:cubicBezTo>
                    <a:pt x="256" y="273"/>
                    <a:pt x="273" y="293"/>
                    <a:pt x="294" y="307"/>
                  </a:cubicBezTo>
                  <a:cubicBezTo>
                    <a:pt x="314" y="320"/>
                    <a:pt x="328" y="311"/>
                    <a:pt x="347" y="331"/>
                  </a:cubicBezTo>
                  <a:cubicBezTo>
                    <a:pt x="366" y="352"/>
                    <a:pt x="370" y="376"/>
                    <a:pt x="358" y="412"/>
                  </a:cubicBezTo>
                  <a:cubicBezTo>
                    <a:pt x="347" y="447"/>
                    <a:pt x="300" y="437"/>
                    <a:pt x="248" y="441"/>
                  </a:cubicBezTo>
                  <a:cubicBezTo>
                    <a:pt x="196" y="445"/>
                    <a:pt x="134" y="430"/>
                    <a:pt x="91" y="411"/>
                  </a:cubicBezTo>
                  <a:cubicBezTo>
                    <a:pt x="49" y="392"/>
                    <a:pt x="6" y="377"/>
                    <a:pt x="12" y="382"/>
                  </a:cubicBez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7" name="Freeform 48"/>
            <p:cNvSpPr/>
            <p:nvPr/>
          </p:nvSpPr>
          <p:spPr bwMode="auto">
            <a:xfrm flipH="1">
              <a:off x="2543301" y="4072316"/>
              <a:ext cx="79020" cy="117308"/>
            </a:xfrm>
            <a:custGeom>
              <a:avLst/>
              <a:gdLst>
                <a:gd name="T0" fmla="*/ 41 w 41"/>
                <a:gd name="T1" fmla="*/ 55 h 61"/>
                <a:gd name="T2" fmla="*/ 9 w 41"/>
                <a:gd name="T3" fmla="*/ 7 h 61"/>
                <a:gd name="T4" fmla="*/ 5 w 41"/>
                <a:gd name="T5" fmla="*/ 0 h 61"/>
                <a:gd name="T6" fmla="*/ 18 w 41"/>
                <a:gd name="T7" fmla="*/ 53 h 61"/>
                <a:gd name="T8" fmla="*/ 41 w 41"/>
                <a:gd name="T9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41" y="55"/>
                  </a:moveTo>
                  <a:cubicBezTo>
                    <a:pt x="25" y="38"/>
                    <a:pt x="14" y="21"/>
                    <a:pt x="9" y="7"/>
                  </a:cubicBezTo>
                  <a:cubicBezTo>
                    <a:pt x="8" y="4"/>
                    <a:pt x="6" y="2"/>
                    <a:pt x="5" y="0"/>
                  </a:cubicBezTo>
                  <a:cubicBezTo>
                    <a:pt x="0" y="17"/>
                    <a:pt x="7" y="39"/>
                    <a:pt x="18" y="53"/>
                  </a:cubicBezTo>
                  <a:cubicBezTo>
                    <a:pt x="24" y="61"/>
                    <a:pt x="32" y="60"/>
                    <a:pt x="41" y="55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8" name="Freeform 49"/>
            <p:cNvSpPr/>
            <p:nvPr/>
          </p:nvSpPr>
          <p:spPr bwMode="auto">
            <a:xfrm flipH="1">
              <a:off x="2891966" y="4661299"/>
              <a:ext cx="283494" cy="221582"/>
            </a:xfrm>
            <a:custGeom>
              <a:avLst/>
              <a:gdLst>
                <a:gd name="T0" fmla="*/ 9 w 147"/>
                <a:gd name="T1" fmla="*/ 0 h 115"/>
                <a:gd name="T2" fmla="*/ 14 w 147"/>
                <a:gd name="T3" fmla="*/ 7 h 115"/>
                <a:gd name="T4" fmla="*/ 0 w 147"/>
                <a:gd name="T5" fmla="*/ 10 h 115"/>
                <a:gd name="T6" fmla="*/ 99 w 147"/>
                <a:gd name="T7" fmla="*/ 94 h 115"/>
                <a:gd name="T8" fmla="*/ 147 w 147"/>
                <a:gd name="T9" fmla="*/ 44 h 115"/>
                <a:gd name="T10" fmla="*/ 108 w 147"/>
                <a:gd name="T11" fmla="*/ 51 h 115"/>
                <a:gd name="T12" fmla="*/ 14 w 147"/>
                <a:gd name="T13" fmla="*/ 3 h 115"/>
                <a:gd name="T14" fmla="*/ 9 w 147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15">
                  <a:moveTo>
                    <a:pt x="9" y="0"/>
                  </a:moveTo>
                  <a:cubicBezTo>
                    <a:pt x="12" y="5"/>
                    <a:pt x="14" y="7"/>
                    <a:pt x="14" y="7"/>
                  </a:cubicBezTo>
                  <a:cubicBezTo>
                    <a:pt x="14" y="7"/>
                    <a:pt x="8" y="8"/>
                    <a:pt x="0" y="10"/>
                  </a:cubicBezTo>
                  <a:cubicBezTo>
                    <a:pt x="28" y="35"/>
                    <a:pt x="69" y="75"/>
                    <a:pt x="99" y="94"/>
                  </a:cubicBezTo>
                  <a:cubicBezTo>
                    <a:pt x="131" y="115"/>
                    <a:pt x="147" y="53"/>
                    <a:pt x="147" y="44"/>
                  </a:cubicBezTo>
                  <a:cubicBezTo>
                    <a:pt x="147" y="35"/>
                    <a:pt x="136" y="49"/>
                    <a:pt x="108" y="51"/>
                  </a:cubicBezTo>
                  <a:cubicBezTo>
                    <a:pt x="80" y="54"/>
                    <a:pt x="35" y="21"/>
                    <a:pt x="14" y="3"/>
                  </a:cubicBezTo>
                  <a:cubicBezTo>
                    <a:pt x="12" y="2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9" name="Freeform 50"/>
            <p:cNvSpPr/>
            <p:nvPr/>
          </p:nvSpPr>
          <p:spPr bwMode="auto">
            <a:xfrm flipH="1">
              <a:off x="2389334" y="5441723"/>
              <a:ext cx="162113" cy="171889"/>
            </a:xfrm>
            <a:custGeom>
              <a:avLst/>
              <a:gdLst>
                <a:gd name="T0" fmla="*/ 5 w 84"/>
                <a:gd name="T1" fmla="*/ 20 h 89"/>
                <a:gd name="T2" fmla="*/ 5 w 84"/>
                <a:gd name="T3" fmla="*/ 75 h 89"/>
                <a:gd name="T4" fmla="*/ 68 w 84"/>
                <a:gd name="T5" fmla="*/ 76 h 89"/>
                <a:gd name="T6" fmla="*/ 60 w 84"/>
                <a:gd name="T7" fmla="*/ 5 h 89"/>
                <a:gd name="T8" fmla="*/ 5 w 84"/>
                <a:gd name="T9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9">
                  <a:moveTo>
                    <a:pt x="5" y="20"/>
                  </a:moveTo>
                  <a:cubicBezTo>
                    <a:pt x="2" y="26"/>
                    <a:pt x="0" y="66"/>
                    <a:pt x="5" y="75"/>
                  </a:cubicBezTo>
                  <a:cubicBezTo>
                    <a:pt x="10" y="83"/>
                    <a:pt x="57" y="89"/>
                    <a:pt x="68" y="76"/>
                  </a:cubicBezTo>
                  <a:cubicBezTo>
                    <a:pt x="79" y="64"/>
                    <a:pt x="84" y="11"/>
                    <a:pt x="60" y="5"/>
                  </a:cubicBezTo>
                  <a:cubicBezTo>
                    <a:pt x="42" y="0"/>
                    <a:pt x="9" y="14"/>
                    <a:pt x="5" y="20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0" name="Freeform 51"/>
            <p:cNvSpPr/>
            <p:nvPr/>
          </p:nvSpPr>
          <p:spPr bwMode="auto">
            <a:xfrm flipH="1">
              <a:off x="2867527" y="4511406"/>
              <a:ext cx="236245" cy="248465"/>
            </a:xfrm>
            <a:custGeom>
              <a:avLst/>
              <a:gdLst>
                <a:gd name="T0" fmla="*/ 25 w 123"/>
                <a:gd name="T1" fmla="*/ 24 h 129"/>
                <a:gd name="T2" fmla="*/ 49 w 123"/>
                <a:gd name="T3" fmla="*/ 110 h 129"/>
                <a:gd name="T4" fmla="*/ 100 w 123"/>
                <a:gd name="T5" fmla="*/ 40 h 129"/>
                <a:gd name="T6" fmla="*/ 25 w 123"/>
                <a:gd name="T7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29">
                  <a:moveTo>
                    <a:pt x="25" y="24"/>
                  </a:moveTo>
                  <a:cubicBezTo>
                    <a:pt x="0" y="57"/>
                    <a:pt x="37" y="100"/>
                    <a:pt x="49" y="110"/>
                  </a:cubicBezTo>
                  <a:cubicBezTo>
                    <a:pt x="69" y="129"/>
                    <a:pt x="123" y="58"/>
                    <a:pt x="100" y="40"/>
                  </a:cubicBezTo>
                  <a:cubicBezTo>
                    <a:pt x="82" y="25"/>
                    <a:pt x="43" y="0"/>
                    <a:pt x="25" y="24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1" name="Freeform 52"/>
            <p:cNvSpPr/>
            <p:nvPr/>
          </p:nvSpPr>
          <p:spPr bwMode="auto">
            <a:xfrm flipH="1">
              <a:off x="2408886" y="4943164"/>
              <a:ext cx="217508" cy="207733"/>
            </a:xfrm>
            <a:custGeom>
              <a:avLst/>
              <a:gdLst>
                <a:gd name="T0" fmla="*/ 16 w 113"/>
                <a:gd name="T1" fmla="*/ 90 h 108"/>
                <a:gd name="T2" fmla="*/ 83 w 113"/>
                <a:gd name="T3" fmla="*/ 104 h 108"/>
                <a:gd name="T4" fmla="*/ 82 w 113"/>
                <a:gd name="T5" fmla="*/ 8 h 108"/>
                <a:gd name="T6" fmla="*/ 16 w 113"/>
                <a:gd name="T7" fmla="*/ 24 h 108"/>
                <a:gd name="T8" fmla="*/ 16 w 113"/>
                <a:gd name="T9" fmla="*/ 9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08">
                  <a:moveTo>
                    <a:pt x="16" y="90"/>
                  </a:moveTo>
                  <a:cubicBezTo>
                    <a:pt x="35" y="103"/>
                    <a:pt x="67" y="108"/>
                    <a:pt x="83" y="104"/>
                  </a:cubicBezTo>
                  <a:cubicBezTo>
                    <a:pt x="106" y="97"/>
                    <a:pt x="113" y="22"/>
                    <a:pt x="82" y="8"/>
                  </a:cubicBezTo>
                  <a:cubicBezTo>
                    <a:pt x="64" y="0"/>
                    <a:pt x="32" y="8"/>
                    <a:pt x="16" y="24"/>
                  </a:cubicBezTo>
                  <a:cubicBezTo>
                    <a:pt x="0" y="40"/>
                    <a:pt x="1" y="79"/>
                    <a:pt x="16" y="90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2" name="Freeform 53"/>
            <p:cNvSpPr/>
            <p:nvPr/>
          </p:nvSpPr>
          <p:spPr bwMode="auto">
            <a:xfrm flipH="1">
              <a:off x="2302983" y="5177780"/>
              <a:ext cx="197957" cy="219952"/>
            </a:xfrm>
            <a:custGeom>
              <a:avLst/>
              <a:gdLst>
                <a:gd name="T0" fmla="*/ 7 w 103"/>
                <a:gd name="T1" fmla="*/ 25 h 114"/>
                <a:gd name="T2" fmla="*/ 65 w 103"/>
                <a:gd name="T3" fmla="*/ 6 h 114"/>
                <a:gd name="T4" fmla="*/ 75 w 103"/>
                <a:gd name="T5" fmla="*/ 94 h 114"/>
                <a:gd name="T6" fmla="*/ 11 w 103"/>
                <a:gd name="T7" fmla="*/ 97 h 114"/>
                <a:gd name="T8" fmla="*/ 7 w 103"/>
                <a:gd name="T9" fmla="*/ 2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4">
                  <a:moveTo>
                    <a:pt x="7" y="25"/>
                  </a:moveTo>
                  <a:cubicBezTo>
                    <a:pt x="14" y="16"/>
                    <a:pt x="47" y="0"/>
                    <a:pt x="65" y="6"/>
                  </a:cubicBezTo>
                  <a:cubicBezTo>
                    <a:pt x="83" y="12"/>
                    <a:pt x="103" y="74"/>
                    <a:pt x="75" y="94"/>
                  </a:cubicBezTo>
                  <a:cubicBezTo>
                    <a:pt x="47" y="114"/>
                    <a:pt x="18" y="112"/>
                    <a:pt x="11" y="97"/>
                  </a:cubicBezTo>
                  <a:cubicBezTo>
                    <a:pt x="4" y="82"/>
                    <a:pt x="0" y="34"/>
                    <a:pt x="7" y="25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3" name="Freeform 54"/>
            <p:cNvSpPr/>
            <p:nvPr/>
          </p:nvSpPr>
          <p:spPr bwMode="auto">
            <a:xfrm flipH="1">
              <a:off x="1531520" y="5180224"/>
              <a:ext cx="441534" cy="604462"/>
            </a:xfrm>
            <a:custGeom>
              <a:avLst/>
              <a:gdLst>
                <a:gd name="T0" fmla="*/ 175 w 229"/>
                <a:gd name="T1" fmla="*/ 0 h 314"/>
                <a:gd name="T2" fmla="*/ 0 w 229"/>
                <a:gd name="T3" fmla="*/ 274 h 314"/>
                <a:gd name="T4" fmla="*/ 175 w 229"/>
                <a:gd name="T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314">
                  <a:moveTo>
                    <a:pt x="175" y="0"/>
                  </a:moveTo>
                  <a:cubicBezTo>
                    <a:pt x="229" y="107"/>
                    <a:pt x="93" y="314"/>
                    <a:pt x="0" y="274"/>
                  </a:cubicBezTo>
                  <a:cubicBezTo>
                    <a:pt x="98" y="224"/>
                    <a:pt x="178" y="113"/>
                    <a:pt x="175" y="0"/>
                  </a:cubicBez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4" name="Freeform 55"/>
            <p:cNvSpPr/>
            <p:nvPr/>
          </p:nvSpPr>
          <p:spPr bwMode="auto">
            <a:xfrm flipH="1">
              <a:off x="1629" y="5397733"/>
              <a:ext cx="2006454" cy="1463905"/>
            </a:xfrm>
            <a:custGeom>
              <a:avLst/>
              <a:gdLst>
                <a:gd name="T0" fmla="*/ 0 w 2463"/>
                <a:gd name="T1" fmla="*/ 1102 h 1797"/>
                <a:gd name="T2" fmla="*/ 821 w 2463"/>
                <a:gd name="T3" fmla="*/ 0 h 1797"/>
                <a:gd name="T4" fmla="*/ 2463 w 2463"/>
                <a:gd name="T5" fmla="*/ 1227 h 1797"/>
                <a:gd name="T6" fmla="*/ 2463 w 2463"/>
                <a:gd name="T7" fmla="*/ 1797 h 1797"/>
                <a:gd name="T8" fmla="*/ 935 w 2463"/>
                <a:gd name="T9" fmla="*/ 1797 h 1797"/>
                <a:gd name="T10" fmla="*/ 0 w 2463"/>
                <a:gd name="T11" fmla="*/ 1102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3" h="1797">
                  <a:moveTo>
                    <a:pt x="0" y="1102"/>
                  </a:moveTo>
                  <a:lnTo>
                    <a:pt x="821" y="0"/>
                  </a:lnTo>
                  <a:lnTo>
                    <a:pt x="2463" y="1227"/>
                  </a:lnTo>
                  <a:lnTo>
                    <a:pt x="2463" y="1797"/>
                  </a:lnTo>
                  <a:lnTo>
                    <a:pt x="935" y="1797"/>
                  </a:lnTo>
                  <a:lnTo>
                    <a:pt x="0" y="110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</p:grpSp>
      <p:sp>
        <p:nvSpPr>
          <p:cNvPr id="95" name="TextBox 3"/>
          <p:cNvSpPr txBox="1"/>
          <p:nvPr/>
        </p:nvSpPr>
        <p:spPr>
          <a:xfrm>
            <a:off x="2355718" y="2235186"/>
            <a:ext cx="206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1321F"/>
                </a:solidFill>
                <a:latin typeface="Lato Black"/>
                <a:cs typeface="Lato Black"/>
              </a:rPr>
              <a:t>相关问题</a:t>
            </a:r>
            <a:endParaRPr lang="en-US" sz="3200" b="1" dirty="0">
              <a:solidFill>
                <a:srgbClr val="41321F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bldLvl="0" animBg="1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"/>
          <p:cNvSpPr txBox="1"/>
          <p:nvPr/>
        </p:nvSpPr>
        <p:spPr>
          <a:xfrm>
            <a:off x="4354874" y="441377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3600"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  <a:latin typeface="Lato Black"/>
                <a:cs typeface="Lato Black"/>
              </a:defRPr>
            </a:lvl1pPr>
          </a:lstStyle>
          <a:p>
            <a:r>
              <a:rPr lang="zh-CN" altLang="en-US" dirty="0">
                <a:solidFill>
                  <a:srgbClr val="41321F"/>
                </a:solidFill>
              </a:rPr>
              <a:t>项目中创新点</a:t>
            </a:r>
            <a:endParaRPr lang="zh-CN" altLang="en-US" dirty="0">
              <a:solidFill>
                <a:srgbClr val="41321F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529859" y="1375788"/>
            <a:ext cx="907237" cy="907237"/>
          </a:xfrm>
          <a:prstGeom prst="ellipse">
            <a:avLst/>
          </a:prstGeom>
          <a:solidFill>
            <a:srgbClr val="E2D7B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02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41321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grpSp>
        <p:nvGrpSpPr>
          <p:cNvPr id="37" name="组 10"/>
          <p:cNvGrpSpPr/>
          <p:nvPr/>
        </p:nvGrpSpPr>
        <p:grpSpPr>
          <a:xfrm>
            <a:off x="5530344" y="1397463"/>
            <a:ext cx="5145404" cy="5378451"/>
            <a:chOff x="-579272" y="2041376"/>
            <a:chExt cx="3859053" cy="4033838"/>
          </a:xfrm>
        </p:grpSpPr>
        <p:sp>
          <p:nvSpPr>
            <p:cNvPr id="38" name="文本框 37"/>
            <p:cNvSpPr txBox="1"/>
            <p:nvPr/>
          </p:nvSpPr>
          <p:spPr>
            <a:xfrm>
              <a:off x="-579272" y="2705745"/>
              <a:ext cx="3859053" cy="33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0" dirty="0">
                  <a:solidFill>
                    <a:srgbClr val="41321F"/>
                  </a:solidFill>
                  <a:latin typeface="Century Gothic" panose="020B0502020202020204"/>
                </a:rPr>
                <a:t>在拆解传统手动面条机时，我们发现传统的手动面条机每次制作面条前，或制作完面条后需要先将螺杆撤回至初始位置，这相当于增加了面条生产制作的流程，而我们重新改的手动面条机使用的螺旋线式推进结构，是通过螺杆带动其上螺旋线的转动向出面口运输面团，这个过程中螺杆的相对位置不变，即不需要重新复原螺杆位置，可以将流程简化为：放面团—运输面团—压制面团三部分，并且运输面团与压制面团都是靠面条制作者转动摇杆即可解决</a:t>
              </a:r>
              <a:endParaRPr lang="zh-CN" altLang="en-US" sz="2000" b="0" dirty="0">
                <a:solidFill>
                  <a:srgbClr val="41321F"/>
                </a:solidFill>
                <a:latin typeface="Century Gothic" panose="020B0502020202020204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47498" y="2041376"/>
              <a:ext cx="1965960" cy="548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12192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kern="0" dirty="0">
                  <a:solidFill>
                    <a:srgbClr val="41321F"/>
                  </a:solidFill>
                  <a:latin typeface="Calibri" panose="020F0502020204030204"/>
                  <a:ea typeface="微软雅黑" panose="020B0503020204020204" charset="-122"/>
                </a:rPr>
                <a:t>生产步骤简化</a:t>
              </a:r>
              <a:endParaRPr lang="zh-CN" altLang="en-US" sz="3200" kern="0" dirty="0">
                <a:solidFill>
                  <a:srgbClr val="41321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76" name="Group 4"/>
          <p:cNvGrpSpPr/>
          <p:nvPr/>
        </p:nvGrpSpPr>
        <p:grpSpPr>
          <a:xfrm>
            <a:off x="1629" y="1511299"/>
            <a:ext cx="4474679" cy="5350338"/>
            <a:chOff x="1629" y="1958795"/>
            <a:chExt cx="4100423" cy="4902843"/>
          </a:xfrm>
        </p:grpSpPr>
        <p:sp>
          <p:nvSpPr>
            <p:cNvPr id="77" name="Freeform 38"/>
            <p:cNvSpPr/>
            <p:nvPr/>
          </p:nvSpPr>
          <p:spPr bwMode="auto">
            <a:xfrm flipH="1">
              <a:off x="48064" y="4646636"/>
              <a:ext cx="2986464" cy="2215002"/>
            </a:xfrm>
            <a:custGeom>
              <a:avLst/>
              <a:gdLst>
                <a:gd name="T0" fmla="*/ 0 w 3666"/>
                <a:gd name="T1" fmla="*/ 929 h 2719"/>
                <a:gd name="T2" fmla="*/ 693 w 3666"/>
                <a:gd name="T3" fmla="*/ 0 h 2719"/>
                <a:gd name="T4" fmla="*/ 3666 w 3666"/>
                <a:gd name="T5" fmla="*/ 2215 h 2719"/>
                <a:gd name="T6" fmla="*/ 3666 w 3666"/>
                <a:gd name="T7" fmla="*/ 2719 h 2719"/>
                <a:gd name="T8" fmla="*/ 2400 w 3666"/>
                <a:gd name="T9" fmla="*/ 2719 h 2719"/>
                <a:gd name="T10" fmla="*/ 0 w 3666"/>
                <a:gd name="T11" fmla="*/ 929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6" h="2719">
                  <a:moveTo>
                    <a:pt x="0" y="929"/>
                  </a:moveTo>
                  <a:lnTo>
                    <a:pt x="693" y="0"/>
                  </a:lnTo>
                  <a:lnTo>
                    <a:pt x="3666" y="2215"/>
                  </a:lnTo>
                  <a:lnTo>
                    <a:pt x="3666" y="2719"/>
                  </a:lnTo>
                  <a:lnTo>
                    <a:pt x="2400" y="2719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rgbClr val="FBC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78" name="Freeform 39"/>
            <p:cNvSpPr/>
            <p:nvPr/>
          </p:nvSpPr>
          <p:spPr bwMode="auto">
            <a:xfrm flipH="1">
              <a:off x="712809" y="5228288"/>
              <a:ext cx="2321719" cy="1633350"/>
            </a:xfrm>
            <a:custGeom>
              <a:avLst/>
              <a:gdLst>
                <a:gd name="T0" fmla="*/ 0 w 2850"/>
                <a:gd name="T1" fmla="*/ 217 h 2005"/>
                <a:gd name="T2" fmla="*/ 161 w 2850"/>
                <a:gd name="T3" fmla="*/ 0 h 2005"/>
                <a:gd name="T4" fmla="*/ 2850 w 2850"/>
                <a:gd name="T5" fmla="*/ 2005 h 2005"/>
                <a:gd name="T6" fmla="*/ 2400 w 2850"/>
                <a:gd name="T7" fmla="*/ 2005 h 2005"/>
                <a:gd name="T8" fmla="*/ 0 w 2850"/>
                <a:gd name="T9" fmla="*/ 217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0" h="2005">
                  <a:moveTo>
                    <a:pt x="0" y="217"/>
                  </a:moveTo>
                  <a:lnTo>
                    <a:pt x="161" y="0"/>
                  </a:lnTo>
                  <a:lnTo>
                    <a:pt x="2850" y="2005"/>
                  </a:lnTo>
                  <a:lnTo>
                    <a:pt x="2400" y="200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79" name="Freeform 40"/>
            <p:cNvSpPr/>
            <p:nvPr/>
          </p:nvSpPr>
          <p:spPr bwMode="auto">
            <a:xfrm flipH="1">
              <a:off x="2694009" y="3966413"/>
              <a:ext cx="364143" cy="227284"/>
            </a:xfrm>
            <a:custGeom>
              <a:avLst/>
              <a:gdLst>
                <a:gd name="T0" fmla="*/ 178 w 189"/>
                <a:gd name="T1" fmla="*/ 0 h 118"/>
                <a:gd name="T2" fmla="*/ 0 w 189"/>
                <a:gd name="T3" fmla="*/ 34 h 118"/>
                <a:gd name="T4" fmla="*/ 11 w 189"/>
                <a:gd name="T5" fmla="*/ 103 h 118"/>
                <a:gd name="T6" fmla="*/ 189 w 189"/>
                <a:gd name="T7" fmla="*/ 69 h 118"/>
                <a:gd name="T8" fmla="*/ 178 w 18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18">
                  <a:moveTo>
                    <a:pt x="178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80" y="118"/>
                    <a:pt x="139" y="107"/>
                    <a:pt x="189" y="6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413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0" name="Freeform 41"/>
            <p:cNvSpPr/>
            <p:nvPr/>
          </p:nvSpPr>
          <p:spPr bwMode="auto">
            <a:xfrm flipH="1">
              <a:off x="1555145" y="4025881"/>
              <a:ext cx="1731921" cy="2467540"/>
            </a:xfrm>
            <a:custGeom>
              <a:avLst/>
              <a:gdLst>
                <a:gd name="T0" fmla="*/ 768 w 899"/>
                <a:gd name="T1" fmla="*/ 916 h 1281"/>
                <a:gd name="T2" fmla="*/ 838 w 899"/>
                <a:gd name="T3" fmla="*/ 522 h 1281"/>
                <a:gd name="T4" fmla="*/ 623 w 899"/>
                <a:gd name="T5" fmla="*/ 229 h 1281"/>
                <a:gd name="T6" fmla="*/ 354 w 899"/>
                <a:gd name="T7" fmla="*/ 31 h 1281"/>
                <a:gd name="T8" fmla="*/ 270 w 899"/>
                <a:gd name="T9" fmla="*/ 102 h 1281"/>
                <a:gd name="T10" fmla="*/ 175 w 899"/>
                <a:gd name="T11" fmla="*/ 123 h 1281"/>
                <a:gd name="T12" fmla="*/ 37 w 899"/>
                <a:gd name="T13" fmla="*/ 225 h 1281"/>
                <a:gd name="T14" fmla="*/ 72 w 899"/>
                <a:gd name="T15" fmla="*/ 337 h 1281"/>
                <a:gd name="T16" fmla="*/ 1 w 899"/>
                <a:gd name="T17" fmla="*/ 410 h 1281"/>
                <a:gd name="T18" fmla="*/ 105 w 899"/>
                <a:gd name="T19" fmla="*/ 535 h 1281"/>
                <a:gd name="T20" fmla="*/ 36 w 899"/>
                <a:gd name="T21" fmla="*/ 630 h 1281"/>
                <a:gd name="T22" fmla="*/ 106 w 899"/>
                <a:gd name="T23" fmla="*/ 719 h 1281"/>
                <a:gd name="T24" fmla="*/ 105 w 899"/>
                <a:gd name="T25" fmla="*/ 831 h 1281"/>
                <a:gd name="T26" fmla="*/ 768 w 899"/>
                <a:gd name="T27" fmla="*/ 916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9" h="1281">
                  <a:moveTo>
                    <a:pt x="768" y="916"/>
                  </a:moveTo>
                  <a:cubicBezTo>
                    <a:pt x="836" y="787"/>
                    <a:pt x="899" y="714"/>
                    <a:pt x="838" y="522"/>
                  </a:cubicBezTo>
                  <a:cubicBezTo>
                    <a:pt x="777" y="329"/>
                    <a:pt x="772" y="280"/>
                    <a:pt x="623" y="229"/>
                  </a:cubicBezTo>
                  <a:cubicBezTo>
                    <a:pt x="517" y="194"/>
                    <a:pt x="376" y="94"/>
                    <a:pt x="354" y="31"/>
                  </a:cubicBezTo>
                  <a:cubicBezTo>
                    <a:pt x="343" y="0"/>
                    <a:pt x="262" y="38"/>
                    <a:pt x="270" y="102"/>
                  </a:cubicBezTo>
                  <a:cubicBezTo>
                    <a:pt x="280" y="192"/>
                    <a:pt x="219" y="127"/>
                    <a:pt x="175" y="123"/>
                  </a:cubicBezTo>
                  <a:cubicBezTo>
                    <a:pt x="131" y="118"/>
                    <a:pt x="38" y="154"/>
                    <a:pt x="37" y="225"/>
                  </a:cubicBezTo>
                  <a:cubicBezTo>
                    <a:pt x="35" y="296"/>
                    <a:pt x="72" y="337"/>
                    <a:pt x="72" y="337"/>
                  </a:cubicBezTo>
                  <a:cubicBezTo>
                    <a:pt x="72" y="337"/>
                    <a:pt x="0" y="347"/>
                    <a:pt x="1" y="410"/>
                  </a:cubicBezTo>
                  <a:cubicBezTo>
                    <a:pt x="2" y="473"/>
                    <a:pt x="105" y="535"/>
                    <a:pt x="105" y="535"/>
                  </a:cubicBezTo>
                  <a:cubicBezTo>
                    <a:pt x="105" y="535"/>
                    <a:pt x="31" y="561"/>
                    <a:pt x="36" y="630"/>
                  </a:cubicBezTo>
                  <a:cubicBezTo>
                    <a:pt x="40" y="698"/>
                    <a:pt x="106" y="719"/>
                    <a:pt x="106" y="719"/>
                  </a:cubicBezTo>
                  <a:cubicBezTo>
                    <a:pt x="106" y="719"/>
                    <a:pt x="82" y="761"/>
                    <a:pt x="105" y="831"/>
                  </a:cubicBezTo>
                  <a:cubicBezTo>
                    <a:pt x="129" y="901"/>
                    <a:pt x="576" y="1281"/>
                    <a:pt x="768" y="916"/>
                  </a:cubicBezTo>
                  <a:close/>
                </a:path>
              </a:pathLst>
            </a:custGeom>
            <a:solidFill>
              <a:srgbClr val="FBC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1" name="Freeform 42"/>
            <p:cNvSpPr/>
            <p:nvPr/>
          </p:nvSpPr>
          <p:spPr bwMode="auto">
            <a:xfrm flipH="1">
              <a:off x="2562852" y="4549694"/>
              <a:ext cx="298158" cy="333187"/>
            </a:xfrm>
            <a:custGeom>
              <a:avLst/>
              <a:gdLst>
                <a:gd name="T0" fmla="*/ 6 w 155"/>
                <a:gd name="T1" fmla="*/ 0 h 173"/>
                <a:gd name="T2" fmla="*/ 0 w 155"/>
                <a:gd name="T3" fmla="*/ 101 h 173"/>
                <a:gd name="T4" fmla="*/ 138 w 155"/>
                <a:gd name="T5" fmla="*/ 164 h 173"/>
                <a:gd name="T6" fmla="*/ 155 w 155"/>
                <a:gd name="T7" fmla="*/ 173 h 173"/>
                <a:gd name="T8" fmla="*/ 122 w 155"/>
                <a:gd name="T9" fmla="*/ 12 h 173"/>
                <a:gd name="T10" fmla="*/ 6 w 155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73">
                  <a:moveTo>
                    <a:pt x="6" y="0"/>
                  </a:moveTo>
                  <a:cubicBezTo>
                    <a:pt x="30" y="41"/>
                    <a:pt x="46" y="43"/>
                    <a:pt x="0" y="101"/>
                  </a:cubicBezTo>
                  <a:cubicBezTo>
                    <a:pt x="28" y="124"/>
                    <a:pt x="79" y="155"/>
                    <a:pt x="138" y="164"/>
                  </a:cubicBezTo>
                  <a:cubicBezTo>
                    <a:pt x="143" y="164"/>
                    <a:pt x="150" y="173"/>
                    <a:pt x="155" y="173"/>
                  </a:cubicBezTo>
                  <a:cubicBezTo>
                    <a:pt x="122" y="12"/>
                    <a:pt x="122" y="12"/>
                    <a:pt x="122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2" name="Freeform 43"/>
            <p:cNvSpPr/>
            <p:nvPr/>
          </p:nvSpPr>
          <p:spPr bwMode="auto">
            <a:xfrm flipH="1">
              <a:off x="2068018" y="1958795"/>
              <a:ext cx="2034034" cy="2034034"/>
            </a:xfrm>
            <a:custGeom>
              <a:avLst/>
              <a:gdLst>
                <a:gd name="T0" fmla="*/ 564 w 1124"/>
                <a:gd name="T1" fmla="*/ 1 h 1124"/>
                <a:gd name="T2" fmla="*/ 1 w 1124"/>
                <a:gd name="T3" fmla="*/ 560 h 1124"/>
                <a:gd name="T4" fmla="*/ 560 w 1124"/>
                <a:gd name="T5" fmla="*/ 1123 h 1124"/>
                <a:gd name="T6" fmla="*/ 1123 w 1124"/>
                <a:gd name="T7" fmla="*/ 564 h 1124"/>
                <a:gd name="T8" fmla="*/ 564 w 1124"/>
                <a:gd name="T9" fmla="*/ 1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1124">
                  <a:moveTo>
                    <a:pt x="564" y="1"/>
                  </a:moveTo>
                  <a:cubicBezTo>
                    <a:pt x="254" y="0"/>
                    <a:pt x="2" y="250"/>
                    <a:pt x="1" y="560"/>
                  </a:cubicBezTo>
                  <a:cubicBezTo>
                    <a:pt x="0" y="869"/>
                    <a:pt x="250" y="1121"/>
                    <a:pt x="560" y="1123"/>
                  </a:cubicBezTo>
                  <a:cubicBezTo>
                    <a:pt x="869" y="1124"/>
                    <a:pt x="1121" y="874"/>
                    <a:pt x="1123" y="564"/>
                  </a:cubicBezTo>
                  <a:cubicBezTo>
                    <a:pt x="1124" y="254"/>
                    <a:pt x="874" y="2"/>
                    <a:pt x="564" y="1"/>
                  </a:cubicBezTo>
                  <a:close/>
                </a:path>
              </a:pathLst>
            </a:custGeom>
            <a:noFill/>
            <a:ln w="127000">
              <a:solidFill>
                <a:srgbClr val="41321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3" name="Freeform 44"/>
            <p:cNvSpPr/>
            <p:nvPr/>
          </p:nvSpPr>
          <p:spPr bwMode="auto">
            <a:xfrm flipH="1">
              <a:off x="2119689" y="2008836"/>
              <a:ext cx="1932322" cy="1932323"/>
            </a:xfrm>
            <a:custGeom>
              <a:avLst/>
              <a:gdLst>
                <a:gd name="T0" fmla="*/ 504 w 1003"/>
                <a:gd name="T1" fmla="*/ 1 h 1003"/>
                <a:gd name="T2" fmla="*/ 1 w 1003"/>
                <a:gd name="T3" fmla="*/ 500 h 1003"/>
                <a:gd name="T4" fmla="*/ 500 w 1003"/>
                <a:gd name="T5" fmla="*/ 1002 h 1003"/>
                <a:gd name="T6" fmla="*/ 1002 w 1003"/>
                <a:gd name="T7" fmla="*/ 504 h 1003"/>
                <a:gd name="T8" fmla="*/ 504 w 1003"/>
                <a:gd name="T9" fmla="*/ 1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3" h="1003">
                  <a:moveTo>
                    <a:pt x="504" y="1"/>
                  </a:moveTo>
                  <a:cubicBezTo>
                    <a:pt x="227" y="0"/>
                    <a:pt x="2" y="223"/>
                    <a:pt x="1" y="500"/>
                  </a:cubicBezTo>
                  <a:cubicBezTo>
                    <a:pt x="0" y="776"/>
                    <a:pt x="223" y="1001"/>
                    <a:pt x="500" y="1002"/>
                  </a:cubicBezTo>
                  <a:cubicBezTo>
                    <a:pt x="776" y="1003"/>
                    <a:pt x="1001" y="780"/>
                    <a:pt x="1002" y="504"/>
                  </a:cubicBezTo>
                  <a:cubicBezTo>
                    <a:pt x="1003" y="227"/>
                    <a:pt x="780" y="2"/>
                    <a:pt x="504" y="1"/>
                  </a:cubicBezTo>
                  <a:close/>
                </a:path>
              </a:pathLst>
            </a:custGeom>
            <a:solidFill>
              <a:srgbClr val="E2D7B6">
                <a:alpha val="2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4" name="Freeform 45"/>
            <p:cNvSpPr/>
            <p:nvPr/>
          </p:nvSpPr>
          <p:spPr bwMode="auto">
            <a:xfrm flipH="1">
              <a:off x="2171826" y="2521244"/>
              <a:ext cx="1398734" cy="1370222"/>
            </a:xfrm>
            <a:custGeom>
              <a:avLst/>
              <a:gdLst>
                <a:gd name="T0" fmla="*/ 0 w 726"/>
                <a:gd name="T1" fmla="*/ 642 h 711"/>
                <a:gd name="T2" fmla="*/ 244 w 726"/>
                <a:gd name="T3" fmla="*/ 710 h 711"/>
                <a:gd name="T4" fmla="*/ 726 w 726"/>
                <a:gd name="T5" fmla="*/ 231 h 711"/>
                <a:gd name="T6" fmla="*/ 667 w 726"/>
                <a:gd name="T7" fmla="*/ 0 h 711"/>
                <a:gd name="T8" fmla="*/ 696 w 726"/>
                <a:gd name="T9" fmla="*/ 171 h 711"/>
                <a:gd name="T10" fmla="*/ 185 w 726"/>
                <a:gd name="T11" fmla="*/ 678 h 711"/>
                <a:gd name="T12" fmla="*/ 0 w 726"/>
                <a:gd name="T13" fmla="*/ 64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711">
                  <a:moveTo>
                    <a:pt x="0" y="642"/>
                  </a:moveTo>
                  <a:cubicBezTo>
                    <a:pt x="72" y="685"/>
                    <a:pt x="155" y="709"/>
                    <a:pt x="244" y="710"/>
                  </a:cubicBezTo>
                  <a:cubicBezTo>
                    <a:pt x="509" y="711"/>
                    <a:pt x="725" y="497"/>
                    <a:pt x="726" y="231"/>
                  </a:cubicBezTo>
                  <a:cubicBezTo>
                    <a:pt x="726" y="147"/>
                    <a:pt x="705" y="69"/>
                    <a:pt x="667" y="0"/>
                  </a:cubicBezTo>
                  <a:cubicBezTo>
                    <a:pt x="686" y="53"/>
                    <a:pt x="696" y="111"/>
                    <a:pt x="696" y="171"/>
                  </a:cubicBezTo>
                  <a:cubicBezTo>
                    <a:pt x="695" y="452"/>
                    <a:pt x="466" y="679"/>
                    <a:pt x="185" y="678"/>
                  </a:cubicBezTo>
                  <a:cubicBezTo>
                    <a:pt x="120" y="677"/>
                    <a:pt x="58" y="665"/>
                    <a:pt x="0" y="642"/>
                  </a:cubicBezTo>
                  <a:close/>
                </a:path>
              </a:pathLst>
            </a:custGeom>
            <a:solidFill>
              <a:srgbClr val="E2D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5" name="Freeform 46"/>
            <p:cNvSpPr/>
            <p:nvPr/>
          </p:nvSpPr>
          <p:spPr bwMode="auto">
            <a:xfrm flipH="1">
              <a:off x="2597067" y="3931383"/>
              <a:ext cx="416280" cy="932761"/>
            </a:xfrm>
            <a:custGeom>
              <a:avLst/>
              <a:gdLst>
                <a:gd name="T0" fmla="*/ 122 w 216"/>
                <a:gd name="T1" fmla="*/ 0 h 484"/>
                <a:gd name="T2" fmla="*/ 0 w 216"/>
                <a:gd name="T3" fmla="*/ 24 h 484"/>
                <a:gd name="T4" fmla="*/ 29 w 216"/>
                <a:gd name="T5" fmla="*/ 173 h 484"/>
                <a:gd name="T6" fmla="*/ 63 w 216"/>
                <a:gd name="T7" fmla="*/ 421 h 484"/>
                <a:gd name="T8" fmla="*/ 216 w 216"/>
                <a:gd name="T9" fmla="*/ 484 h 484"/>
                <a:gd name="T10" fmla="*/ 178 w 216"/>
                <a:gd name="T11" fmla="*/ 290 h 484"/>
                <a:gd name="T12" fmla="*/ 142 w 216"/>
                <a:gd name="T13" fmla="*/ 101 h 484"/>
                <a:gd name="T14" fmla="*/ 122 w 216"/>
                <a:gd name="T1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484">
                  <a:moveTo>
                    <a:pt x="122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7" y="295"/>
                    <a:pt x="141" y="321"/>
                    <a:pt x="63" y="421"/>
                  </a:cubicBezTo>
                  <a:cubicBezTo>
                    <a:pt x="94" y="445"/>
                    <a:pt x="150" y="480"/>
                    <a:pt x="216" y="484"/>
                  </a:cubicBezTo>
                  <a:cubicBezTo>
                    <a:pt x="203" y="420"/>
                    <a:pt x="191" y="355"/>
                    <a:pt x="178" y="290"/>
                  </a:cubicBezTo>
                  <a:cubicBezTo>
                    <a:pt x="141" y="234"/>
                    <a:pt x="124" y="174"/>
                    <a:pt x="142" y="101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4132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6" name="Freeform 47"/>
            <p:cNvSpPr/>
            <p:nvPr/>
          </p:nvSpPr>
          <p:spPr bwMode="auto">
            <a:xfrm flipH="1">
              <a:off x="1844341" y="4316707"/>
              <a:ext cx="1269207" cy="2043928"/>
            </a:xfrm>
            <a:custGeom>
              <a:avLst/>
              <a:gdLst>
                <a:gd name="T0" fmla="*/ 12 w 659"/>
                <a:gd name="T1" fmla="*/ 382 h 1061"/>
                <a:gd name="T2" fmla="*/ 15 w 659"/>
                <a:gd name="T3" fmla="*/ 384 h 1061"/>
                <a:gd name="T4" fmla="*/ 15 w 659"/>
                <a:gd name="T5" fmla="*/ 384 h 1061"/>
                <a:gd name="T6" fmla="*/ 84 w 659"/>
                <a:gd name="T7" fmla="*/ 421 h 1061"/>
                <a:gd name="T8" fmla="*/ 243 w 659"/>
                <a:gd name="T9" fmla="*/ 453 h 1061"/>
                <a:gd name="T10" fmla="*/ 369 w 659"/>
                <a:gd name="T11" fmla="*/ 438 h 1061"/>
                <a:gd name="T12" fmla="*/ 415 w 659"/>
                <a:gd name="T13" fmla="*/ 492 h 1061"/>
                <a:gd name="T14" fmla="*/ 392 w 659"/>
                <a:gd name="T15" fmla="*/ 559 h 1061"/>
                <a:gd name="T16" fmla="*/ 161 w 659"/>
                <a:gd name="T17" fmla="*/ 582 h 1061"/>
                <a:gd name="T18" fmla="*/ 16 w 659"/>
                <a:gd name="T19" fmla="*/ 568 h 1061"/>
                <a:gd name="T20" fmla="*/ 163 w 659"/>
                <a:gd name="T21" fmla="*/ 589 h 1061"/>
                <a:gd name="T22" fmla="*/ 360 w 659"/>
                <a:gd name="T23" fmla="*/ 585 h 1061"/>
                <a:gd name="T24" fmla="*/ 379 w 659"/>
                <a:gd name="T25" fmla="*/ 635 h 1061"/>
                <a:gd name="T26" fmla="*/ 320 w 659"/>
                <a:gd name="T27" fmla="*/ 699 h 1061"/>
                <a:gd name="T28" fmla="*/ 58 w 659"/>
                <a:gd name="T29" fmla="*/ 725 h 1061"/>
                <a:gd name="T30" fmla="*/ 48 w 659"/>
                <a:gd name="T31" fmla="*/ 725 h 1061"/>
                <a:gd name="T32" fmla="*/ 659 w 659"/>
                <a:gd name="T33" fmla="*/ 798 h 1061"/>
                <a:gd name="T34" fmla="*/ 376 w 659"/>
                <a:gd name="T35" fmla="*/ 877 h 1061"/>
                <a:gd name="T36" fmla="*/ 280 w 659"/>
                <a:gd name="T37" fmla="*/ 770 h 1061"/>
                <a:gd name="T38" fmla="*/ 387 w 659"/>
                <a:gd name="T39" fmla="*/ 634 h 1061"/>
                <a:gd name="T40" fmla="*/ 381 w 659"/>
                <a:gd name="T41" fmla="*/ 577 h 1061"/>
                <a:gd name="T42" fmla="*/ 444 w 659"/>
                <a:gd name="T43" fmla="*/ 705 h 1061"/>
                <a:gd name="T44" fmla="*/ 461 w 659"/>
                <a:gd name="T45" fmla="*/ 694 h 1061"/>
                <a:gd name="T46" fmla="*/ 425 w 659"/>
                <a:gd name="T47" fmla="*/ 494 h 1061"/>
                <a:gd name="T48" fmla="*/ 372 w 659"/>
                <a:gd name="T49" fmla="*/ 411 h 1061"/>
                <a:gd name="T50" fmla="*/ 359 w 659"/>
                <a:gd name="T51" fmla="*/ 328 h 1061"/>
                <a:gd name="T52" fmla="*/ 387 w 659"/>
                <a:gd name="T53" fmla="*/ 263 h 1061"/>
                <a:gd name="T54" fmla="*/ 567 w 659"/>
                <a:gd name="T55" fmla="*/ 294 h 1061"/>
                <a:gd name="T56" fmla="*/ 338 w 659"/>
                <a:gd name="T57" fmla="*/ 109 h 1061"/>
                <a:gd name="T58" fmla="*/ 191 w 659"/>
                <a:gd name="T59" fmla="*/ 0 h 1061"/>
                <a:gd name="T60" fmla="*/ 285 w 659"/>
                <a:gd name="T61" fmla="*/ 192 h 1061"/>
                <a:gd name="T62" fmla="*/ 318 w 659"/>
                <a:gd name="T63" fmla="*/ 275 h 1061"/>
                <a:gd name="T64" fmla="*/ 278 w 659"/>
                <a:gd name="T65" fmla="*/ 287 h 1061"/>
                <a:gd name="T66" fmla="*/ 294 w 659"/>
                <a:gd name="T67" fmla="*/ 307 h 1061"/>
                <a:gd name="T68" fmla="*/ 347 w 659"/>
                <a:gd name="T69" fmla="*/ 331 h 1061"/>
                <a:gd name="T70" fmla="*/ 358 w 659"/>
                <a:gd name="T71" fmla="*/ 412 h 1061"/>
                <a:gd name="T72" fmla="*/ 248 w 659"/>
                <a:gd name="T73" fmla="*/ 441 h 1061"/>
                <a:gd name="T74" fmla="*/ 91 w 659"/>
                <a:gd name="T75" fmla="*/ 411 h 1061"/>
                <a:gd name="T76" fmla="*/ 12 w 659"/>
                <a:gd name="T77" fmla="*/ 382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9" h="1061">
                  <a:moveTo>
                    <a:pt x="12" y="382"/>
                  </a:moveTo>
                  <a:cubicBezTo>
                    <a:pt x="14" y="383"/>
                    <a:pt x="15" y="384"/>
                    <a:pt x="15" y="384"/>
                  </a:cubicBezTo>
                  <a:cubicBezTo>
                    <a:pt x="15" y="384"/>
                    <a:pt x="15" y="384"/>
                    <a:pt x="15" y="384"/>
                  </a:cubicBezTo>
                  <a:cubicBezTo>
                    <a:pt x="25" y="391"/>
                    <a:pt x="39" y="400"/>
                    <a:pt x="84" y="421"/>
                  </a:cubicBezTo>
                  <a:cubicBezTo>
                    <a:pt x="132" y="444"/>
                    <a:pt x="194" y="451"/>
                    <a:pt x="243" y="453"/>
                  </a:cubicBezTo>
                  <a:cubicBezTo>
                    <a:pt x="291" y="455"/>
                    <a:pt x="343" y="431"/>
                    <a:pt x="369" y="438"/>
                  </a:cubicBezTo>
                  <a:cubicBezTo>
                    <a:pt x="394" y="445"/>
                    <a:pt x="408" y="465"/>
                    <a:pt x="415" y="492"/>
                  </a:cubicBezTo>
                  <a:cubicBezTo>
                    <a:pt x="422" y="518"/>
                    <a:pt x="412" y="543"/>
                    <a:pt x="392" y="559"/>
                  </a:cubicBezTo>
                  <a:cubicBezTo>
                    <a:pt x="372" y="575"/>
                    <a:pt x="222" y="584"/>
                    <a:pt x="161" y="582"/>
                  </a:cubicBezTo>
                  <a:cubicBezTo>
                    <a:pt x="101" y="580"/>
                    <a:pt x="0" y="557"/>
                    <a:pt x="16" y="568"/>
                  </a:cubicBezTo>
                  <a:cubicBezTo>
                    <a:pt x="31" y="578"/>
                    <a:pt x="100" y="586"/>
                    <a:pt x="163" y="589"/>
                  </a:cubicBezTo>
                  <a:cubicBezTo>
                    <a:pt x="226" y="593"/>
                    <a:pt x="346" y="576"/>
                    <a:pt x="360" y="585"/>
                  </a:cubicBezTo>
                  <a:cubicBezTo>
                    <a:pt x="374" y="594"/>
                    <a:pt x="380" y="608"/>
                    <a:pt x="379" y="635"/>
                  </a:cubicBezTo>
                  <a:cubicBezTo>
                    <a:pt x="378" y="663"/>
                    <a:pt x="358" y="684"/>
                    <a:pt x="320" y="699"/>
                  </a:cubicBezTo>
                  <a:cubicBezTo>
                    <a:pt x="281" y="715"/>
                    <a:pt x="124" y="731"/>
                    <a:pt x="58" y="725"/>
                  </a:cubicBezTo>
                  <a:cubicBezTo>
                    <a:pt x="55" y="725"/>
                    <a:pt x="52" y="725"/>
                    <a:pt x="48" y="725"/>
                  </a:cubicBezTo>
                  <a:cubicBezTo>
                    <a:pt x="155" y="838"/>
                    <a:pt x="486" y="1061"/>
                    <a:pt x="659" y="798"/>
                  </a:cubicBezTo>
                  <a:cubicBezTo>
                    <a:pt x="583" y="877"/>
                    <a:pt x="470" y="896"/>
                    <a:pt x="376" y="877"/>
                  </a:cubicBezTo>
                  <a:cubicBezTo>
                    <a:pt x="312" y="865"/>
                    <a:pt x="222" y="807"/>
                    <a:pt x="280" y="770"/>
                  </a:cubicBezTo>
                  <a:cubicBezTo>
                    <a:pt x="337" y="732"/>
                    <a:pt x="383" y="683"/>
                    <a:pt x="387" y="634"/>
                  </a:cubicBezTo>
                  <a:cubicBezTo>
                    <a:pt x="391" y="586"/>
                    <a:pt x="358" y="578"/>
                    <a:pt x="381" y="577"/>
                  </a:cubicBezTo>
                  <a:cubicBezTo>
                    <a:pt x="403" y="575"/>
                    <a:pt x="418" y="649"/>
                    <a:pt x="444" y="705"/>
                  </a:cubicBezTo>
                  <a:cubicBezTo>
                    <a:pt x="470" y="760"/>
                    <a:pt x="499" y="758"/>
                    <a:pt x="461" y="694"/>
                  </a:cubicBezTo>
                  <a:cubicBezTo>
                    <a:pt x="424" y="630"/>
                    <a:pt x="432" y="553"/>
                    <a:pt x="425" y="494"/>
                  </a:cubicBezTo>
                  <a:cubicBezTo>
                    <a:pt x="417" y="435"/>
                    <a:pt x="363" y="425"/>
                    <a:pt x="372" y="411"/>
                  </a:cubicBezTo>
                  <a:cubicBezTo>
                    <a:pt x="380" y="398"/>
                    <a:pt x="386" y="358"/>
                    <a:pt x="359" y="328"/>
                  </a:cubicBezTo>
                  <a:cubicBezTo>
                    <a:pt x="333" y="298"/>
                    <a:pt x="349" y="248"/>
                    <a:pt x="387" y="263"/>
                  </a:cubicBezTo>
                  <a:cubicBezTo>
                    <a:pt x="425" y="279"/>
                    <a:pt x="535" y="303"/>
                    <a:pt x="567" y="294"/>
                  </a:cubicBezTo>
                  <a:cubicBezTo>
                    <a:pt x="369" y="261"/>
                    <a:pt x="379" y="117"/>
                    <a:pt x="338" y="109"/>
                  </a:cubicBezTo>
                  <a:cubicBezTo>
                    <a:pt x="296" y="102"/>
                    <a:pt x="215" y="53"/>
                    <a:pt x="191" y="0"/>
                  </a:cubicBezTo>
                  <a:cubicBezTo>
                    <a:pt x="218" y="98"/>
                    <a:pt x="256" y="161"/>
                    <a:pt x="285" y="192"/>
                  </a:cubicBezTo>
                  <a:cubicBezTo>
                    <a:pt x="315" y="223"/>
                    <a:pt x="321" y="241"/>
                    <a:pt x="318" y="275"/>
                  </a:cubicBezTo>
                  <a:cubicBezTo>
                    <a:pt x="314" y="310"/>
                    <a:pt x="301" y="301"/>
                    <a:pt x="278" y="287"/>
                  </a:cubicBezTo>
                  <a:cubicBezTo>
                    <a:pt x="256" y="273"/>
                    <a:pt x="273" y="293"/>
                    <a:pt x="294" y="307"/>
                  </a:cubicBezTo>
                  <a:cubicBezTo>
                    <a:pt x="314" y="320"/>
                    <a:pt x="328" y="311"/>
                    <a:pt x="347" y="331"/>
                  </a:cubicBezTo>
                  <a:cubicBezTo>
                    <a:pt x="366" y="352"/>
                    <a:pt x="370" y="376"/>
                    <a:pt x="358" y="412"/>
                  </a:cubicBezTo>
                  <a:cubicBezTo>
                    <a:pt x="347" y="447"/>
                    <a:pt x="300" y="437"/>
                    <a:pt x="248" y="441"/>
                  </a:cubicBezTo>
                  <a:cubicBezTo>
                    <a:pt x="196" y="445"/>
                    <a:pt x="134" y="430"/>
                    <a:pt x="91" y="411"/>
                  </a:cubicBezTo>
                  <a:cubicBezTo>
                    <a:pt x="49" y="392"/>
                    <a:pt x="6" y="377"/>
                    <a:pt x="12" y="382"/>
                  </a:cubicBez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7" name="Freeform 48"/>
            <p:cNvSpPr/>
            <p:nvPr/>
          </p:nvSpPr>
          <p:spPr bwMode="auto">
            <a:xfrm flipH="1">
              <a:off x="2543301" y="4072316"/>
              <a:ext cx="79020" cy="117308"/>
            </a:xfrm>
            <a:custGeom>
              <a:avLst/>
              <a:gdLst>
                <a:gd name="T0" fmla="*/ 41 w 41"/>
                <a:gd name="T1" fmla="*/ 55 h 61"/>
                <a:gd name="T2" fmla="*/ 9 w 41"/>
                <a:gd name="T3" fmla="*/ 7 h 61"/>
                <a:gd name="T4" fmla="*/ 5 w 41"/>
                <a:gd name="T5" fmla="*/ 0 h 61"/>
                <a:gd name="T6" fmla="*/ 18 w 41"/>
                <a:gd name="T7" fmla="*/ 53 h 61"/>
                <a:gd name="T8" fmla="*/ 41 w 41"/>
                <a:gd name="T9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41" y="55"/>
                  </a:moveTo>
                  <a:cubicBezTo>
                    <a:pt x="25" y="38"/>
                    <a:pt x="14" y="21"/>
                    <a:pt x="9" y="7"/>
                  </a:cubicBezTo>
                  <a:cubicBezTo>
                    <a:pt x="8" y="4"/>
                    <a:pt x="6" y="2"/>
                    <a:pt x="5" y="0"/>
                  </a:cubicBezTo>
                  <a:cubicBezTo>
                    <a:pt x="0" y="17"/>
                    <a:pt x="7" y="39"/>
                    <a:pt x="18" y="53"/>
                  </a:cubicBezTo>
                  <a:cubicBezTo>
                    <a:pt x="24" y="61"/>
                    <a:pt x="32" y="60"/>
                    <a:pt x="41" y="55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8" name="Freeform 49"/>
            <p:cNvSpPr/>
            <p:nvPr/>
          </p:nvSpPr>
          <p:spPr bwMode="auto">
            <a:xfrm flipH="1">
              <a:off x="2891966" y="4661299"/>
              <a:ext cx="283494" cy="221582"/>
            </a:xfrm>
            <a:custGeom>
              <a:avLst/>
              <a:gdLst>
                <a:gd name="T0" fmla="*/ 9 w 147"/>
                <a:gd name="T1" fmla="*/ 0 h 115"/>
                <a:gd name="T2" fmla="*/ 14 w 147"/>
                <a:gd name="T3" fmla="*/ 7 h 115"/>
                <a:gd name="T4" fmla="*/ 0 w 147"/>
                <a:gd name="T5" fmla="*/ 10 h 115"/>
                <a:gd name="T6" fmla="*/ 99 w 147"/>
                <a:gd name="T7" fmla="*/ 94 h 115"/>
                <a:gd name="T8" fmla="*/ 147 w 147"/>
                <a:gd name="T9" fmla="*/ 44 h 115"/>
                <a:gd name="T10" fmla="*/ 108 w 147"/>
                <a:gd name="T11" fmla="*/ 51 h 115"/>
                <a:gd name="T12" fmla="*/ 14 w 147"/>
                <a:gd name="T13" fmla="*/ 3 h 115"/>
                <a:gd name="T14" fmla="*/ 9 w 147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15">
                  <a:moveTo>
                    <a:pt x="9" y="0"/>
                  </a:moveTo>
                  <a:cubicBezTo>
                    <a:pt x="12" y="5"/>
                    <a:pt x="14" y="7"/>
                    <a:pt x="14" y="7"/>
                  </a:cubicBezTo>
                  <a:cubicBezTo>
                    <a:pt x="14" y="7"/>
                    <a:pt x="8" y="8"/>
                    <a:pt x="0" y="10"/>
                  </a:cubicBezTo>
                  <a:cubicBezTo>
                    <a:pt x="28" y="35"/>
                    <a:pt x="69" y="75"/>
                    <a:pt x="99" y="94"/>
                  </a:cubicBezTo>
                  <a:cubicBezTo>
                    <a:pt x="131" y="115"/>
                    <a:pt x="147" y="53"/>
                    <a:pt x="147" y="44"/>
                  </a:cubicBezTo>
                  <a:cubicBezTo>
                    <a:pt x="147" y="35"/>
                    <a:pt x="136" y="49"/>
                    <a:pt x="108" y="51"/>
                  </a:cubicBezTo>
                  <a:cubicBezTo>
                    <a:pt x="80" y="54"/>
                    <a:pt x="35" y="21"/>
                    <a:pt x="14" y="3"/>
                  </a:cubicBezTo>
                  <a:cubicBezTo>
                    <a:pt x="12" y="2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9" name="Freeform 50"/>
            <p:cNvSpPr/>
            <p:nvPr/>
          </p:nvSpPr>
          <p:spPr bwMode="auto">
            <a:xfrm flipH="1">
              <a:off x="2389334" y="5441723"/>
              <a:ext cx="162113" cy="171889"/>
            </a:xfrm>
            <a:custGeom>
              <a:avLst/>
              <a:gdLst>
                <a:gd name="T0" fmla="*/ 5 w 84"/>
                <a:gd name="T1" fmla="*/ 20 h 89"/>
                <a:gd name="T2" fmla="*/ 5 w 84"/>
                <a:gd name="T3" fmla="*/ 75 h 89"/>
                <a:gd name="T4" fmla="*/ 68 w 84"/>
                <a:gd name="T5" fmla="*/ 76 h 89"/>
                <a:gd name="T6" fmla="*/ 60 w 84"/>
                <a:gd name="T7" fmla="*/ 5 h 89"/>
                <a:gd name="T8" fmla="*/ 5 w 84"/>
                <a:gd name="T9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9">
                  <a:moveTo>
                    <a:pt x="5" y="20"/>
                  </a:moveTo>
                  <a:cubicBezTo>
                    <a:pt x="2" y="26"/>
                    <a:pt x="0" y="66"/>
                    <a:pt x="5" y="75"/>
                  </a:cubicBezTo>
                  <a:cubicBezTo>
                    <a:pt x="10" y="83"/>
                    <a:pt x="57" y="89"/>
                    <a:pt x="68" y="76"/>
                  </a:cubicBezTo>
                  <a:cubicBezTo>
                    <a:pt x="79" y="64"/>
                    <a:pt x="84" y="11"/>
                    <a:pt x="60" y="5"/>
                  </a:cubicBezTo>
                  <a:cubicBezTo>
                    <a:pt x="42" y="0"/>
                    <a:pt x="9" y="14"/>
                    <a:pt x="5" y="20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0" name="Freeform 51"/>
            <p:cNvSpPr/>
            <p:nvPr/>
          </p:nvSpPr>
          <p:spPr bwMode="auto">
            <a:xfrm flipH="1">
              <a:off x="2867527" y="4511406"/>
              <a:ext cx="236245" cy="248465"/>
            </a:xfrm>
            <a:custGeom>
              <a:avLst/>
              <a:gdLst>
                <a:gd name="T0" fmla="*/ 25 w 123"/>
                <a:gd name="T1" fmla="*/ 24 h 129"/>
                <a:gd name="T2" fmla="*/ 49 w 123"/>
                <a:gd name="T3" fmla="*/ 110 h 129"/>
                <a:gd name="T4" fmla="*/ 100 w 123"/>
                <a:gd name="T5" fmla="*/ 40 h 129"/>
                <a:gd name="T6" fmla="*/ 25 w 123"/>
                <a:gd name="T7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29">
                  <a:moveTo>
                    <a:pt x="25" y="24"/>
                  </a:moveTo>
                  <a:cubicBezTo>
                    <a:pt x="0" y="57"/>
                    <a:pt x="37" y="100"/>
                    <a:pt x="49" y="110"/>
                  </a:cubicBezTo>
                  <a:cubicBezTo>
                    <a:pt x="69" y="129"/>
                    <a:pt x="123" y="58"/>
                    <a:pt x="100" y="40"/>
                  </a:cubicBezTo>
                  <a:cubicBezTo>
                    <a:pt x="82" y="25"/>
                    <a:pt x="43" y="0"/>
                    <a:pt x="25" y="24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1" name="Freeform 52"/>
            <p:cNvSpPr/>
            <p:nvPr/>
          </p:nvSpPr>
          <p:spPr bwMode="auto">
            <a:xfrm flipH="1">
              <a:off x="2408886" y="4943164"/>
              <a:ext cx="217508" cy="207733"/>
            </a:xfrm>
            <a:custGeom>
              <a:avLst/>
              <a:gdLst>
                <a:gd name="T0" fmla="*/ 16 w 113"/>
                <a:gd name="T1" fmla="*/ 90 h 108"/>
                <a:gd name="T2" fmla="*/ 83 w 113"/>
                <a:gd name="T3" fmla="*/ 104 h 108"/>
                <a:gd name="T4" fmla="*/ 82 w 113"/>
                <a:gd name="T5" fmla="*/ 8 h 108"/>
                <a:gd name="T6" fmla="*/ 16 w 113"/>
                <a:gd name="T7" fmla="*/ 24 h 108"/>
                <a:gd name="T8" fmla="*/ 16 w 113"/>
                <a:gd name="T9" fmla="*/ 9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08">
                  <a:moveTo>
                    <a:pt x="16" y="90"/>
                  </a:moveTo>
                  <a:cubicBezTo>
                    <a:pt x="35" y="103"/>
                    <a:pt x="67" y="108"/>
                    <a:pt x="83" y="104"/>
                  </a:cubicBezTo>
                  <a:cubicBezTo>
                    <a:pt x="106" y="97"/>
                    <a:pt x="113" y="22"/>
                    <a:pt x="82" y="8"/>
                  </a:cubicBezTo>
                  <a:cubicBezTo>
                    <a:pt x="64" y="0"/>
                    <a:pt x="32" y="8"/>
                    <a:pt x="16" y="24"/>
                  </a:cubicBezTo>
                  <a:cubicBezTo>
                    <a:pt x="0" y="40"/>
                    <a:pt x="1" y="79"/>
                    <a:pt x="16" y="90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2" name="Freeform 53"/>
            <p:cNvSpPr/>
            <p:nvPr/>
          </p:nvSpPr>
          <p:spPr bwMode="auto">
            <a:xfrm flipH="1">
              <a:off x="2302983" y="5177780"/>
              <a:ext cx="197957" cy="219952"/>
            </a:xfrm>
            <a:custGeom>
              <a:avLst/>
              <a:gdLst>
                <a:gd name="T0" fmla="*/ 7 w 103"/>
                <a:gd name="T1" fmla="*/ 25 h 114"/>
                <a:gd name="T2" fmla="*/ 65 w 103"/>
                <a:gd name="T3" fmla="*/ 6 h 114"/>
                <a:gd name="T4" fmla="*/ 75 w 103"/>
                <a:gd name="T5" fmla="*/ 94 h 114"/>
                <a:gd name="T6" fmla="*/ 11 w 103"/>
                <a:gd name="T7" fmla="*/ 97 h 114"/>
                <a:gd name="T8" fmla="*/ 7 w 103"/>
                <a:gd name="T9" fmla="*/ 2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4">
                  <a:moveTo>
                    <a:pt x="7" y="25"/>
                  </a:moveTo>
                  <a:cubicBezTo>
                    <a:pt x="14" y="16"/>
                    <a:pt x="47" y="0"/>
                    <a:pt x="65" y="6"/>
                  </a:cubicBezTo>
                  <a:cubicBezTo>
                    <a:pt x="83" y="12"/>
                    <a:pt x="103" y="74"/>
                    <a:pt x="75" y="94"/>
                  </a:cubicBezTo>
                  <a:cubicBezTo>
                    <a:pt x="47" y="114"/>
                    <a:pt x="18" y="112"/>
                    <a:pt x="11" y="97"/>
                  </a:cubicBezTo>
                  <a:cubicBezTo>
                    <a:pt x="4" y="82"/>
                    <a:pt x="0" y="34"/>
                    <a:pt x="7" y="25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3" name="Freeform 54"/>
            <p:cNvSpPr/>
            <p:nvPr/>
          </p:nvSpPr>
          <p:spPr bwMode="auto">
            <a:xfrm flipH="1">
              <a:off x="1531520" y="5180224"/>
              <a:ext cx="441534" cy="604462"/>
            </a:xfrm>
            <a:custGeom>
              <a:avLst/>
              <a:gdLst>
                <a:gd name="T0" fmla="*/ 175 w 229"/>
                <a:gd name="T1" fmla="*/ 0 h 314"/>
                <a:gd name="T2" fmla="*/ 0 w 229"/>
                <a:gd name="T3" fmla="*/ 274 h 314"/>
                <a:gd name="T4" fmla="*/ 175 w 229"/>
                <a:gd name="T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314">
                  <a:moveTo>
                    <a:pt x="175" y="0"/>
                  </a:moveTo>
                  <a:cubicBezTo>
                    <a:pt x="229" y="107"/>
                    <a:pt x="93" y="314"/>
                    <a:pt x="0" y="274"/>
                  </a:cubicBezTo>
                  <a:cubicBezTo>
                    <a:pt x="98" y="224"/>
                    <a:pt x="178" y="113"/>
                    <a:pt x="175" y="0"/>
                  </a:cubicBez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4" name="Freeform 55"/>
            <p:cNvSpPr/>
            <p:nvPr/>
          </p:nvSpPr>
          <p:spPr bwMode="auto">
            <a:xfrm flipH="1">
              <a:off x="1629" y="5397733"/>
              <a:ext cx="2006454" cy="1463905"/>
            </a:xfrm>
            <a:custGeom>
              <a:avLst/>
              <a:gdLst>
                <a:gd name="T0" fmla="*/ 0 w 2463"/>
                <a:gd name="T1" fmla="*/ 1102 h 1797"/>
                <a:gd name="T2" fmla="*/ 821 w 2463"/>
                <a:gd name="T3" fmla="*/ 0 h 1797"/>
                <a:gd name="T4" fmla="*/ 2463 w 2463"/>
                <a:gd name="T5" fmla="*/ 1227 h 1797"/>
                <a:gd name="T6" fmla="*/ 2463 w 2463"/>
                <a:gd name="T7" fmla="*/ 1797 h 1797"/>
                <a:gd name="T8" fmla="*/ 935 w 2463"/>
                <a:gd name="T9" fmla="*/ 1797 h 1797"/>
                <a:gd name="T10" fmla="*/ 0 w 2463"/>
                <a:gd name="T11" fmla="*/ 1102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3" h="1797">
                  <a:moveTo>
                    <a:pt x="0" y="1102"/>
                  </a:moveTo>
                  <a:lnTo>
                    <a:pt x="821" y="0"/>
                  </a:lnTo>
                  <a:lnTo>
                    <a:pt x="2463" y="1227"/>
                  </a:lnTo>
                  <a:lnTo>
                    <a:pt x="2463" y="1797"/>
                  </a:lnTo>
                  <a:lnTo>
                    <a:pt x="935" y="1797"/>
                  </a:lnTo>
                  <a:lnTo>
                    <a:pt x="0" y="110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</p:grpSp>
      <p:sp>
        <p:nvSpPr>
          <p:cNvPr id="95" name="TextBox 3"/>
          <p:cNvSpPr txBox="1"/>
          <p:nvPr/>
        </p:nvSpPr>
        <p:spPr>
          <a:xfrm>
            <a:off x="2355718" y="2235186"/>
            <a:ext cx="206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1321F"/>
                </a:solidFill>
                <a:latin typeface="Lato Black"/>
                <a:cs typeface="Lato Black"/>
              </a:rPr>
              <a:t>相关问题</a:t>
            </a:r>
            <a:endParaRPr lang="en-US" sz="3200" b="1" dirty="0">
              <a:solidFill>
                <a:srgbClr val="41321F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bldLvl="0" animBg="1"/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"/>
          <p:cNvSpPr txBox="1"/>
          <p:nvPr/>
        </p:nvSpPr>
        <p:spPr>
          <a:xfrm>
            <a:off x="4354874" y="441377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3600"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  <a:latin typeface="Lato Black"/>
                <a:cs typeface="Lato Black"/>
              </a:defRPr>
            </a:lvl1pPr>
          </a:lstStyle>
          <a:p>
            <a:r>
              <a:rPr lang="zh-CN" altLang="en-US" dirty="0">
                <a:solidFill>
                  <a:srgbClr val="41321F"/>
                </a:solidFill>
              </a:rPr>
              <a:t>项目中创新点</a:t>
            </a:r>
            <a:endParaRPr lang="zh-CN" altLang="en-US" dirty="0">
              <a:solidFill>
                <a:srgbClr val="41321F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529859" y="1375788"/>
            <a:ext cx="907237" cy="907237"/>
          </a:xfrm>
          <a:prstGeom prst="ellipse">
            <a:avLst/>
          </a:prstGeom>
          <a:solidFill>
            <a:srgbClr val="E2D7B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41321F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rPr>
              <a:t>03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41321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</a:endParaRPr>
          </a:p>
        </p:txBody>
      </p:sp>
      <p:grpSp>
        <p:nvGrpSpPr>
          <p:cNvPr id="37" name="组 10"/>
          <p:cNvGrpSpPr/>
          <p:nvPr/>
        </p:nvGrpSpPr>
        <p:grpSpPr>
          <a:xfrm>
            <a:off x="6632704" y="1397463"/>
            <a:ext cx="4042755" cy="4578502"/>
            <a:chOff x="247498" y="2041376"/>
            <a:chExt cx="3032066" cy="3433876"/>
          </a:xfrm>
        </p:grpSpPr>
        <p:sp>
          <p:nvSpPr>
            <p:cNvPr id="38" name="文本框 37"/>
            <p:cNvSpPr txBox="1"/>
            <p:nvPr/>
          </p:nvSpPr>
          <p:spPr>
            <a:xfrm>
              <a:off x="247498" y="2705858"/>
              <a:ext cx="3032066" cy="2769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0" dirty="0">
                  <a:solidFill>
                    <a:srgbClr val="41321F"/>
                  </a:solidFill>
                  <a:latin typeface="Century Gothic" panose="020B0502020202020204"/>
                </a:rPr>
                <a:t>相较于传统手动面条机筒壁上下粗细一致，因而导致出面口变大，我们将出面口集中在筒壁末端，减小出面口的体积，进而压制面条时，每次需要压制的面团体积变小，变得更加省力，相较于传统手动面条机完全靠扭力使螺杆前进，采用螺杆机构可以借助人体手臂的重力使其转动，并更利于发力</a:t>
              </a:r>
              <a:endParaRPr lang="zh-CN" altLang="en-US" sz="2000" b="0" dirty="0">
                <a:solidFill>
                  <a:srgbClr val="41321F"/>
                </a:solidFill>
                <a:latin typeface="Century Gothic" panose="020B0502020202020204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47498" y="2041376"/>
              <a:ext cx="2575560" cy="548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12192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kern="0" dirty="0">
                  <a:solidFill>
                    <a:srgbClr val="41321F"/>
                  </a:solidFill>
                  <a:latin typeface="Calibri" panose="020F0502020204030204"/>
                  <a:ea typeface="微软雅黑" panose="020B0503020204020204" charset="-122"/>
                </a:rPr>
                <a:t>生产过程更加省力</a:t>
              </a:r>
              <a:endParaRPr lang="zh-CN" altLang="en-US" sz="3200" kern="0" dirty="0">
                <a:solidFill>
                  <a:srgbClr val="41321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76" name="Group 4"/>
          <p:cNvGrpSpPr/>
          <p:nvPr/>
        </p:nvGrpSpPr>
        <p:grpSpPr>
          <a:xfrm>
            <a:off x="1629" y="1511299"/>
            <a:ext cx="4474679" cy="5350338"/>
            <a:chOff x="1629" y="1958795"/>
            <a:chExt cx="4100423" cy="4902843"/>
          </a:xfrm>
        </p:grpSpPr>
        <p:sp>
          <p:nvSpPr>
            <p:cNvPr id="77" name="Freeform 38"/>
            <p:cNvSpPr/>
            <p:nvPr/>
          </p:nvSpPr>
          <p:spPr bwMode="auto">
            <a:xfrm flipH="1">
              <a:off x="48064" y="4646636"/>
              <a:ext cx="2986464" cy="2215002"/>
            </a:xfrm>
            <a:custGeom>
              <a:avLst/>
              <a:gdLst>
                <a:gd name="T0" fmla="*/ 0 w 3666"/>
                <a:gd name="T1" fmla="*/ 929 h 2719"/>
                <a:gd name="T2" fmla="*/ 693 w 3666"/>
                <a:gd name="T3" fmla="*/ 0 h 2719"/>
                <a:gd name="T4" fmla="*/ 3666 w 3666"/>
                <a:gd name="T5" fmla="*/ 2215 h 2719"/>
                <a:gd name="T6" fmla="*/ 3666 w 3666"/>
                <a:gd name="T7" fmla="*/ 2719 h 2719"/>
                <a:gd name="T8" fmla="*/ 2400 w 3666"/>
                <a:gd name="T9" fmla="*/ 2719 h 2719"/>
                <a:gd name="T10" fmla="*/ 0 w 3666"/>
                <a:gd name="T11" fmla="*/ 929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6" h="2719">
                  <a:moveTo>
                    <a:pt x="0" y="929"/>
                  </a:moveTo>
                  <a:lnTo>
                    <a:pt x="693" y="0"/>
                  </a:lnTo>
                  <a:lnTo>
                    <a:pt x="3666" y="2215"/>
                  </a:lnTo>
                  <a:lnTo>
                    <a:pt x="3666" y="2719"/>
                  </a:lnTo>
                  <a:lnTo>
                    <a:pt x="2400" y="2719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rgbClr val="FBC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78" name="Freeform 39"/>
            <p:cNvSpPr/>
            <p:nvPr/>
          </p:nvSpPr>
          <p:spPr bwMode="auto">
            <a:xfrm flipH="1">
              <a:off x="712809" y="5228288"/>
              <a:ext cx="2321719" cy="1633350"/>
            </a:xfrm>
            <a:custGeom>
              <a:avLst/>
              <a:gdLst>
                <a:gd name="T0" fmla="*/ 0 w 2850"/>
                <a:gd name="T1" fmla="*/ 217 h 2005"/>
                <a:gd name="T2" fmla="*/ 161 w 2850"/>
                <a:gd name="T3" fmla="*/ 0 h 2005"/>
                <a:gd name="T4" fmla="*/ 2850 w 2850"/>
                <a:gd name="T5" fmla="*/ 2005 h 2005"/>
                <a:gd name="T6" fmla="*/ 2400 w 2850"/>
                <a:gd name="T7" fmla="*/ 2005 h 2005"/>
                <a:gd name="T8" fmla="*/ 0 w 2850"/>
                <a:gd name="T9" fmla="*/ 217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0" h="2005">
                  <a:moveTo>
                    <a:pt x="0" y="217"/>
                  </a:moveTo>
                  <a:lnTo>
                    <a:pt x="161" y="0"/>
                  </a:lnTo>
                  <a:lnTo>
                    <a:pt x="2850" y="2005"/>
                  </a:lnTo>
                  <a:lnTo>
                    <a:pt x="2400" y="200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79" name="Freeform 40"/>
            <p:cNvSpPr/>
            <p:nvPr/>
          </p:nvSpPr>
          <p:spPr bwMode="auto">
            <a:xfrm flipH="1">
              <a:off x="2694009" y="3966413"/>
              <a:ext cx="364143" cy="227284"/>
            </a:xfrm>
            <a:custGeom>
              <a:avLst/>
              <a:gdLst>
                <a:gd name="T0" fmla="*/ 178 w 189"/>
                <a:gd name="T1" fmla="*/ 0 h 118"/>
                <a:gd name="T2" fmla="*/ 0 w 189"/>
                <a:gd name="T3" fmla="*/ 34 h 118"/>
                <a:gd name="T4" fmla="*/ 11 w 189"/>
                <a:gd name="T5" fmla="*/ 103 h 118"/>
                <a:gd name="T6" fmla="*/ 189 w 189"/>
                <a:gd name="T7" fmla="*/ 69 h 118"/>
                <a:gd name="T8" fmla="*/ 178 w 18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18">
                  <a:moveTo>
                    <a:pt x="178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80" y="118"/>
                    <a:pt x="139" y="107"/>
                    <a:pt x="189" y="6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413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0" name="Freeform 41"/>
            <p:cNvSpPr/>
            <p:nvPr/>
          </p:nvSpPr>
          <p:spPr bwMode="auto">
            <a:xfrm flipH="1">
              <a:off x="1555145" y="4025881"/>
              <a:ext cx="1731921" cy="2467540"/>
            </a:xfrm>
            <a:custGeom>
              <a:avLst/>
              <a:gdLst>
                <a:gd name="T0" fmla="*/ 768 w 899"/>
                <a:gd name="T1" fmla="*/ 916 h 1281"/>
                <a:gd name="T2" fmla="*/ 838 w 899"/>
                <a:gd name="T3" fmla="*/ 522 h 1281"/>
                <a:gd name="T4" fmla="*/ 623 w 899"/>
                <a:gd name="T5" fmla="*/ 229 h 1281"/>
                <a:gd name="T6" fmla="*/ 354 w 899"/>
                <a:gd name="T7" fmla="*/ 31 h 1281"/>
                <a:gd name="T8" fmla="*/ 270 w 899"/>
                <a:gd name="T9" fmla="*/ 102 h 1281"/>
                <a:gd name="T10" fmla="*/ 175 w 899"/>
                <a:gd name="T11" fmla="*/ 123 h 1281"/>
                <a:gd name="T12" fmla="*/ 37 w 899"/>
                <a:gd name="T13" fmla="*/ 225 h 1281"/>
                <a:gd name="T14" fmla="*/ 72 w 899"/>
                <a:gd name="T15" fmla="*/ 337 h 1281"/>
                <a:gd name="T16" fmla="*/ 1 w 899"/>
                <a:gd name="T17" fmla="*/ 410 h 1281"/>
                <a:gd name="T18" fmla="*/ 105 w 899"/>
                <a:gd name="T19" fmla="*/ 535 h 1281"/>
                <a:gd name="T20" fmla="*/ 36 w 899"/>
                <a:gd name="T21" fmla="*/ 630 h 1281"/>
                <a:gd name="T22" fmla="*/ 106 w 899"/>
                <a:gd name="T23" fmla="*/ 719 h 1281"/>
                <a:gd name="T24" fmla="*/ 105 w 899"/>
                <a:gd name="T25" fmla="*/ 831 h 1281"/>
                <a:gd name="T26" fmla="*/ 768 w 899"/>
                <a:gd name="T27" fmla="*/ 916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9" h="1281">
                  <a:moveTo>
                    <a:pt x="768" y="916"/>
                  </a:moveTo>
                  <a:cubicBezTo>
                    <a:pt x="836" y="787"/>
                    <a:pt x="899" y="714"/>
                    <a:pt x="838" y="522"/>
                  </a:cubicBezTo>
                  <a:cubicBezTo>
                    <a:pt x="777" y="329"/>
                    <a:pt x="772" y="280"/>
                    <a:pt x="623" y="229"/>
                  </a:cubicBezTo>
                  <a:cubicBezTo>
                    <a:pt x="517" y="194"/>
                    <a:pt x="376" y="94"/>
                    <a:pt x="354" y="31"/>
                  </a:cubicBezTo>
                  <a:cubicBezTo>
                    <a:pt x="343" y="0"/>
                    <a:pt x="262" y="38"/>
                    <a:pt x="270" y="102"/>
                  </a:cubicBezTo>
                  <a:cubicBezTo>
                    <a:pt x="280" y="192"/>
                    <a:pt x="219" y="127"/>
                    <a:pt x="175" y="123"/>
                  </a:cubicBezTo>
                  <a:cubicBezTo>
                    <a:pt x="131" y="118"/>
                    <a:pt x="38" y="154"/>
                    <a:pt x="37" y="225"/>
                  </a:cubicBezTo>
                  <a:cubicBezTo>
                    <a:pt x="35" y="296"/>
                    <a:pt x="72" y="337"/>
                    <a:pt x="72" y="337"/>
                  </a:cubicBezTo>
                  <a:cubicBezTo>
                    <a:pt x="72" y="337"/>
                    <a:pt x="0" y="347"/>
                    <a:pt x="1" y="410"/>
                  </a:cubicBezTo>
                  <a:cubicBezTo>
                    <a:pt x="2" y="473"/>
                    <a:pt x="105" y="535"/>
                    <a:pt x="105" y="535"/>
                  </a:cubicBezTo>
                  <a:cubicBezTo>
                    <a:pt x="105" y="535"/>
                    <a:pt x="31" y="561"/>
                    <a:pt x="36" y="630"/>
                  </a:cubicBezTo>
                  <a:cubicBezTo>
                    <a:pt x="40" y="698"/>
                    <a:pt x="106" y="719"/>
                    <a:pt x="106" y="719"/>
                  </a:cubicBezTo>
                  <a:cubicBezTo>
                    <a:pt x="106" y="719"/>
                    <a:pt x="82" y="761"/>
                    <a:pt x="105" y="831"/>
                  </a:cubicBezTo>
                  <a:cubicBezTo>
                    <a:pt x="129" y="901"/>
                    <a:pt x="576" y="1281"/>
                    <a:pt x="768" y="916"/>
                  </a:cubicBezTo>
                  <a:close/>
                </a:path>
              </a:pathLst>
            </a:custGeom>
            <a:solidFill>
              <a:srgbClr val="FBC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1" name="Freeform 42"/>
            <p:cNvSpPr/>
            <p:nvPr/>
          </p:nvSpPr>
          <p:spPr bwMode="auto">
            <a:xfrm flipH="1">
              <a:off x="2562852" y="4549694"/>
              <a:ext cx="298158" cy="333187"/>
            </a:xfrm>
            <a:custGeom>
              <a:avLst/>
              <a:gdLst>
                <a:gd name="T0" fmla="*/ 6 w 155"/>
                <a:gd name="T1" fmla="*/ 0 h 173"/>
                <a:gd name="T2" fmla="*/ 0 w 155"/>
                <a:gd name="T3" fmla="*/ 101 h 173"/>
                <a:gd name="T4" fmla="*/ 138 w 155"/>
                <a:gd name="T5" fmla="*/ 164 h 173"/>
                <a:gd name="T6" fmla="*/ 155 w 155"/>
                <a:gd name="T7" fmla="*/ 173 h 173"/>
                <a:gd name="T8" fmla="*/ 122 w 155"/>
                <a:gd name="T9" fmla="*/ 12 h 173"/>
                <a:gd name="T10" fmla="*/ 6 w 155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73">
                  <a:moveTo>
                    <a:pt x="6" y="0"/>
                  </a:moveTo>
                  <a:cubicBezTo>
                    <a:pt x="30" y="41"/>
                    <a:pt x="46" y="43"/>
                    <a:pt x="0" y="101"/>
                  </a:cubicBezTo>
                  <a:cubicBezTo>
                    <a:pt x="28" y="124"/>
                    <a:pt x="79" y="155"/>
                    <a:pt x="138" y="164"/>
                  </a:cubicBezTo>
                  <a:cubicBezTo>
                    <a:pt x="143" y="164"/>
                    <a:pt x="150" y="173"/>
                    <a:pt x="155" y="173"/>
                  </a:cubicBezTo>
                  <a:cubicBezTo>
                    <a:pt x="122" y="12"/>
                    <a:pt x="122" y="12"/>
                    <a:pt x="122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2" name="Freeform 43"/>
            <p:cNvSpPr/>
            <p:nvPr/>
          </p:nvSpPr>
          <p:spPr bwMode="auto">
            <a:xfrm flipH="1">
              <a:off x="2068018" y="1958795"/>
              <a:ext cx="2034034" cy="2034034"/>
            </a:xfrm>
            <a:custGeom>
              <a:avLst/>
              <a:gdLst>
                <a:gd name="T0" fmla="*/ 564 w 1124"/>
                <a:gd name="T1" fmla="*/ 1 h 1124"/>
                <a:gd name="T2" fmla="*/ 1 w 1124"/>
                <a:gd name="T3" fmla="*/ 560 h 1124"/>
                <a:gd name="T4" fmla="*/ 560 w 1124"/>
                <a:gd name="T5" fmla="*/ 1123 h 1124"/>
                <a:gd name="T6" fmla="*/ 1123 w 1124"/>
                <a:gd name="T7" fmla="*/ 564 h 1124"/>
                <a:gd name="T8" fmla="*/ 564 w 1124"/>
                <a:gd name="T9" fmla="*/ 1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1124">
                  <a:moveTo>
                    <a:pt x="564" y="1"/>
                  </a:moveTo>
                  <a:cubicBezTo>
                    <a:pt x="254" y="0"/>
                    <a:pt x="2" y="250"/>
                    <a:pt x="1" y="560"/>
                  </a:cubicBezTo>
                  <a:cubicBezTo>
                    <a:pt x="0" y="869"/>
                    <a:pt x="250" y="1121"/>
                    <a:pt x="560" y="1123"/>
                  </a:cubicBezTo>
                  <a:cubicBezTo>
                    <a:pt x="869" y="1124"/>
                    <a:pt x="1121" y="874"/>
                    <a:pt x="1123" y="564"/>
                  </a:cubicBezTo>
                  <a:cubicBezTo>
                    <a:pt x="1124" y="254"/>
                    <a:pt x="874" y="2"/>
                    <a:pt x="564" y="1"/>
                  </a:cubicBezTo>
                  <a:close/>
                </a:path>
              </a:pathLst>
            </a:custGeom>
            <a:noFill/>
            <a:ln w="127000">
              <a:solidFill>
                <a:srgbClr val="41321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3" name="Freeform 44"/>
            <p:cNvSpPr/>
            <p:nvPr/>
          </p:nvSpPr>
          <p:spPr bwMode="auto">
            <a:xfrm flipH="1">
              <a:off x="2119689" y="2008836"/>
              <a:ext cx="1932322" cy="1932323"/>
            </a:xfrm>
            <a:custGeom>
              <a:avLst/>
              <a:gdLst>
                <a:gd name="T0" fmla="*/ 504 w 1003"/>
                <a:gd name="T1" fmla="*/ 1 h 1003"/>
                <a:gd name="T2" fmla="*/ 1 w 1003"/>
                <a:gd name="T3" fmla="*/ 500 h 1003"/>
                <a:gd name="T4" fmla="*/ 500 w 1003"/>
                <a:gd name="T5" fmla="*/ 1002 h 1003"/>
                <a:gd name="T6" fmla="*/ 1002 w 1003"/>
                <a:gd name="T7" fmla="*/ 504 h 1003"/>
                <a:gd name="T8" fmla="*/ 504 w 1003"/>
                <a:gd name="T9" fmla="*/ 1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3" h="1003">
                  <a:moveTo>
                    <a:pt x="504" y="1"/>
                  </a:moveTo>
                  <a:cubicBezTo>
                    <a:pt x="227" y="0"/>
                    <a:pt x="2" y="223"/>
                    <a:pt x="1" y="500"/>
                  </a:cubicBezTo>
                  <a:cubicBezTo>
                    <a:pt x="0" y="776"/>
                    <a:pt x="223" y="1001"/>
                    <a:pt x="500" y="1002"/>
                  </a:cubicBezTo>
                  <a:cubicBezTo>
                    <a:pt x="776" y="1003"/>
                    <a:pt x="1001" y="780"/>
                    <a:pt x="1002" y="504"/>
                  </a:cubicBezTo>
                  <a:cubicBezTo>
                    <a:pt x="1003" y="227"/>
                    <a:pt x="780" y="2"/>
                    <a:pt x="504" y="1"/>
                  </a:cubicBezTo>
                  <a:close/>
                </a:path>
              </a:pathLst>
            </a:custGeom>
            <a:solidFill>
              <a:srgbClr val="E2D7B6">
                <a:alpha val="2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4" name="Freeform 45"/>
            <p:cNvSpPr/>
            <p:nvPr/>
          </p:nvSpPr>
          <p:spPr bwMode="auto">
            <a:xfrm flipH="1">
              <a:off x="2171826" y="2521244"/>
              <a:ext cx="1398734" cy="1370222"/>
            </a:xfrm>
            <a:custGeom>
              <a:avLst/>
              <a:gdLst>
                <a:gd name="T0" fmla="*/ 0 w 726"/>
                <a:gd name="T1" fmla="*/ 642 h 711"/>
                <a:gd name="T2" fmla="*/ 244 w 726"/>
                <a:gd name="T3" fmla="*/ 710 h 711"/>
                <a:gd name="T4" fmla="*/ 726 w 726"/>
                <a:gd name="T5" fmla="*/ 231 h 711"/>
                <a:gd name="T6" fmla="*/ 667 w 726"/>
                <a:gd name="T7" fmla="*/ 0 h 711"/>
                <a:gd name="T8" fmla="*/ 696 w 726"/>
                <a:gd name="T9" fmla="*/ 171 h 711"/>
                <a:gd name="T10" fmla="*/ 185 w 726"/>
                <a:gd name="T11" fmla="*/ 678 h 711"/>
                <a:gd name="T12" fmla="*/ 0 w 726"/>
                <a:gd name="T13" fmla="*/ 64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711">
                  <a:moveTo>
                    <a:pt x="0" y="642"/>
                  </a:moveTo>
                  <a:cubicBezTo>
                    <a:pt x="72" y="685"/>
                    <a:pt x="155" y="709"/>
                    <a:pt x="244" y="710"/>
                  </a:cubicBezTo>
                  <a:cubicBezTo>
                    <a:pt x="509" y="711"/>
                    <a:pt x="725" y="497"/>
                    <a:pt x="726" y="231"/>
                  </a:cubicBezTo>
                  <a:cubicBezTo>
                    <a:pt x="726" y="147"/>
                    <a:pt x="705" y="69"/>
                    <a:pt x="667" y="0"/>
                  </a:cubicBezTo>
                  <a:cubicBezTo>
                    <a:pt x="686" y="53"/>
                    <a:pt x="696" y="111"/>
                    <a:pt x="696" y="171"/>
                  </a:cubicBezTo>
                  <a:cubicBezTo>
                    <a:pt x="695" y="452"/>
                    <a:pt x="466" y="679"/>
                    <a:pt x="185" y="678"/>
                  </a:cubicBezTo>
                  <a:cubicBezTo>
                    <a:pt x="120" y="677"/>
                    <a:pt x="58" y="665"/>
                    <a:pt x="0" y="642"/>
                  </a:cubicBezTo>
                  <a:close/>
                </a:path>
              </a:pathLst>
            </a:custGeom>
            <a:solidFill>
              <a:srgbClr val="E2D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5" name="Freeform 46"/>
            <p:cNvSpPr/>
            <p:nvPr/>
          </p:nvSpPr>
          <p:spPr bwMode="auto">
            <a:xfrm flipH="1">
              <a:off x="2597067" y="3931383"/>
              <a:ext cx="416280" cy="932761"/>
            </a:xfrm>
            <a:custGeom>
              <a:avLst/>
              <a:gdLst>
                <a:gd name="T0" fmla="*/ 122 w 216"/>
                <a:gd name="T1" fmla="*/ 0 h 484"/>
                <a:gd name="T2" fmla="*/ 0 w 216"/>
                <a:gd name="T3" fmla="*/ 24 h 484"/>
                <a:gd name="T4" fmla="*/ 29 w 216"/>
                <a:gd name="T5" fmla="*/ 173 h 484"/>
                <a:gd name="T6" fmla="*/ 63 w 216"/>
                <a:gd name="T7" fmla="*/ 421 h 484"/>
                <a:gd name="T8" fmla="*/ 216 w 216"/>
                <a:gd name="T9" fmla="*/ 484 h 484"/>
                <a:gd name="T10" fmla="*/ 178 w 216"/>
                <a:gd name="T11" fmla="*/ 290 h 484"/>
                <a:gd name="T12" fmla="*/ 142 w 216"/>
                <a:gd name="T13" fmla="*/ 101 h 484"/>
                <a:gd name="T14" fmla="*/ 122 w 216"/>
                <a:gd name="T1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484">
                  <a:moveTo>
                    <a:pt x="122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7" y="295"/>
                    <a:pt x="141" y="321"/>
                    <a:pt x="63" y="421"/>
                  </a:cubicBezTo>
                  <a:cubicBezTo>
                    <a:pt x="94" y="445"/>
                    <a:pt x="150" y="480"/>
                    <a:pt x="216" y="484"/>
                  </a:cubicBezTo>
                  <a:cubicBezTo>
                    <a:pt x="203" y="420"/>
                    <a:pt x="191" y="355"/>
                    <a:pt x="178" y="290"/>
                  </a:cubicBezTo>
                  <a:cubicBezTo>
                    <a:pt x="141" y="234"/>
                    <a:pt x="124" y="174"/>
                    <a:pt x="142" y="101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4132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6" name="Freeform 47"/>
            <p:cNvSpPr/>
            <p:nvPr/>
          </p:nvSpPr>
          <p:spPr bwMode="auto">
            <a:xfrm flipH="1">
              <a:off x="1844341" y="4316707"/>
              <a:ext cx="1269207" cy="2043928"/>
            </a:xfrm>
            <a:custGeom>
              <a:avLst/>
              <a:gdLst>
                <a:gd name="T0" fmla="*/ 12 w 659"/>
                <a:gd name="T1" fmla="*/ 382 h 1061"/>
                <a:gd name="T2" fmla="*/ 15 w 659"/>
                <a:gd name="T3" fmla="*/ 384 h 1061"/>
                <a:gd name="T4" fmla="*/ 15 w 659"/>
                <a:gd name="T5" fmla="*/ 384 h 1061"/>
                <a:gd name="T6" fmla="*/ 84 w 659"/>
                <a:gd name="T7" fmla="*/ 421 h 1061"/>
                <a:gd name="T8" fmla="*/ 243 w 659"/>
                <a:gd name="T9" fmla="*/ 453 h 1061"/>
                <a:gd name="T10" fmla="*/ 369 w 659"/>
                <a:gd name="T11" fmla="*/ 438 h 1061"/>
                <a:gd name="T12" fmla="*/ 415 w 659"/>
                <a:gd name="T13" fmla="*/ 492 h 1061"/>
                <a:gd name="T14" fmla="*/ 392 w 659"/>
                <a:gd name="T15" fmla="*/ 559 h 1061"/>
                <a:gd name="T16" fmla="*/ 161 w 659"/>
                <a:gd name="T17" fmla="*/ 582 h 1061"/>
                <a:gd name="T18" fmla="*/ 16 w 659"/>
                <a:gd name="T19" fmla="*/ 568 h 1061"/>
                <a:gd name="T20" fmla="*/ 163 w 659"/>
                <a:gd name="T21" fmla="*/ 589 h 1061"/>
                <a:gd name="T22" fmla="*/ 360 w 659"/>
                <a:gd name="T23" fmla="*/ 585 h 1061"/>
                <a:gd name="T24" fmla="*/ 379 w 659"/>
                <a:gd name="T25" fmla="*/ 635 h 1061"/>
                <a:gd name="T26" fmla="*/ 320 w 659"/>
                <a:gd name="T27" fmla="*/ 699 h 1061"/>
                <a:gd name="T28" fmla="*/ 58 w 659"/>
                <a:gd name="T29" fmla="*/ 725 h 1061"/>
                <a:gd name="T30" fmla="*/ 48 w 659"/>
                <a:gd name="T31" fmla="*/ 725 h 1061"/>
                <a:gd name="T32" fmla="*/ 659 w 659"/>
                <a:gd name="T33" fmla="*/ 798 h 1061"/>
                <a:gd name="T34" fmla="*/ 376 w 659"/>
                <a:gd name="T35" fmla="*/ 877 h 1061"/>
                <a:gd name="T36" fmla="*/ 280 w 659"/>
                <a:gd name="T37" fmla="*/ 770 h 1061"/>
                <a:gd name="T38" fmla="*/ 387 w 659"/>
                <a:gd name="T39" fmla="*/ 634 h 1061"/>
                <a:gd name="T40" fmla="*/ 381 w 659"/>
                <a:gd name="T41" fmla="*/ 577 h 1061"/>
                <a:gd name="T42" fmla="*/ 444 w 659"/>
                <a:gd name="T43" fmla="*/ 705 h 1061"/>
                <a:gd name="T44" fmla="*/ 461 w 659"/>
                <a:gd name="T45" fmla="*/ 694 h 1061"/>
                <a:gd name="T46" fmla="*/ 425 w 659"/>
                <a:gd name="T47" fmla="*/ 494 h 1061"/>
                <a:gd name="T48" fmla="*/ 372 w 659"/>
                <a:gd name="T49" fmla="*/ 411 h 1061"/>
                <a:gd name="T50" fmla="*/ 359 w 659"/>
                <a:gd name="T51" fmla="*/ 328 h 1061"/>
                <a:gd name="T52" fmla="*/ 387 w 659"/>
                <a:gd name="T53" fmla="*/ 263 h 1061"/>
                <a:gd name="T54" fmla="*/ 567 w 659"/>
                <a:gd name="T55" fmla="*/ 294 h 1061"/>
                <a:gd name="T56" fmla="*/ 338 w 659"/>
                <a:gd name="T57" fmla="*/ 109 h 1061"/>
                <a:gd name="T58" fmla="*/ 191 w 659"/>
                <a:gd name="T59" fmla="*/ 0 h 1061"/>
                <a:gd name="T60" fmla="*/ 285 w 659"/>
                <a:gd name="T61" fmla="*/ 192 h 1061"/>
                <a:gd name="T62" fmla="*/ 318 w 659"/>
                <a:gd name="T63" fmla="*/ 275 h 1061"/>
                <a:gd name="T64" fmla="*/ 278 w 659"/>
                <a:gd name="T65" fmla="*/ 287 h 1061"/>
                <a:gd name="T66" fmla="*/ 294 w 659"/>
                <a:gd name="T67" fmla="*/ 307 h 1061"/>
                <a:gd name="T68" fmla="*/ 347 w 659"/>
                <a:gd name="T69" fmla="*/ 331 h 1061"/>
                <a:gd name="T70" fmla="*/ 358 w 659"/>
                <a:gd name="T71" fmla="*/ 412 h 1061"/>
                <a:gd name="T72" fmla="*/ 248 w 659"/>
                <a:gd name="T73" fmla="*/ 441 h 1061"/>
                <a:gd name="T74" fmla="*/ 91 w 659"/>
                <a:gd name="T75" fmla="*/ 411 h 1061"/>
                <a:gd name="T76" fmla="*/ 12 w 659"/>
                <a:gd name="T77" fmla="*/ 382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9" h="1061">
                  <a:moveTo>
                    <a:pt x="12" y="382"/>
                  </a:moveTo>
                  <a:cubicBezTo>
                    <a:pt x="14" y="383"/>
                    <a:pt x="15" y="384"/>
                    <a:pt x="15" y="384"/>
                  </a:cubicBezTo>
                  <a:cubicBezTo>
                    <a:pt x="15" y="384"/>
                    <a:pt x="15" y="384"/>
                    <a:pt x="15" y="384"/>
                  </a:cubicBezTo>
                  <a:cubicBezTo>
                    <a:pt x="25" y="391"/>
                    <a:pt x="39" y="400"/>
                    <a:pt x="84" y="421"/>
                  </a:cubicBezTo>
                  <a:cubicBezTo>
                    <a:pt x="132" y="444"/>
                    <a:pt x="194" y="451"/>
                    <a:pt x="243" y="453"/>
                  </a:cubicBezTo>
                  <a:cubicBezTo>
                    <a:pt x="291" y="455"/>
                    <a:pt x="343" y="431"/>
                    <a:pt x="369" y="438"/>
                  </a:cubicBezTo>
                  <a:cubicBezTo>
                    <a:pt x="394" y="445"/>
                    <a:pt x="408" y="465"/>
                    <a:pt x="415" y="492"/>
                  </a:cubicBezTo>
                  <a:cubicBezTo>
                    <a:pt x="422" y="518"/>
                    <a:pt x="412" y="543"/>
                    <a:pt x="392" y="559"/>
                  </a:cubicBezTo>
                  <a:cubicBezTo>
                    <a:pt x="372" y="575"/>
                    <a:pt x="222" y="584"/>
                    <a:pt x="161" y="582"/>
                  </a:cubicBezTo>
                  <a:cubicBezTo>
                    <a:pt x="101" y="580"/>
                    <a:pt x="0" y="557"/>
                    <a:pt x="16" y="568"/>
                  </a:cubicBezTo>
                  <a:cubicBezTo>
                    <a:pt x="31" y="578"/>
                    <a:pt x="100" y="586"/>
                    <a:pt x="163" y="589"/>
                  </a:cubicBezTo>
                  <a:cubicBezTo>
                    <a:pt x="226" y="593"/>
                    <a:pt x="346" y="576"/>
                    <a:pt x="360" y="585"/>
                  </a:cubicBezTo>
                  <a:cubicBezTo>
                    <a:pt x="374" y="594"/>
                    <a:pt x="380" y="608"/>
                    <a:pt x="379" y="635"/>
                  </a:cubicBezTo>
                  <a:cubicBezTo>
                    <a:pt x="378" y="663"/>
                    <a:pt x="358" y="684"/>
                    <a:pt x="320" y="699"/>
                  </a:cubicBezTo>
                  <a:cubicBezTo>
                    <a:pt x="281" y="715"/>
                    <a:pt x="124" y="731"/>
                    <a:pt x="58" y="725"/>
                  </a:cubicBezTo>
                  <a:cubicBezTo>
                    <a:pt x="55" y="725"/>
                    <a:pt x="52" y="725"/>
                    <a:pt x="48" y="725"/>
                  </a:cubicBezTo>
                  <a:cubicBezTo>
                    <a:pt x="155" y="838"/>
                    <a:pt x="486" y="1061"/>
                    <a:pt x="659" y="798"/>
                  </a:cubicBezTo>
                  <a:cubicBezTo>
                    <a:pt x="583" y="877"/>
                    <a:pt x="470" y="896"/>
                    <a:pt x="376" y="877"/>
                  </a:cubicBezTo>
                  <a:cubicBezTo>
                    <a:pt x="312" y="865"/>
                    <a:pt x="222" y="807"/>
                    <a:pt x="280" y="770"/>
                  </a:cubicBezTo>
                  <a:cubicBezTo>
                    <a:pt x="337" y="732"/>
                    <a:pt x="383" y="683"/>
                    <a:pt x="387" y="634"/>
                  </a:cubicBezTo>
                  <a:cubicBezTo>
                    <a:pt x="391" y="586"/>
                    <a:pt x="358" y="578"/>
                    <a:pt x="381" y="577"/>
                  </a:cubicBezTo>
                  <a:cubicBezTo>
                    <a:pt x="403" y="575"/>
                    <a:pt x="418" y="649"/>
                    <a:pt x="444" y="705"/>
                  </a:cubicBezTo>
                  <a:cubicBezTo>
                    <a:pt x="470" y="760"/>
                    <a:pt x="499" y="758"/>
                    <a:pt x="461" y="694"/>
                  </a:cubicBezTo>
                  <a:cubicBezTo>
                    <a:pt x="424" y="630"/>
                    <a:pt x="432" y="553"/>
                    <a:pt x="425" y="494"/>
                  </a:cubicBezTo>
                  <a:cubicBezTo>
                    <a:pt x="417" y="435"/>
                    <a:pt x="363" y="425"/>
                    <a:pt x="372" y="411"/>
                  </a:cubicBezTo>
                  <a:cubicBezTo>
                    <a:pt x="380" y="398"/>
                    <a:pt x="386" y="358"/>
                    <a:pt x="359" y="328"/>
                  </a:cubicBezTo>
                  <a:cubicBezTo>
                    <a:pt x="333" y="298"/>
                    <a:pt x="349" y="248"/>
                    <a:pt x="387" y="263"/>
                  </a:cubicBezTo>
                  <a:cubicBezTo>
                    <a:pt x="425" y="279"/>
                    <a:pt x="535" y="303"/>
                    <a:pt x="567" y="294"/>
                  </a:cubicBezTo>
                  <a:cubicBezTo>
                    <a:pt x="369" y="261"/>
                    <a:pt x="379" y="117"/>
                    <a:pt x="338" y="109"/>
                  </a:cubicBezTo>
                  <a:cubicBezTo>
                    <a:pt x="296" y="102"/>
                    <a:pt x="215" y="53"/>
                    <a:pt x="191" y="0"/>
                  </a:cubicBezTo>
                  <a:cubicBezTo>
                    <a:pt x="218" y="98"/>
                    <a:pt x="256" y="161"/>
                    <a:pt x="285" y="192"/>
                  </a:cubicBezTo>
                  <a:cubicBezTo>
                    <a:pt x="315" y="223"/>
                    <a:pt x="321" y="241"/>
                    <a:pt x="318" y="275"/>
                  </a:cubicBezTo>
                  <a:cubicBezTo>
                    <a:pt x="314" y="310"/>
                    <a:pt x="301" y="301"/>
                    <a:pt x="278" y="287"/>
                  </a:cubicBezTo>
                  <a:cubicBezTo>
                    <a:pt x="256" y="273"/>
                    <a:pt x="273" y="293"/>
                    <a:pt x="294" y="307"/>
                  </a:cubicBezTo>
                  <a:cubicBezTo>
                    <a:pt x="314" y="320"/>
                    <a:pt x="328" y="311"/>
                    <a:pt x="347" y="331"/>
                  </a:cubicBezTo>
                  <a:cubicBezTo>
                    <a:pt x="366" y="352"/>
                    <a:pt x="370" y="376"/>
                    <a:pt x="358" y="412"/>
                  </a:cubicBezTo>
                  <a:cubicBezTo>
                    <a:pt x="347" y="447"/>
                    <a:pt x="300" y="437"/>
                    <a:pt x="248" y="441"/>
                  </a:cubicBezTo>
                  <a:cubicBezTo>
                    <a:pt x="196" y="445"/>
                    <a:pt x="134" y="430"/>
                    <a:pt x="91" y="411"/>
                  </a:cubicBezTo>
                  <a:cubicBezTo>
                    <a:pt x="49" y="392"/>
                    <a:pt x="6" y="377"/>
                    <a:pt x="12" y="382"/>
                  </a:cubicBez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7" name="Freeform 48"/>
            <p:cNvSpPr/>
            <p:nvPr/>
          </p:nvSpPr>
          <p:spPr bwMode="auto">
            <a:xfrm flipH="1">
              <a:off x="2543301" y="4072316"/>
              <a:ext cx="79020" cy="117308"/>
            </a:xfrm>
            <a:custGeom>
              <a:avLst/>
              <a:gdLst>
                <a:gd name="T0" fmla="*/ 41 w 41"/>
                <a:gd name="T1" fmla="*/ 55 h 61"/>
                <a:gd name="T2" fmla="*/ 9 w 41"/>
                <a:gd name="T3" fmla="*/ 7 h 61"/>
                <a:gd name="T4" fmla="*/ 5 w 41"/>
                <a:gd name="T5" fmla="*/ 0 h 61"/>
                <a:gd name="T6" fmla="*/ 18 w 41"/>
                <a:gd name="T7" fmla="*/ 53 h 61"/>
                <a:gd name="T8" fmla="*/ 41 w 41"/>
                <a:gd name="T9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41" y="55"/>
                  </a:moveTo>
                  <a:cubicBezTo>
                    <a:pt x="25" y="38"/>
                    <a:pt x="14" y="21"/>
                    <a:pt x="9" y="7"/>
                  </a:cubicBezTo>
                  <a:cubicBezTo>
                    <a:pt x="8" y="4"/>
                    <a:pt x="6" y="2"/>
                    <a:pt x="5" y="0"/>
                  </a:cubicBezTo>
                  <a:cubicBezTo>
                    <a:pt x="0" y="17"/>
                    <a:pt x="7" y="39"/>
                    <a:pt x="18" y="53"/>
                  </a:cubicBezTo>
                  <a:cubicBezTo>
                    <a:pt x="24" y="61"/>
                    <a:pt x="32" y="60"/>
                    <a:pt x="41" y="55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8" name="Freeform 49"/>
            <p:cNvSpPr/>
            <p:nvPr/>
          </p:nvSpPr>
          <p:spPr bwMode="auto">
            <a:xfrm flipH="1">
              <a:off x="2891966" y="4661299"/>
              <a:ext cx="283494" cy="221582"/>
            </a:xfrm>
            <a:custGeom>
              <a:avLst/>
              <a:gdLst>
                <a:gd name="T0" fmla="*/ 9 w 147"/>
                <a:gd name="T1" fmla="*/ 0 h 115"/>
                <a:gd name="T2" fmla="*/ 14 w 147"/>
                <a:gd name="T3" fmla="*/ 7 h 115"/>
                <a:gd name="T4" fmla="*/ 0 w 147"/>
                <a:gd name="T5" fmla="*/ 10 h 115"/>
                <a:gd name="T6" fmla="*/ 99 w 147"/>
                <a:gd name="T7" fmla="*/ 94 h 115"/>
                <a:gd name="T8" fmla="*/ 147 w 147"/>
                <a:gd name="T9" fmla="*/ 44 h 115"/>
                <a:gd name="T10" fmla="*/ 108 w 147"/>
                <a:gd name="T11" fmla="*/ 51 h 115"/>
                <a:gd name="T12" fmla="*/ 14 w 147"/>
                <a:gd name="T13" fmla="*/ 3 h 115"/>
                <a:gd name="T14" fmla="*/ 9 w 147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15">
                  <a:moveTo>
                    <a:pt x="9" y="0"/>
                  </a:moveTo>
                  <a:cubicBezTo>
                    <a:pt x="12" y="5"/>
                    <a:pt x="14" y="7"/>
                    <a:pt x="14" y="7"/>
                  </a:cubicBezTo>
                  <a:cubicBezTo>
                    <a:pt x="14" y="7"/>
                    <a:pt x="8" y="8"/>
                    <a:pt x="0" y="10"/>
                  </a:cubicBezTo>
                  <a:cubicBezTo>
                    <a:pt x="28" y="35"/>
                    <a:pt x="69" y="75"/>
                    <a:pt x="99" y="94"/>
                  </a:cubicBezTo>
                  <a:cubicBezTo>
                    <a:pt x="131" y="115"/>
                    <a:pt x="147" y="53"/>
                    <a:pt x="147" y="44"/>
                  </a:cubicBezTo>
                  <a:cubicBezTo>
                    <a:pt x="147" y="35"/>
                    <a:pt x="136" y="49"/>
                    <a:pt x="108" y="51"/>
                  </a:cubicBezTo>
                  <a:cubicBezTo>
                    <a:pt x="80" y="54"/>
                    <a:pt x="35" y="21"/>
                    <a:pt x="14" y="3"/>
                  </a:cubicBezTo>
                  <a:cubicBezTo>
                    <a:pt x="12" y="2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89" name="Freeform 50"/>
            <p:cNvSpPr/>
            <p:nvPr/>
          </p:nvSpPr>
          <p:spPr bwMode="auto">
            <a:xfrm flipH="1">
              <a:off x="2389334" y="5441723"/>
              <a:ext cx="162113" cy="171889"/>
            </a:xfrm>
            <a:custGeom>
              <a:avLst/>
              <a:gdLst>
                <a:gd name="T0" fmla="*/ 5 w 84"/>
                <a:gd name="T1" fmla="*/ 20 h 89"/>
                <a:gd name="T2" fmla="*/ 5 w 84"/>
                <a:gd name="T3" fmla="*/ 75 h 89"/>
                <a:gd name="T4" fmla="*/ 68 w 84"/>
                <a:gd name="T5" fmla="*/ 76 h 89"/>
                <a:gd name="T6" fmla="*/ 60 w 84"/>
                <a:gd name="T7" fmla="*/ 5 h 89"/>
                <a:gd name="T8" fmla="*/ 5 w 84"/>
                <a:gd name="T9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9">
                  <a:moveTo>
                    <a:pt x="5" y="20"/>
                  </a:moveTo>
                  <a:cubicBezTo>
                    <a:pt x="2" y="26"/>
                    <a:pt x="0" y="66"/>
                    <a:pt x="5" y="75"/>
                  </a:cubicBezTo>
                  <a:cubicBezTo>
                    <a:pt x="10" y="83"/>
                    <a:pt x="57" y="89"/>
                    <a:pt x="68" y="76"/>
                  </a:cubicBezTo>
                  <a:cubicBezTo>
                    <a:pt x="79" y="64"/>
                    <a:pt x="84" y="11"/>
                    <a:pt x="60" y="5"/>
                  </a:cubicBezTo>
                  <a:cubicBezTo>
                    <a:pt x="42" y="0"/>
                    <a:pt x="9" y="14"/>
                    <a:pt x="5" y="20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0" name="Freeform 51"/>
            <p:cNvSpPr/>
            <p:nvPr/>
          </p:nvSpPr>
          <p:spPr bwMode="auto">
            <a:xfrm flipH="1">
              <a:off x="2867527" y="4511406"/>
              <a:ext cx="236245" cy="248465"/>
            </a:xfrm>
            <a:custGeom>
              <a:avLst/>
              <a:gdLst>
                <a:gd name="T0" fmla="*/ 25 w 123"/>
                <a:gd name="T1" fmla="*/ 24 h 129"/>
                <a:gd name="T2" fmla="*/ 49 w 123"/>
                <a:gd name="T3" fmla="*/ 110 h 129"/>
                <a:gd name="T4" fmla="*/ 100 w 123"/>
                <a:gd name="T5" fmla="*/ 40 h 129"/>
                <a:gd name="T6" fmla="*/ 25 w 123"/>
                <a:gd name="T7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29">
                  <a:moveTo>
                    <a:pt x="25" y="24"/>
                  </a:moveTo>
                  <a:cubicBezTo>
                    <a:pt x="0" y="57"/>
                    <a:pt x="37" y="100"/>
                    <a:pt x="49" y="110"/>
                  </a:cubicBezTo>
                  <a:cubicBezTo>
                    <a:pt x="69" y="129"/>
                    <a:pt x="123" y="58"/>
                    <a:pt x="100" y="40"/>
                  </a:cubicBezTo>
                  <a:cubicBezTo>
                    <a:pt x="82" y="25"/>
                    <a:pt x="43" y="0"/>
                    <a:pt x="25" y="24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1" name="Freeform 52"/>
            <p:cNvSpPr/>
            <p:nvPr/>
          </p:nvSpPr>
          <p:spPr bwMode="auto">
            <a:xfrm flipH="1">
              <a:off x="2408886" y="4943164"/>
              <a:ext cx="217508" cy="207733"/>
            </a:xfrm>
            <a:custGeom>
              <a:avLst/>
              <a:gdLst>
                <a:gd name="T0" fmla="*/ 16 w 113"/>
                <a:gd name="T1" fmla="*/ 90 h 108"/>
                <a:gd name="T2" fmla="*/ 83 w 113"/>
                <a:gd name="T3" fmla="*/ 104 h 108"/>
                <a:gd name="T4" fmla="*/ 82 w 113"/>
                <a:gd name="T5" fmla="*/ 8 h 108"/>
                <a:gd name="T6" fmla="*/ 16 w 113"/>
                <a:gd name="T7" fmla="*/ 24 h 108"/>
                <a:gd name="T8" fmla="*/ 16 w 113"/>
                <a:gd name="T9" fmla="*/ 9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08">
                  <a:moveTo>
                    <a:pt x="16" y="90"/>
                  </a:moveTo>
                  <a:cubicBezTo>
                    <a:pt x="35" y="103"/>
                    <a:pt x="67" y="108"/>
                    <a:pt x="83" y="104"/>
                  </a:cubicBezTo>
                  <a:cubicBezTo>
                    <a:pt x="106" y="97"/>
                    <a:pt x="113" y="22"/>
                    <a:pt x="82" y="8"/>
                  </a:cubicBezTo>
                  <a:cubicBezTo>
                    <a:pt x="64" y="0"/>
                    <a:pt x="32" y="8"/>
                    <a:pt x="16" y="24"/>
                  </a:cubicBezTo>
                  <a:cubicBezTo>
                    <a:pt x="0" y="40"/>
                    <a:pt x="1" y="79"/>
                    <a:pt x="16" y="90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2" name="Freeform 53"/>
            <p:cNvSpPr/>
            <p:nvPr/>
          </p:nvSpPr>
          <p:spPr bwMode="auto">
            <a:xfrm flipH="1">
              <a:off x="2302983" y="5177780"/>
              <a:ext cx="197957" cy="219952"/>
            </a:xfrm>
            <a:custGeom>
              <a:avLst/>
              <a:gdLst>
                <a:gd name="T0" fmla="*/ 7 w 103"/>
                <a:gd name="T1" fmla="*/ 25 h 114"/>
                <a:gd name="T2" fmla="*/ 65 w 103"/>
                <a:gd name="T3" fmla="*/ 6 h 114"/>
                <a:gd name="T4" fmla="*/ 75 w 103"/>
                <a:gd name="T5" fmla="*/ 94 h 114"/>
                <a:gd name="T6" fmla="*/ 11 w 103"/>
                <a:gd name="T7" fmla="*/ 97 h 114"/>
                <a:gd name="T8" fmla="*/ 7 w 103"/>
                <a:gd name="T9" fmla="*/ 2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4">
                  <a:moveTo>
                    <a:pt x="7" y="25"/>
                  </a:moveTo>
                  <a:cubicBezTo>
                    <a:pt x="14" y="16"/>
                    <a:pt x="47" y="0"/>
                    <a:pt x="65" y="6"/>
                  </a:cubicBezTo>
                  <a:cubicBezTo>
                    <a:pt x="83" y="12"/>
                    <a:pt x="103" y="74"/>
                    <a:pt x="75" y="94"/>
                  </a:cubicBezTo>
                  <a:cubicBezTo>
                    <a:pt x="47" y="114"/>
                    <a:pt x="18" y="112"/>
                    <a:pt x="11" y="97"/>
                  </a:cubicBezTo>
                  <a:cubicBezTo>
                    <a:pt x="4" y="82"/>
                    <a:pt x="0" y="34"/>
                    <a:pt x="7" y="25"/>
                  </a:cubicBezTo>
                  <a:close/>
                </a:path>
              </a:pathLst>
            </a:custGeom>
            <a:solidFill>
              <a:srgbClr val="FFE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3" name="Freeform 54"/>
            <p:cNvSpPr/>
            <p:nvPr/>
          </p:nvSpPr>
          <p:spPr bwMode="auto">
            <a:xfrm flipH="1">
              <a:off x="1531520" y="5180224"/>
              <a:ext cx="441534" cy="604462"/>
            </a:xfrm>
            <a:custGeom>
              <a:avLst/>
              <a:gdLst>
                <a:gd name="T0" fmla="*/ 175 w 229"/>
                <a:gd name="T1" fmla="*/ 0 h 314"/>
                <a:gd name="T2" fmla="*/ 0 w 229"/>
                <a:gd name="T3" fmla="*/ 274 h 314"/>
                <a:gd name="T4" fmla="*/ 175 w 229"/>
                <a:gd name="T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314">
                  <a:moveTo>
                    <a:pt x="175" y="0"/>
                  </a:moveTo>
                  <a:cubicBezTo>
                    <a:pt x="229" y="107"/>
                    <a:pt x="93" y="314"/>
                    <a:pt x="0" y="274"/>
                  </a:cubicBezTo>
                  <a:cubicBezTo>
                    <a:pt x="98" y="224"/>
                    <a:pt x="178" y="113"/>
                    <a:pt x="175" y="0"/>
                  </a:cubicBezTo>
                  <a:close/>
                </a:path>
              </a:pathLst>
            </a:custGeom>
            <a:solidFill>
              <a:srgbClr val="F1A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  <p:sp>
          <p:nvSpPr>
            <p:cNvPr id="94" name="Freeform 55"/>
            <p:cNvSpPr/>
            <p:nvPr/>
          </p:nvSpPr>
          <p:spPr bwMode="auto">
            <a:xfrm flipH="1">
              <a:off x="1629" y="5397733"/>
              <a:ext cx="2006454" cy="1463905"/>
            </a:xfrm>
            <a:custGeom>
              <a:avLst/>
              <a:gdLst>
                <a:gd name="T0" fmla="*/ 0 w 2463"/>
                <a:gd name="T1" fmla="*/ 1102 h 1797"/>
                <a:gd name="T2" fmla="*/ 821 w 2463"/>
                <a:gd name="T3" fmla="*/ 0 h 1797"/>
                <a:gd name="T4" fmla="*/ 2463 w 2463"/>
                <a:gd name="T5" fmla="*/ 1227 h 1797"/>
                <a:gd name="T6" fmla="*/ 2463 w 2463"/>
                <a:gd name="T7" fmla="*/ 1797 h 1797"/>
                <a:gd name="T8" fmla="*/ 935 w 2463"/>
                <a:gd name="T9" fmla="*/ 1797 h 1797"/>
                <a:gd name="T10" fmla="*/ 0 w 2463"/>
                <a:gd name="T11" fmla="*/ 1102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3" h="1797">
                  <a:moveTo>
                    <a:pt x="0" y="1102"/>
                  </a:moveTo>
                  <a:lnTo>
                    <a:pt x="821" y="0"/>
                  </a:lnTo>
                  <a:lnTo>
                    <a:pt x="2463" y="1227"/>
                  </a:lnTo>
                  <a:lnTo>
                    <a:pt x="2463" y="1797"/>
                  </a:lnTo>
                  <a:lnTo>
                    <a:pt x="935" y="1797"/>
                  </a:lnTo>
                  <a:lnTo>
                    <a:pt x="0" y="110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badi MT" panose="020F0502020204030204"/>
                <a:ea typeface="方正正纤黑简体"/>
              </a:endParaRPr>
            </a:p>
          </p:txBody>
        </p:sp>
      </p:grpSp>
      <p:sp>
        <p:nvSpPr>
          <p:cNvPr id="95" name="TextBox 3"/>
          <p:cNvSpPr txBox="1"/>
          <p:nvPr/>
        </p:nvSpPr>
        <p:spPr>
          <a:xfrm>
            <a:off x="2355718" y="2235186"/>
            <a:ext cx="206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1321F"/>
                </a:solidFill>
                <a:latin typeface="Lato Black"/>
                <a:cs typeface="Lato Black"/>
              </a:rPr>
              <a:t>相关问题</a:t>
            </a:r>
            <a:endParaRPr lang="en-US" sz="3200" b="1" dirty="0">
              <a:solidFill>
                <a:srgbClr val="41321F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bldLvl="0" animBg="1"/>
      <p:bldP spid="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5238679" y="1444810"/>
            <a:ext cx="1714642" cy="1714643"/>
            <a:chOff x="5004863" y="1444810"/>
            <a:chExt cx="1714642" cy="1714643"/>
          </a:xfrm>
        </p:grpSpPr>
        <p:grpSp>
          <p:nvGrpSpPr>
            <p:cNvPr id="3" name="组合 2"/>
            <p:cNvGrpSpPr/>
            <p:nvPr/>
          </p:nvGrpSpPr>
          <p:grpSpPr>
            <a:xfrm>
              <a:off x="5004863" y="1444810"/>
              <a:ext cx="1714642" cy="1714643"/>
              <a:chOff x="3633537" y="878305"/>
              <a:chExt cx="1648326" cy="1648326"/>
            </a:xfrm>
          </p:grpSpPr>
          <p:cxnSp>
            <p:nvCxnSpPr>
              <p:cNvPr id="4" name="直接连接符 3"/>
              <p:cNvCxnSpPr>
                <a:stCxn id="8" idx="1"/>
              </p:cNvCxnSpPr>
              <p:nvPr/>
            </p:nvCxnSpPr>
            <p:spPr>
              <a:xfrm>
                <a:off x="3633537" y="1702468"/>
                <a:ext cx="1648326" cy="601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>
                <a:stCxn id="8" idx="0"/>
              </p:cNvCxnSpPr>
              <p:nvPr/>
            </p:nvCxnSpPr>
            <p:spPr>
              <a:xfrm>
                <a:off x="4457700" y="878305"/>
                <a:ext cx="0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 7"/>
              <p:cNvSpPr/>
              <p:nvPr/>
            </p:nvSpPr>
            <p:spPr>
              <a:xfrm>
                <a:off x="3633537" y="878305"/>
                <a:ext cx="1648326" cy="1648326"/>
              </a:xfrm>
              <a:prstGeom prst="rect">
                <a:avLst/>
              </a:prstGeom>
              <a:noFill/>
              <a:ln w="57150">
                <a:solidFill>
                  <a:srgbClr val="4132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srgbClr val="41321F"/>
                  </a:solidFill>
                </a:endParaRPr>
              </a:p>
            </p:txBody>
          </p:sp>
        </p:grpSp>
        <p:sp>
          <p:nvSpPr>
            <p:cNvPr id="9" name="TextBox 3"/>
            <p:cNvSpPr txBox="1"/>
            <p:nvPr/>
          </p:nvSpPr>
          <p:spPr>
            <a:xfrm>
              <a:off x="5103965" y="1523560"/>
              <a:ext cx="1539425" cy="1569660"/>
            </a:xfrm>
            <a:prstGeom prst="rect">
              <a:avLst/>
            </a:prstGeom>
            <a:noFill/>
            <a:ln>
              <a:solidFill>
                <a:srgbClr val="41321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dirty="0">
                  <a:solidFill>
                    <a:srgbClr val="41321F"/>
                  </a:solidFill>
                  <a:effectLst>
                    <a:outerShdw blurRad="406400" dist="38100" dir="8100000" algn="tr" rotWithShape="0">
                      <a:prstClr val="black">
                        <a:alpha val="23000"/>
                      </a:prstClr>
                    </a:outerShdw>
                  </a:effectLst>
                  <a:latin typeface="方正大标宋简体" panose="02010601030101010101" pitchFamily="2" charset="-122"/>
                  <a:ea typeface="方正大标宋简体" panose="02010601030101010101" pitchFamily="2" charset="-122"/>
                  <a:cs typeface="Lato Black"/>
                </a:rPr>
                <a:t>肆</a:t>
              </a:r>
              <a:endParaRPr 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424838" y="3708154"/>
            <a:ext cx="7342324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321F"/>
                </a:solidFill>
                <a:latin typeface="+mj-ea"/>
              </a:rPr>
              <a:t>其他方面</a:t>
            </a:r>
            <a:endParaRPr lang="zh-CN" altLang="en-US" sz="4400" dirty="0">
              <a:solidFill>
                <a:srgbClr val="41321F"/>
              </a:solidFill>
              <a:latin typeface="+mj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97" y="3143645"/>
            <a:ext cx="1747443" cy="544243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13" y="5530765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1" y="3427780"/>
            <a:ext cx="2424001" cy="658085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9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"/>
          <p:cNvSpPr txBox="1"/>
          <p:nvPr/>
        </p:nvSpPr>
        <p:spPr>
          <a:xfrm>
            <a:off x="3698643" y="453783"/>
            <a:ext cx="4794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3600"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  <a:latin typeface="Lato Black"/>
                <a:cs typeface="Lato Black"/>
              </a:defRPr>
            </a:lvl1pPr>
          </a:lstStyle>
          <a:p>
            <a:r>
              <a:rPr lang="zh-CN" altLang="en-US" dirty="0">
                <a:solidFill>
                  <a:srgbClr val="41321F"/>
                </a:solidFill>
              </a:rPr>
              <a:t>核心知识点</a:t>
            </a:r>
            <a:endParaRPr lang="zh-CN" altLang="en-US" dirty="0">
              <a:solidFill>
                <a:srgbClr val="41321F"/>
              </a:solidFill>
            </a:endParaRPr>
          </a:p>
        </p:txBody>
      </p:sp>
      <p:cxnSp>
        <p:nvCxnSpPr>
          <p:cNvPr id="62" name="直接连接符 61"/>
          <p:cNvCxnSpPr>
            <a:cxnSpLocks noChangeShapeType="1"/>
          </p:cNvCxnSpPr>
          <p:nvPr/>
        </p:nvCxnSpPr>
        <p:spPr bwMode="auto">
          <a:xfrm>
            <a:off x="890324" y="4257675"/>
            <a:ext cx="9742488" cy="0"/>
          </a:xfrm>
          <a:prstGeom prst="line">
            <a:avLst/>
          </a:prstGeom>
          <a:noFill/>
          <a:ln w="9525">
            <a:solidFill>
              <a:srgbClr val="E2D7B6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椭圆 62"/>
          <p:cNvSpPr>
            <a:spLocks noChangeArrowheads="1"/>
          </p:cNvSpPr>
          <p:nvPr/>
        </p:nvSpPr>
        <p:spPr bwMode="auto">
          <a:xfrm>
            <a:off x="8926479" y="3641725"/>
            <a:ext cx="1284288" cy="1282700"/>
          </a:xfrm>
          <a:prstGeom prst="ellipse">
            <a:avLst/>
          </a:prstGeom>
          <a:solidFill>
            <a:srgbClr val="E2D7B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4" name="椭圆 26"/>
          <p:cNvSpPr>
            <a:spLocks noChangeArrowheads="1"/>
          </p:cNvSpPr>
          <p:nvPr/>
        </p:nvSpPr>
        <p:spPr bwMode="auto">
          <a:xfrm>
            <a:off x="6327512" y="3683000"/>
            <a:ext cx="1284287" cy="1282700"/>
          </a:xfrm>
          <a:prstGeom prst="ellipse">
            <a:avLst/>
          </a:prstGeom>
          <a:solidFill>
            <a:srgbClr val="41321F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5" name="椭圆 27"/>
          <p:cNvSpPr>
            <a:spLocks noChangeArrowheads="1"/>
          </p:cNvSpPr>
          <p:nvPr/>
        </p:nvSpPr>
        <p:spPr bwMode="auto">
          <a:xfrm>
            <a:off x="3912924" y="3683000"/>
            <a:ext cx="1284288" cy="1282700"/>
          </a:xfrm>
          <a:prstGeom prst="ellipse">
            <a:avLst/>
          </a:prstGeom>
          <a:solidFill>
            <a:srgbClr val="E2D7B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6" name="椭圆 28"/>
          <p:cNvSpPr>
            <a:spLocks noChangeArrowheads="1"/>
          </p:cNvSpPr>
          <p:nvPr/>
        </p:nvSpPr>
        <p:spPr bwMode="auto">
          <a:xfrm>
            <a:off x="1422136" y="3683000"/>
            <a:ext cx="1282700" cy="1282700"/>
          </a:xfrm>
          <a:prstGeom prst="ellipse">
            <a:avLst/>
          </a:prstGeom>
          <a:solidFill>
            <a:srgbClr val="41321F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779073" y="5027613"/>
            <a:ext cx="511679" cy="1811198"/>
            <a:chOff x="2106362" y="4332288"/>
            <a:chExt cx="511679" cy="1811198"/>
          </a:xfrm>
        </p:grpSpPr>
        <p:sp>
          <p:nvSpPr>
            <p:cNvPr id="68" name="文本框 4"/>
            <p:cNvSpPr txBox="1">
              <a:spLocks noChangeArrowheads="1"/>
            </p:cNvSpPr>
            <p:nvPr/>
          </p:nvSpPr>
          <p:spPr bwMode="auto">
            <a:xfrm>
              <a:off x="2106362" y="5435600"/>
              <a:ext cx="51167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schemeClr val="bg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9" name="直接连接符 68"/>
            <p:cNvCxnSpPr>
              <a:cxnSpLocks noChangeShapeType="1"/>
            </p:cNvCxnSpPr>
            <p:nvPr/>
          </p:nvCxnSpPr>
          <p:spPr bwMode="auto">
            <a:xfrm>
              <a:off x="2362200" y="4332288"/>
              <a:ext cx="0" cy="1028700"/>
            </a:xfrm>
            <a:prstGeom prst="line">
              <a:avLst/>
            </a:prstGeom>
            <a:noFill/>
            <a:ln w="6350">
              <a:solidFill>
                <a:srgbClr val="2C344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" name="组合 69"/>
          <p:cNvGrpSpPr/>
          <p:nvPr/>
        </p:nvGrpSpPr>
        <p:grpSpPr>
          <a:xfrm>
            <a:off x="4199546" y="5027613"/>
            <a:ext cx="607859" cy="1811198"/>
            <a:chOff x="4271247" y="4332288"/>
            <a:chExt cx="607859" cy="1811198"/>
          </a:xfrm>
        </p:grpSpPr>
        <p:sp>
          <p:nvSpPr>
            <p:cNvPr id="71" name="文本框 33"/>
            <p:cNvSpPr txBox="1">
              <a:spLocks noChangeArrowheads="1"/>
            </p:cNvSpPr>
            <p:nvPr/>
          </p:nvSpPr>
          <p:spPr bwMode="auto">
            <a:xfrm>
              <a:off x="4271247" y="5435600"/>
              <a:ext cx="60785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2D7B6"/>
                  </a:solidFill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srgbClr val="E2D7B6"/>
                </a:solidFill>
                <a:cs typeface="+mn-ea"/>
                <a:sym typeface="+mn-lt"/>
              </a:endParaRPr>
            </a:p>
          </p:txBody>
        </p:sp>
        <p:cxnSp>
          <p:nvCxnSpPr>
            <p:cNvPr id="72" name="直接连接符 34"/>
            <p:cNvCxnSpPr>
              <a:cxnSpLocks noChangeShapeType="1"/>
            </p:cNvCxnSpPr>
            <p:nvPr/>
          </p:nvCxnSpPr>
          <p:spPr bwMode="auto">
            <a:xfrm>
              <a:off x="4575175" y="4332288"/>
              <a:ext cx="0" cy="1028700"/>
            </a:xfrm>
            <a:prstGeom prst="line">
              <a:avLst/>
            </a:prstGeom>
            <a:noFill/>
            <a:ln w="6350">
              <a:solidFill>
                <a:srgbClr val="2C344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3" name="组合 72"/>
          <p:cNvGrpSpPr/>
          <p:nvPr/>
        </p:nvGrpSpPr>
        <p:grpSpPr>
          <a:xfrm>
            <a:off x="6730950" y="5027613"/>
            <a:ext cx="623889" cy="1811198"/>
            <a:chOff x="6624851" y="4332288"/>
            <a:chExt cx="623889" cy="1811198"/>
          </a:xfrm>
        </p:grpSpPr>
        <p:sp>
          <p:nvSpPr>
            <p:cNvPr id="74" name="文本框 49"/>
            <p:cNvSpPr txBox="1">
              <a:spLocks noChangeArrowheads="1"/>
            </p:cNvSpPr>
            <p:nvPr/>
          </p:nvSpPr>
          <p:spPr bwMode="auto">
            <a:xfrm>
              <a:off x="6624851" y="5435600"/>
              <a:ext cx="62388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schemeClr val="bg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5" name="直接连接符 50"/>
            <p:cNvCxnSpPr>
              <a:cxnSpLocks noChangeShapeType="1"/>
            </p:cNvCxnSpPr>
            <p:nvPr/>
          </p:nvCxnSpPr>
          <p:spPr bwMode="auto">
            <a:xfrm>
              <a:off x="6938963" y="4332288"/>
              <a:ext cx="0" cy="1028700"/>
            </a:xfrm>
            <a:prstGeom prst="line">
              <a:avLst/>
            </a:prstGeom>
            <a:noFill/>
            <a:ln w="6350">
              <a:solidFill>
                <a:srgbClr val="2C344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6" name="组合 75"/>
          <p:cNvGrpSpPr/>
          <p:nvPr/>
        </p:nvGrpSpPr>
        <p:grpSpPr>
          <a:xfrm>
            <a:off x="9297254" y="4986338"/>
            <a:ext cx="604653" cy="1852473"/>
            <a:chOff x="8828975" y="4291013"/>
            <a:chExt cx="604653" cy="1852473"/>
          </a:xfrm>
        </p:grpSpPr>
        <p:sp>
          <p:nvSpPr>
            <p:cNvPr id="77" name="文本框 51"/>
            <p:cNvSpPr txBox="1">
              <a:spLocks noChangeArrowheads="1"/>
            </p:cNvSpPr>
            <p:nvPr/>
          </p:nvSpPr>
          <p:spPr bwMode="auto">
            <a:xfrm>
              <a:off x="8828975" y="5435600"/>
              <a:ext cx="6046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2D7B6"/>
                  </a:solidFill>
                  <a:cs typeface="+mn-ea"/>
                  <a:sym typeface="+mn-lt"/>
                </a:rPr>
                <a:t>04</a:t>
              </a:r>
              <a:endParaRPr lang="zh-CN" altLang="en-US" sz="4000" dirty="0">
                <a:solidFill>
                  <a:srgbClr val="E2D7B6"/>
                </a:solidFill>
                <a:cs typeface="+mn-ea"/>
                <a:sym typeface="+mn-lt"/>
              </a:endParaRPr>
            </a:p>
          </p:txBody>
        </p:sp>
        <p:cxnSp>
          <p:nvCxnSpPr>
            <p:cNvPr id="78" name="直接连接符 52"/>
            <p:cNvCxnSpPr>
              <a:cxnSpLocks noChangeShapeType="1"/>
            </p:cNvCxnSpPr>
            <p:nvPr/>
          </p:nvCxnSpPr>
          <p:spPr bwMode="auto">
            <a:xfrm>
              <a:off x="9131300" y="4291013"/>
              <a:ext cx="0" cy="1028700"/>
            </a:xfrm>
            <a:prstGeom prst="line">
              <a:avLst/>
            </a:prstGeom>
            <a:noFill/>
            <a:ln w="6350">
              <a:solidFill>
                <a:srgbClr val="2C344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" name="组合 53"/>
          <p:cNvGrpSpPr/>
          <p:nvPr/>
        </p:nvGrpSpPr>
        <p:grpSpPr bwMode="auto">
          <a:xfrm>
            <a:off x="1524553" y="905640"/>
            <a:ext cx="2032635" cy="2008557"/>
            <a:chOff x="103604" y="45691"/>
            <a:chExt cx="3103018" cy="2009547"/>
          </a:xfrm>
        </p:grpSpPr>
        <p:sp>
          <p:nvSpPr>
            <p:cNvPr id="81" name="文本框 83"/>
            <p:cNvSpPr txBox="1">
              <a:spLocks noChangeArrowheads="1"/>
            </p:cNvSpPr>
            <p:nvPr/>
          </p:nvSpPr>
          <p:spPr bwMode="auto">
            <a:xfrm>
              <a:off x="103604" y="239513"/>
              <a:ext cx="3103018" cy="181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 dirty="0">
                  <a:solidFill>
                    <a:srgbClr val="41321F"/>
                  </a:solidFill>
                  <a:latin typeface="+mn-lt"/>
                  <a:ea typeface="+mn-ea"/>
                  <a:cs typeface="+mn-ea"/>
                  <a:sym typeface="+mn-lt"/>
                </a:rPr>
                <a:t>先进制造技术及精益生产：数控车床、数控铣床、3D打印机的使用、激光切割机等先进制造技术的应用（机筒、端盖、模具、底座等）</a:t>
              </a:r>
              <a:endParaRPr lang="en-US" altLang="zh-CN" sz="1600" b="1" dirty="0">
                <a:solidFill>
                  <a:srgbClr val="41321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82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41321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组合 57"/>
          <p:cNvGrpSpPr/>
          <p:nvPr/>
        </p:nvGrpSpPr>
        <p:grpSpPr bwMode="auto">
          <a:xfrm>
            <a:off x="3951531" y="1099367"/>
            <a:ext cx="1769110" cy="1322070"/>
            <a:chOff x="103604" y="-441543"/>
            <a:chExt cx="2700721" cy="1322722"/>
          </a:xfrm>
        </p:grpSpPr>
        <p:sp>
          <p:nvSpPr>
            <p:cNvPr id="85" name="文本框 83"/>
            <p:cNvSpPr txBox="1">
              <a:spLocks noChangeArrowheads="1"/>
            </p:cNvSpPr>
            <p:nvPr/>
          </p:nvSpPr>
          <p:spPr bwMode="auto">
            <a:xfrm>
              <a:off x="103604" y="-441543"/>
              <a:ext cx="2700721" cy="132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 dirty="0">
                  <a:solidFill>
                    <a:srgbClr val="41321F"/>
                  </a:solidFill>
                  <a:latin typeface="+mn-lt"/>
                  <a:ea typeface="+mn-ea"/>
                  <a:cs typeface="+mn-ea"/>
                  <a:sym typeface="+mn-lt"/>
                </a:rPr>
                <a:t>2.制造过程：（典型）链接薄片、压片链接结构充分考虑实际加工</a:t>
              </a:r>
              <a:endParaRPr lang="en-US" altLang="zh-CN" sz="1600" b="1" dirty="0">
                <a:solidFill>
                  <a:srgbClr val="41321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86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41321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" name="组合 61"/>
          <p:cNvGrpSpPr/>
          <p:nvPr/>
        </p:nvGrpSpPr>
        <p:grpSpPr bwMode="auto">
          <a:xfrm>
            <a:off x="5986079" y="1099367"/>
            <a:ext cx="2151380" cy="2799715"/>
            <a:chOff x="-356856" y="0"/>
            <a:chExt cx="3284294" cy="2801095"/>
          </a:xfrm>
        </p:grpSpPr>
        <p:sp>
          <p:nvSpPr>
            <p:cNvPr id="89" name="文本框 83"/>
            <p:cNvSpPr txBox="1">
              <a:spLocks noChangeArrowheads="1"/>
            </p:cNvSpPr>
            <p:nvPr/>
          </p:nvSpPr>
          <p:spPr bwMode="auto">
            <a:xfrm>
              <a:off x="-356856" y="0"/>
              <a:ext cx="3284294" cy="280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 dirty="0">
                  <a:solidFill>
                    <a:srgbClr val="41321F"/>
                  </a:solidFill>
                  <a:latin typeface="+mn-lt"/>
                  <a:ea typeface="+mn-ea"/>
                  <a:cs typeface="+mn-ea"/>
                  <a:sym typeface="+mn-lt"/>
                </a:rPr>
                <a:t>3.工程材料性能：考虑材料的基本力学性能：强度、冲击韧性、疲劳强度；考虑材料在该器件的用途：化学性能—满足食品级；考虑工艺性能 ABS塑料可以采用	3D打印（体现在食品级304不锈钢及ABS材料选材上）</a:t>
              </a:r>
              <a:endParaRPr lang="en-US" altLang="zh-CN" sz="1600" b="1" dirty="0">
                <a:solidFill>
                  <a:srgbClr val="41321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90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41321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1" name="组合 65"/>
          <p:cNvGrpSpPr/>
          <p:nvPr/>
        </p:nvGrpSpPr>
        <p:grpSpPr bwMode="auto">
          <a:xfrm>
            <a:off x="8678545" y="1144905"/>
            <a:ext cx="1842135" cy="1322070"/>
            <a:chOff x="103604" y="0"/>
            <a:chExt cx="9052166" cy="1322720"/>
          </a:xfrm>
        </p:grpSpPr>
        <p:sp>
          <p:nvSpPr>
            <p:cNvPr id="93" name="文本框 83"/>
            <p:cNvSpPr txBox="1">
              <a:spLocks noChangeArrowheads="1"/>
            </p:cNvSpPr>
            <p:nvPr/>
          </p:nvSpPr>
          <p:spPr bwMode="auto">
            <a:xfrm>
              <a:off x="103604" y="0"/>
              <a:ext cx="9052166" cy="132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51308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defTabSz="51308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600" b="1">
                  <a:solidFill>
                    <a:srgbClr val="41321F"/>
                  </a:solidFill>
                  <a:latin typeface="+mn-lt"/>
                  <a:ea typeface="+mn-ea"/>
                  <a:cs typeface="+mn-ea"/>
                  <a:sym typeface="+mn-lt"/>
                </a:rPr>
                <a:t>4.材料的结构：螺纹及焊接处需要进行热处理，热处理过程中注意型材可能产生的变形情况。</a:t>
              </a:r>
              <a:endParaRPr lang="zh-CN" altLang="en-US" sz="1600" b="1">
                <a:solidFill>
                  <a:srgbClr val="41321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94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41321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3" grpId="0" bldLvl="0" animBg="1"/>
      <p:bldP spid="64" grpId="0" bldLvl="0" animBg="1"/>
      <p:bldP spid="65" grpId="0" bldLvl="0" animBg="1"/>
      <p:bldP spid="6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842327" y="2151323"/>
            <a:ext cx="1345166" cy="2681072"/>
            <a:chOff x="1842327" y="2151323"/>
            <a:chExt cx="1345166" cy="2681072"/>
          </a:xfrm>
        </p:grpSpPr>
        <p:grpSp>
          <p:nvGrpSpPr>
            <p:cNvPr id="32" name="组合 31"/>
            <p:cNvGrpSpPr/>
            <p:nvPr/>
          </p:nvGrpSpPr>
          <p:grpSpPr>
            <a:xfrm>
              <a:off x="1842327" y="2151323"/>
              <a:ext cx="1345166" cy="1345167"/>
              <a:chOff x="3633537" y="878305"/>
              <a:chExt cx="1648326" cy="1648326"/>
            </a:xfrm>
          </p:grpSpPr>
          <p:cxnSp>
            <p:nvCxnSpPr>
              <p:cNvPr id="33" name="直接连接符 32"/>
              <p:cNvCxnSpPr>
                <a:stCxn id="37" idx="1"/>
              </p:cNvCxnSpPr>
              <p:nvPr/>
            </p:nvCxnSpPr>
            <p:spPr>
              <a:xfrm>
                <a:off x="3633537" y="1702468"/>
                <a:ext cx="1648326" cy="601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37" idx="0"/>
              </p:cNvCxnSpPr>
              <p:nvPr/>
            </p:nvCxnSpPr>
            <p:spPr>
              <a:xfrm>
                <a:off x="4457700" y="878305"/>
                <a:ext cx="0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矩形 36"/>
              <p:cNvSpPr/>
              <p:nvPr/>
            </p:nvSpPr>
            <p:spPr>
              <a:xfrm>
                <a:off x="3633537" y="878305"/>
                <a:ext cx="1648326" cy="1648326"/>
              </a:xfrm>
              <a:prstGeom prst="rect">
                <a:avLst/>
              </a:prstGeom>
              <a:noFill/>
              <a:ln w="57150">
                <a:solidFill>
                  <a:srgbClr val="4132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>
                  <a:solidFill>
                    <a:srgbClr val="41321F"/>
                  </a:solidFill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842327" y="3487228"/>
              <a:ext cx="1345166" cy="1345167"/>
              <a:chOff x="3633537" y="878305"/>
              <a:chExt cx="1648326" cy="1648326"/>
            </a:xfrm>
          </p:grpSpPr>
          <p:cxnSp>
            <p:nvCxnSpPr>
              <p:cNvPr id="40" name="直接连接符 39"/>
              <p:cNvCxnSpPr>
                <a:stCxn id="44" idx="1"/>
              </p:cNvCxnSpPr>
              <p:nvPr/>
            </p:nvCxnSpPr>
            <p:spPr>
              <a:xfrm>
                <a:off x="3633537" y="1702468"/>
                <a:ext cx="1648326" cy="601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44" idx="0"/>
              </p:cNvCxnSpPr>
              <p:nvPr/>
            </p:nvCxnSpPr>
            <p:spPr>
              <a:xfrm>
                <a:off x="4457700" y="878305"/>
                <a:ext cx="0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矩形 43"/>
              <p:cNvSpPr/>
              <p:nvPr/>
            </p:nvSpPr>
            <p:spPr>
              <a:xfrm>
                <a:off x="3633537" y="878305"/>
                <a:ext cx="1648326" cy="1648326"/>
              </a:xfrm>
              <a:prstGeom prst="rect">
                <a:avLst/>
              </a:prstGeom>
              <a:noFill/>
              <a:ln w="57150">
                <a:solidFill>
                  <a:srgbClr val="4132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>
                  <a:solidFill>
                    <a:srgbClr val="41321F"/>
                  </a:solidFill>
                </a:endParaRPr>
              </a:p>
            </p:txBody>
          </p:sp>
        </p:grpSp>
      </p:grpSp>
      <p:sp>
        <p:nvSpPr>
          <p:cNvPr id="38" name="TextBox 3"/>
          <p:cNvSpPr txBox="1"/>
          <p:nvPr/>
        </p:nvSpPr>
        <p:spPr>
          <a:xfrm>
            <a:off x="1941429" y="2185603"/>
            <a:ext cx="12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rPr>
              <a:t>目</a:t>
            </a:r>
            <a:endParaRPr lang="en-US" sz="7200" dirty="0">
              <a:solidFill>
                <a:srgbClr val="41321F"/>
              </a:solidFill>
              <a:effectLst>
                <a:outerShdw blurRad="406400" dist="38100" dir="8100000" algn="tr" rotWithShape="0">
                  <a:prstClr val="black">
                    <a:alpha val="23000"/>
                  </a:prst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  <a:cs typeface="Lato Black"/>
            </a:endParaRPr>
          </a:p>
        </p:txBody>
      </p:sp>
      <p:sp>
        <p:nvSpPr>
          <p:cNvPr id="45" name="TextBox 3"/>
          <p:cNvSpPr txBox="1"/>
          <p:nvPr/>
        </p:nvSpPr>
        <p:spPr>
          <a:xfrm>
            <a:off x="1941429" y="3521508"/>
            <a:ext cx="12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rPr>
              <a:t>录</a:t>
            </a:r>
            <a:endParaRPr lang="en-US" sz="7200" dirty="0">
              <a:solidFill>
                <a:srgbClr val="41321F"/>
              </a:solidFill>
              <a:effectLst>
                <a:outerShdw blurRad="406400" dist="38100" dir="8100000" algn="tr" rotWithShape="0">
                  <a:prstClr val="black">
                    <a:alpha val="23000"/>
                  </a:prst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  <a:cs typeface="Lato Black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47869" y="1689980"/>
            <a:ext cx="740229" cy="769441"/>
            <a:chOff x="4542971" y="3439184"/>
            <a:chExt cx="1020279" cy="1060543"/>
          </a:xfrm>
        </p:grpSpPr>
        <p:grpSp>
          <p:nvGrpSpPr>
            <p:cNvPr id="46" name="组合 45"/>
            <p:cNvGrpSpPr/>
            <p:nvPr/>
          </p:nvGrpSpPr>
          <p:grpSpPr>
            <a:xfrm>
              <a:off x="4542971" y="3439886"/>
              <a:ext cx="1020279" cy="1020280"/>
              <a:chOff x="3633537" y="878305"/>
              <a:chExt cx="1648326" cy="1648326"/>
            </a:xfrm>
          </p:grpSpPr>
          <p:cxnSp>
            <p:nvCxnSpPr>
              <p:cNvPr id="47" name="直接连接符 46"/>
              <p:cNvCxnSpPr>
                <a:stCxn id="51" idx="1"/>
              </p:cNvCxnSpPr>
              <p:nvPr/>
            </p:nvCxnSpPr>
            <p:spPr>
              <a:xfrm>
                <a:off x="3633537" y="1702468"/>
                <a:ext cx="1648326" cy="601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>
                <a:stCxn id="51" idx="0"/>
              </p:cNvCxnSpPr>
              <p:nvPr/>
            </p:nvCxnSpPr>
            <p:spPr>
              <a:xfrm>
                <a:off x="4457700" y="878305"/>
                <a:ext cx="0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矩形 50"/>
              <p:cNvSpPr/>
              <p:nvPr/>
            </p:nvSpPr>
            <p:spPr>
              <a:xfrm>
                <a:off x="3633537" y="878305"/>
                <a:ext cx="1648326" cy="1648326"/>
              </a:xfrm>
              <a:prstGeom prst="rect">
                <a:avLst/>
              </a:prstGeom>
              <a:noFill/>
              <a:ln w="57150">
                <a:solidFill>
                  <a:srgbClr val="4132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41321F"/>
                  </a:solidFill>
                </a:endParaRPr>
              </a:p>
            </p:txBody>
          </p:sp>
        </p:grpSp>
        <p:sp>
          <p:nvSpPr>
            <p:cNvPr id="52" name="TextBox 3"/>
            <p:cNvSpPr txBox="1"/>
            <p:nvPr/>
          </p:nvSpPr>
          <p:spPr>
            <a:xfrm>
              <a:off x="4588941" y="3439184"/>
              <a:ext cx="916019" cy="1060543"/>
            </a:xfrm>
            <a:prstGeom prst="rect">
              <a:avLst/>
            </a:prstGeom>
            <a:noFill/>
            <a:ln w="6985">
              <a:solidFill>
                <a:srgbClr val="41321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41321F"/>
                  </a:solidFill>
                  <a:effectLst>
                    <a:outerShdw blurRad="406400" dist="38100" dir="8100000" algn="tr" rotWithShape="0">
                      <a:prstClr val="black">
                        <a:alpha val="23000"/>
                      </a:prstClr>
                    </a:outerShdw>
                  </a:effectLst>
                  <a:latin typeface="方正大标宋简体" panose="02010601030101010101" pitchFamily="2" charset="-122"/>
                  <a:ea typeface="方正大标宋简体" panose="02010601030101010101" pitchFamily="2" charset="-122"/>
                  <a:cs typeface="Lato Black"/>
                </a:rPr>
                <a:t>壹</a:t>
              </a:r>
              <a:endParaRPr lang="en-US" sz="44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4843243" y="1768521"/>
            <a:ext cx="3984877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rgbClr val="41321F"/>
                </a:solidFill>
                <a:latin typeface="+mj-ea"/>
                <a:ea typeface="+mj-ea"/>
              </a:rPr>
              <a:t>设计方面</a:t>
            </a:r>
            <a:endParaRPr lang="zh-CN" altLang="en-US" sz="3200" dirty="0">
              <a:solidFill>
                <a:srgbClr val="41321F"/>
              </a:solidFill>
              <a:latin typeface="+mj-ea"/>
              <a:ea typeface="+mj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847869" y="2720494"/>
            <a:ext cx="740229" cy="769441"/>
            <a:chOff x="4542971" y="3439184"/>
            <a:chExt cx="1020279" cy="1060543"/>
          </a:xfrm>
        </p:grpSpPr>
        <p:grpSp>
          <p:nvGrpSpPr>
            <p:cNvPr id="56" name="组合 55"/>
            <p:cNvGrpSpPr/>
            <p:nvPr/>
          </p:nvGrpSpPr>
          <p:grpSpPr>
            <a:xfrm>
              <a:off x="4542971" y="3439886"/>
              <a:ext cx="1020279" cy="1020280"/>
              <a:chOff x="3633537" y="878305"/>
              <a:chExt cx="1648326" cy="1648326"/>
            </a:xfrm>
          </p:grpSpPr>
          <p:cxnSp>
            <p:nvCxnSpPr>
              <p:cNvPr id="58" name="直接连接符 57"/>
              <p:cNvCxnSpPr>
                <a:stCxn id="62" idx="1"/>
              </p:cNvCxnSpPr>
              <p:nvPr/>
            </p:nvCxnSpPr>
            <p:spPr>
              <a:xfrm>
                <a:off x="3633537" y="1702468"/>
                <a:ext cx="1648326" cy="601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>
                <a:stCxn id="62" idx="0"/>
              </p:cNvCxnSpPr>
              <p:nvPr/>
            </p:nvCxnSpPr>
            <p:spPr>
              <a:xfrm>
                <a:off x="4457700" y="878305"/>
                <a:ext cx="0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矩形 61"/>
              <p:cNvSpPr/>
              <p:nvPr/>
            </p:nvSpPr>
            <p:spPr>
              <a:xfrm>
                <a:off x="3633537" y="878305"/>
                <a:ext cx="1648326" cy="1648326"/>
              </a:xfrm>
              <a:prstGeom prst="rect">
                <a:avLst/>
              </a:prstGeom>
              <a:noFill/>
              <a:ln w="57150">
                <a:solidFill>
                  <a:srgbClr val="4132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41321F"/>
                  </a:solidFill>
                </a:endParaRPr>
              </a:p>
            </p:txBody>
          </p:sp>
        </p:grpSp>
        <p:sp>
          <p:nvSpPr>
            <p:cNvPr id="57" name="TextBox 3"/>
            <p:cNvSpPr txBox="1"/>
            <p:nvPr/>
          </p:nvSpPr>
          <p:spPr>
            <a:xfrm>
              <a:off x="4588941" y="3439184"/>
              <a:ext cx="916019" cy="1060543"/>
            </a:xfrm>
            <a:prstGeom prst="rect">
              <a:avLst/>
            </a:prstGeom>
            <a:noFill/>
            <a:ln>
              <a:solidFill>
                <a:srgbClr val="41321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41321F"/>
                  </a:solidFill>
                  <a:effectLst>
                    <a:outerShdw blurRad="406400" dist="38100" dir="8100000" algn="tr" rotWithShape="0">
                      <a:prstClr val="black">
                        <a:alpha val="23000"/>
                      </a:prstClr>
                    </a:outerShdw>
                  </a:effectLst>
                  <a:latin typeface="方正大标宋简体" panose="02010601030101010101" pitchFamily="2" charset="-122"/>
                  <a:ea typeface="方正大标宋简体" panose="02010601030101010101" pitchFamily="2" charset="-122"/>
                  <a:cs typeface="Lato Black"/>
                </a:rPr>
                <a:t>贰</a:t>
              </a:r>
              <a:endParaRPr lang="en-US" sz="44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4843243" y="2799035"/>
            <a:ext cx="3984877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rgbClr val="41321F"/>
                </a:solidFill>
                <a:latin typeface="+mj-ea"/>
              </a:rPr>
              <a:t>制造及工训方面</a:t>
            </a:r>
            <a:endParaRPr lang="zh-CN" altLang="en-US" sz="3200" dirty="0">
              <a:solidFill>
                <a:srgbClr val="41321F"/>
              </a:solidFill>
              <a:latin typeface="+mj-ea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847869" y="3751008"/>
            <a:ext cx="740229" cy="769441"/>
            <a:chOff x="4542971" y="3439184"/>
            <a:chExt cx="1020279" cy="1060543"/>
          </a:xfrm>
        </p:grpSpPr>
        <p:grpSp>
          <p:nvGrpSpPr>
            <p:cNvPr id="66" name="组合 65"/>
            <p:cNvGrpSpPr/>
            <p:nvPr/>
          </p:nvGrpSpPr>
          <p:grpSpPr>
            <a:xfrm>
              <a:off x="4542971" y="3439886"/>
              <a:ext cx="1020279" cy="1020280"/>
              <a:chOff x="3633537" y="878305"/>
              <a:chExt cx="1648326" cy="1648326"/>
            </a:xfrm>
          </p:grpSpPr>
          <p:cxnSp>
            <p:nvCxnSpPr>
              <p:cNvPr id="68" name="直接连接符 67"/>
              <p:cNvCxnSpPr>
                <a:stCxn id="72" idx="1"/>
              </p:cNvCxnSpPr>
              <p:nvPr/>
            </p:nvCxnSpPr>
            <p:spPr>
              <a:xfrm>
                <a:off x="3633537" y="1702468"/>
                <a:ext cx="1648326" cy="601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72" idx="0"/>
              </p:cNvCxnSpPr>
              <p:nvPr/>
            </p:nvCxnSpPr>
            <p:spPr>
              <a:xfrm>
                <a:off x="4457700" y="878305"/>
                <a:ext cx="0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>
              <a:xfrm>
                <a:off x="3633537" y="878305"/>
                <a:ext cx="1648326" cy="1648326"/>
              </a:xfrm>
              <a:prstGeom prst="rect">
                <a:avLst/>
              </a:prstGeom>
              <a:noFill/>
              <a:ln w="57150">
                <a:solidFill>
                  <a:srgbClr val="4132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41321F"/>
                  </a:solidFill>
                </a:endParaRPr>
              </a:p>
            </p:txBody>
          </p:sp>
        </p:grpSp>
        <p:sp>
          <p:nvSpPr>
            <p:cNvPr id="67" name="TextBox 3"/>
            <p:cNvSpPr txBox="1"/>
            <p:nvPr/>
          </p:nvSpPr>
          <p:spPr>
            <a:xfrm>
              <a:off x="4588941" y="3439184"/>
              <a:ext cx="916019" cy="1060543"/>
            </a:xfrm>
            <a:prstGeom prst="rect">
              <a:avLst/>
            </a:prstGeom>
            <a:noFill/>
            <a:ln>
              <a:solidFill>
                <a:srgbClr val="41321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41321F"/>
                  </a:solidFill>
                  <a:effectLst>
                    <a:outerShdw blurRad="406400" dist="38100" dir="8100000" algn="tr" rotWithShape="0">
                      <a:prstClr val="black">
                        <a:alpha val="23000"/>
                      </a:prstClr>
                    </a:outerShdw>
                  </a:effectLst>
                  <a:latin typeface="方正大标宋简体" panose="02010601030101010101" pitchFamily="2" charset="-122"/>
                  <a:ea typeface="方正大标宋简体" panose="02010601030101010101" pitchFamily="2" charset="-122"/>
                  <a:cs typeface="Lato Black"/>
                </a:rPr>
                <a:t>叁</a:t>
              </a:r>
              <a:endParaRPr lang="en-US" sz="44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4843243" y="3831454"/>
            <a:ext cx="3984877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rgbClr val="41321F"/>
                </a:solidFill>
                <a:latin typeface="+mj-ea"/>
              </a:rPr>
              <a:t>创新方面</a:t>
            </a:r>
            <a:endParaRPr lang="zh-CN" altLang="en-US" sz="3200" dirty="0">
              <a:solidFill>
                <a:srgbClr val="41321F"/>
              </a:solidFill>
              <a:latin typeface="+mj-ea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3847869" y="4781523"/>
            <a:ext cx="740229" cy="769441"/>
            <a:chOff x="4542971" y="3439184"/>
            <a:chExt cx="1020279" cy="1060543"/>
          </a:xfrm>
        </p:grpSpPr>
        <p:grpSp>
          <p:nvGrpSpPr>
            <p:cNvPr id="76" name="组合 75"/>
            <p:cNvGrpSpPr/>
            <p:nvPr/>
          </p:nvGrpSpPr>
          <p:grpSpPr>
            <a:xfrm>
              <a:off x="4542971" y="3439886"/>
              <a:ext cx="1020279" cy="1020280"/>
              <a:chOff x="3633537" y="878305"/>
              <a:chExt cx="1648326" cy="1648326"/>
            </a:xfrm>
          </p:grpSpPr>
          <p:cxnSp>
            <p:nvCxnSpPr>
              <p:cNvPr id="78" name="直接连接符 77"/>
              <p:cNvCxnSpPr>
                <a:stCxn id="82" idx="1"/>
              </p:cNvCxnSpPr>
              <p:nvPr/>
            </p:nvCxnSpPr>
            <p:spPr>
              <a:xfrm>
                <a:off x="3633537" y="1702468"/>
                <a:ext cx="1648326" cy="601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82" idx="0"/>
              </p:cNvCxnSpPr>
              <p:nvPr/>
            </p:nvCxnSpPr>
            <p:spPr>
              <a:xfrm>
                <a:off x="4457700" y="878305"/>
                <a:ext cx="0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矩形 81"/>
              <p:cNvSpPr/>
              <p:nvPr/>
            </p:nvSpPr>
            <p:spPr>
              <a:xfrm>
                <a:off x="3633537" y="878305"/>
                <a:ext cx="1648326" cy="1648326"/>
              </a:xfrm>
              <a:prstGeom prst="rect">
                <a:avLst/>
              </a:prstGeom>
              <a:noFill/>
              <a:ln w="57150">
                <a:solidFill>
                  <a:srgbClr val="4132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41321F"/>
                  </a:solidFill>
                </a:endParaRPr>
              </a:p>
            </p:txBody>
          </p:sp>
        </p:grpSp>
        <p:sp>
          <p:nvSpPr>
            <p:cNvPr id="77" name="TextBox 3"/>
            <p:cNvSpPr txBox="1"/>
            <p:nvPr/>
          </p:nvSpPr>
          <p:spPr>
            <a:xfrm>
              <a:off x="4588941" y="3439184"/>
              <a:ext cx="916019" cy="1060543"/>
            </a:xfrm>
            <a:prstGeom prst="rect">
              <a:avLst/>
            </a:prstGeom>
            <a:noFill/>
            <a:ln>
              <a:solidFill>
                <a:srgbClr val="41321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41321F"/>
                  </a:solidFill>
                  <a:effectLst>
                    <a:outerShdw blurRad="406400" dist="38100" dir="8100000" algn="tr" rotWithShape="0">
                      <a:prstClr val="black">
                        <a:alpha val="23000"/>
                      </a:prstClr>
                    </a:outerShdw>
                  </a:effectLst>
                  <a:latin typeface="方正大标宋简体" panose="02010601030101010101" pitchFamily="2" charset="-122"/>
                  <a:ea typeface="方正大标宋简体" panose="02010601030101010101" pitchFamily="2" charset="-122"/>
                  <a:cs typeface="Lato Black"/>
                </a:rPr>
                <a:t>肆</a:t>
              </a:r>
              <a:endParaRPr lang="en-US" sz="44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endParaRPr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4800698" y="4900704"/>
            <a:ext cx="3984877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rgbClr val="41321F"/>
                </a:solidFill>
                <a:latin typeface="+mj-ea"/>
              </a:rPr>
              <a:t>其他方面</a:t>
            </a:r>
            <a:endParaRPr lang="zh-CN" altLang="en-US" sz="3200" dirty="0">
              <a:solidFill>
                <a:srgbClr val="41321F"/>
              </a:solidFill>
              <a:latin typeface="+mj-ea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27" y="5003248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8" y="4864177"/>
            <a:ext cx="2424001" cy="658085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  <p:bldP spid="53" grpId="0"/>
      <p:bldP spid="63" grpId="0"/>
      <p:bldP spid="73" grpId="0"/>
      <p:bldP spid="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4354874" y="453783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3600"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  <a:latin typeface="Lato Black"/>
                <a:cs typeface="Lato Black"/>
              </a:defRPr>
            </a:lvl1pPr>
          </a:lstStyle>
          <a:p>
            <a:r>
              <a:rPr lang="zh-CN" altLang="en-US" dirty="0">
                <a:solidFill>
                  <a:srgbClr val="41321F"/>
                </a:solidFill>
              </a:rPr>
              <a:t>核心知识点</a:t>
            </a:r>
            <a:endParaRPr lang="zh-CN" altLang="en-US" dirty="0">
              <a:solidFill>
                <a:srgbClr val="41321F"/>
              </a:solidFill>
            </a:endParaRPr>
          </a:p>
        </p:txBody>
      </p:sp>
      <p:pic>
        <p:nvPicPr>
          <p:cNvPr id="2" name="图片 1" descr="文字文稿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62425" y="1866900"/>
            <a:ext cx="3866515" cy="46335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3"/>
          <p:cNvSpPr txBox="1"/>
          <p:nvPr/>
        </p:nvSpPr>
        <p:spPr>
          <a:xfrm>
            <a:off x="3754745" y="453783"/>
            <a:ext cx="4682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3600"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  <a:latin typeface="Lato Black"/>
                <a:cs typeface="Lato Black"/>
              </a:defRPr>
            </a:lvl1pPr>
          </a:lstStyle>
          <a:p>
            <a:r>
              <a:rPr lang="zh-CN" altLang="en-US" dirty="0">
                <a:solidFill>
                  <a:srgbClr val="41321F"/>
                </a:solidFill>
              </a:rPr>
              <a:t>制图能力</a:t>
            </a:r>
            <a:endParaRPr lang="zh-CN" altLang="en-US" dirty="0">
              <a:solidFill>
                <a:srgbClr val="41321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85900" y="1739900"/>
            <a:ext cx="9245600" cy="2129790"/>
          </a:xfrm>
          <a:prstGeom prst="rect">
            <a:avLst/>
          </a:prstGeom>
          <a:solidFill>
            <a:srgbClr val="413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>
              <a:solidFill>
                <a:prstClr val="white"/>
              </a:solidFill>
            </a:endParaRPr>
          </a:p>
        </p:txBody>
      </p:sp>
      <p:grpSp>
        <p:nvGrpSpPr>
          <p:cNvPr id="25" name="Group 65"/>
          <p:cNvGrpSpPr/>
          <p:nvPr/>
        </p:nvGrpSpPr>
        <p:grpSpPr bwMode="auto">
          <a:xfrm>
            <a:off x="1653955" y="2019300"/>
            <a:ext cx="4315949" cy="3331274"/>
            <a:chOff x="3322" y="1030"/>
            <a:chExt cx="2025" cy="1563"/>
          </a:xfrm>
        </p:grpSpPr>
        <p:pic>
          <p:nvPicPr>
            <p:cNvPr id="26" name="Picture 67" descr="2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ffectLst>
              <a:reflection blurRad="6350" stA="20000" endPos="1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6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380620" y="1805112"/>
            <a:ext cx="4023613" cy="206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rgbClr val="E2D7B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</a:t>
            </a:r>
            <a:r>
              <a:rPr lang="zh-CN" altLang="en-US" sz="1600" b="1" dirty="0">
                <a:solidFill>
                  <a:srgbClr val="E2D7B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在不断的建模修改的过程中，提升了自己建模的能力和画图的能力，尽管制图学了两个学期，自己也学了 solid works. 但是所学的知识仅仅是去照着一个东西画，而不是去设计，在设计建模画图的过程中，我一遍遍的改一遍遍的做，不仅提升了绘图的能力，更是明白了设计与制造是不可分离的。</a:t>
            </a:r>
            <a:endParaRPr lang="zh-CN" altLang="en-US" sz="1600" b="1" dirty="0">
              <a:solidFill>
                <a:srgbClr val="E2D7B6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24" grpId="0" bldLvl="0" animBg="1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24" grpId="0" bldLvl="0" animBg="1"/>
          <p:bldP spid="2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223657" y="864238"/>
            <a:ext cx="1714642" cy="1714643"/>
            <a:chOff x="3633537" y="878305"/>
            <a:chExt cx="1648326" cy="1648326"/>
          </a:xfrm>
        </p:grpSpPr>
        <p:cxnSp>
          <p:nvCxnSpPr>
            <p:cNvPr id="7" name="直接连接符 6"/>
            <p:cNvCxnSpPr>
              <a:stCxn id="5" idx="1"/>
            </p:cNvCxnSpPr>
            <p:nvPr/>
          </p:nvCxnSpPr>
          <p:spPr>
            <a:xfrm>
              <a:off x="3633537" y="1702468"/>
              <a:ext cx="1648326" cy="601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5" idx="0"/>
            </p:cNvCxnSpPr>
            <p:nvPr/>
          </p:nvCxnSpPr>
          <p:spPr>
            <a:xfrm>
              <a:off x="4457700" y="878305"/>
              <a:ext cx="0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3633537" y="878305"/>
              <a:ext cx="1648326" cy="1648326"/>
            </a:xfrm>
            <a:prstGeom prst="rect">
              <a:avLst/>
            </a:prstGeom>
            <a:noFill/>
            <a:ln w="57150">
              <a:solidFill>
                <a:srgbClr val="413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solidFill>
                  <a:srgbClr val="41321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22759" y="929760"/>
            <a:ext cx="1539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rPr>
              <a:t>敬</a:t>
            </a:r>
            <a:endParaRPr lang="en-US" sz="9600" dirty="0">
              <a:solidFill>
                <a:srgbClr val="41321F"/>
              </a:solidFill>
              <a:effectLst>
                <a:outerShdw blurRad="406400" dist="38100" dir="8100000" algn="tr" rotWithShape="0">
                  <a:prstClr val="black">
                    <a:alpha val="23000"/>
                  </a:prst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  <a:cs typeface="Lato Black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53701" y="864238"/>
            <a:ext cx="1714642" cy="1714643"/>
            <a:chOff x="3633537" y="878305"/>
            <a:chExt cx="1648326" cy="1648326"/>
          </a:xfrm>
        </p:grpSpPr>
        <p:cxnSp>
          <p:nvCxnSpPr>
            <p:cNvPr id="17" name="直接连接符 16"/>
            <p:cNvCxnSpPr>
              <a:stCxn id="21" idx="1"/>
            </p:cNvCxnSpPr>
            <p:nvPr/>
          </p:nvCxnSpPr>
          <p:spPr>
            <a:xfrm>
              <a:off x="3633537" y="1702468"/>
              <a:ext cx="1648326" cy="601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21" idx="0"/>
            </p:cNvCxnSpPr>
            <p:nvPr/>
          </p:nvCxnSpPr>
          <p:spPr>
            <a:xfrm>
              <a:off x="4457700" y="878305"/>
              <a:ext cx="0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3633537" y="878305"/>
              <a:ext cx="1648326" cy="1648326"/>
            </a:xfrm>
            <a:prstGeom prst="rect">
              <a:avLst/>
            </a:prstGeom>
            <a:noFill/>
            <a:ln w="57150">
              <a:solidFill>
                <a:srgbClr val="413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solidFill>
                  <a:srgbClr val="41321F"/>
                </a:solidFill>
              </a:endParaRPr>
            </a:p>
          </p:txBody>
        </p:sp>
      </p:grpSp>
      <p:sp>
        <p:nvSpPr>
          <p:cNvPr id="22" name="TextBox 3"/>
          <p:cNvSpPr txBox="1"/>
          <p:nvPr/>
        </p:nvSpPr>
        <p:spPr>
          <a:xfrm>
            <a:off x="6352803" y="929760"/>
            <a:ext cx="1539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rPr>
              <a:t>请</a:t>
            </a:r>
            <a:endParaRPr lang="en-US" sz="9600" dirty="0">
              <a:solidFill>
                <a:srgbClr val="41321F"/>
              </a:solidFill>
              <a:effectLst>
                <a:outerShdw blurRad="406400" dist="38100" dir="8100000" algn="tr" rotWithShape="0">
                  <a:prstClr val="black">
                    <a:alpha val="23000"/>
                  </a:prst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  <a:cs typeface="Lato Black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223657" y="2832912"/>
            <a:ext cx="1714642" cy="1714643"/>
            <a:chOff x="3633537" y="878305"/>
            <a:chExt cx="1648326" cy="1648326"/>
          </a:xfrm>
        </p:grpSpPr>
        <p:cxnSp>
          <p:nvCxnSpPr>
            <p:cNvPr id="24" name="直接连接符 23"/>
            <p:cNvCxnSpPr>
              <a:stCxn id="28" idx="1"/>
            </p:cNvCxnSpPr>
            <p:nvPr/>
          </p:nvCxnSpPr>
          <p:spPr>
            <a:xfrm>
              <a:off x="3633537" y="1702468"/>
              <a:ext cx="1648326" cy="601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28" idx="0"/>
            </p:cNvCxnSpPr>
            <p:nvPr/>
          </p:nvCxnSpPr>
          <p:spPr>
            <a:xfrm>
              <a:off x="4457700" y="878305"/>
              <a:ext cx="0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3633537" y="878305"/>
              <a:ext cx="1648326" cy="1648326"/>
            </a:xfrm>
            <a:prstGeom prst="rect">
              <a:avLst/>
            </a:prstGeom>
            <a:noFill/>
            <a:ln w="57150">
              <a:solidFill>
                <a:srgbClr val="413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solidFill>
                  <a:srgbClr val="41321F"/>
                </a:solidFill>
              </a:endParaRPr>
            </a:p>
          </p:txBody>
        </p:sp>
      </p:grpSp>
      <p:sp>
        <p:nvSpPr>
          <p:cNvPr id="29" name="TextBox 3"/>
          <p:cNvSpPr txBox="1"/>
          <p:nvPr/>
        </p:nvSpPr>
        <p:spPr>
          <a:xfrm>
            <a:off x="4322759" y="2898434"/>
            <a:ext cx="1539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rPr>
              <a:t>指</a:t>
            </a:r>
            <a:endParaRPr lang="en-US" sz="9600" dirty="0">
              <a:solidFill>
                <a:srgbClr val="41321F"/>
              </a:solidFill>
              <a:effectLst>
                <a:outerShdw blurRad="406400" dist="38100" dir="8100000" algn="tr" rotWithShape="0">
                  <a:prstClr val="black">
                    <a:alpha val="23000"/>
                  </a:prst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  <a:cs typeface="Lato Black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253701" y="2832912"/>
            <a:ext cx="1714642" cy="1714643"/>
            <a:chOff x="3633537" y="878305"/>
            <a:chExt cx="1648326" cy="1648326"/>
          </a:xfrm>
        </p:grpSpPr>
        <p:cxnSp>
          <p:nvCxnSpPr>
            <p:cNvPr id="31" name="直接连接符 30"/>
            <p:cNvCxnSpPr>
              <a:stCxn id="35" idx="1"/>
            </p:cNvCxnSpPr>
            <p:nvPr/>
          </p:nvCxnSpPr>
          <p:spPr>
            <a:xfrm>
              <a:off x="3633537" y="1702468"/>
              <a:ext cx="1648326" cy="601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35" idx="0"/>
            </p:cNvCxnSpPr>
            <p:nvPr/>
          </p:nvCxnSpPr>
          <p:spPr>
            <a:xfrm>
              <a:off x="4457700" y="878305"/>
              <a:ext cx="0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3633537" y="878305"/>
              <a:ext cx="1648326" cy="1648326"/>
            </a:xfrm>
            <a:prstGeom prst="line">
              <a:avLst/>
            </a:prstGeom>
            <a:ln>
              <a:solidFill>
                <a:srgbClr val="41321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3633537" y="878305"/>
              <a:ext cx="1648326" cy="1648326"/>
            </a:xfrm>
            <a:prstGeom prst="rect">
              <a:avLst/>
            </a:prstGeom>
            <a:noFill/>
            <a:ln w="57150">
              <a:solidFill>
                <a:srgbClr val="413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solidFill>
                  <a:srgbClr val="41321F"/>
                </a:solidFill>
              </a:endParaRPr>
            </a:p>
          </p:txBody>
        </p:sp>
      </p:grpSp>
      <p:sp>
        <p:nvSpPr>
          <p:cNvPr id="36" name="TextBox 3"/>
          <p:cNvSpPr txBox="1"/>
          <p:nvPr/>
        </p:nvSpPr>
        <p:spPr>
          <a:xfrm>
            <a:off x="6352803" y="2898434"/>
            <a:ext cx="1539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rPr>
              <a:t>导</a:t>
            </a:r>
            <a:endParaRPr lang="en-US" sz="9600" dirty="0">
              <a:solidFill>
                <a:srgbClr val="41321F"/>
              </a:solidFill>
              <a:effectLst>
                <a:outerShdw blurRad="406400" dist="38100" dir="8100000" algn="tr" rotWithShape="0">
                  <a:prstClr val="black">
                    <a:alpha val="23000"/>
                  </a:prst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  <a:cs typeface="Lato Black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28" y="4015360"/>
            <a:ext cx="1747443" cy="544243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3" y="5594357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15" y="4352900"/>
            <a:ext cx="1149722" cy="312135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9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5238679" y="1444810"/>
            <a:ext cx="1714642" cy="1714643"/>
            <a:chOff x="5004863" y="1444810"/>
            <a:chExt cx="1714642" cy="1714643"/>
          </a:xfrm>
        </p:grpSpPr>
        <p:grpSp>
          <p:nvGrpSpPr>
            <p:cNvPr id="3" name="组合 2"/>
            <p:cNvGrpSpPr/>
            <p:nvPr/>
          </p:nvGrpSpPr>
          <p:grpSpPr>
            <a:xfrm>
              <a:off x="5004863" y="1444810"/>
              <a:ext cx="1714642" cy="1714643"/>
              <a:chOff x="3633537" y="878305"/>
              <a:chExt cx="1648326" cy="1648326"/>
            </a:xfrm>
          </p:grpSpPr>
          <p:cxnSp>
            <p:nvCxnSpPr>
              <p:cNvPr id="4" name="直接连接符 3"/>
              <p:cNvCxnSpPr>
                <a:stCxn id="8" idx="1"/>
              </p:cNvCxnSpPr>
              <p:nvPr/>
            </p:nvCxnSpPr>
            <p:spPr>
              <a:xfrm>
                <a:off x="3633537" y="1702468"/>
                <a:ext cx="1648326" cy="601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>
                <a:stCxn id="8" idx="0"/>
              </p:cNvCxnSpPr>
              <p:nvPr/>
            </p:nvCxnSpPr>
            <p:spPr>
              <a:xfrm>
                <a:off x="4457700" y="878305"/>
                <a:ext cx="0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 7"/>
              <p:cNvSpPr/>
              <p:nvPr/>
            </p:nvSpPr>
            <p:spPr>
              <a:xfrm>
                <a:off x="3633537" y="878305"/>
                <a:ext cx="1648326" cy="1648326"/>
              </a:xfrm>
              <a:prstGeom prst="rect">
                <a:avLst/>
              </a:prstGeom>
              <a:noFill/>
              <a:ln w="57150">
                <a:solidFill>
                  <a:srgbClr val="4132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srgbClr val="41321F"/>
                  </a:solidFill>
                </a:endParaRPr>
              </a:p>
            </p:txBody>
          </p:sp>
        </p:grpSp>
        <p:sp>
          <p:nvSpPr>
            <p:cNvPr id="9" name="TextBox 3"/>
            <p:cNvSpPr txBox="1"/>
            <p:nvPr/>
          </p:nvSpPr>
          <p:spPr>
            <a:xfrm>
              <a:off x="5103965" y="1523560"/>
              <a:ext cx="153942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dirty="0">
                  <a:solidFill>
                    <a:srgbClr val="41321F"/>
                  </a:solidFill>
                  <a:effectLst>
                    <a:outerShdw blurRad="406400" dist="38100" dir="8100000" algn="tr" rotWithShape="0">
                      <a:prstClr val="black">
                        <a:alpha val="23000"/>
                      </a:prstClr>
                    </a:outerShdw>
                  </a:effectLst>
                  <a:latin typeface="方正大标宋简体" panose="02010601030101010101" pitchFamily="2" charset="-122"/>
                  <a:ea typeface="方正大标宋简体" panose="02010601030101010101" pitchFamily="2" charset="-122"/>
                  <a:cs typeface="Lato Black"/>
                </a:rPr>
                <a:t>壹</a:t>
              </a:r>
              <a:endParaRPr 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424838" y="3708154"/>
            <a:ext cx="7342324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b="1" spc="-150" dirty="0">
                <a:solidFill>
                  <a:srgbClr val="41321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设计方面</a:t>
            </a:r>
            <a:endParaRPr lang="zh-CN" altLang="en-US" sz="4400" b="1" spc="-150" dirty="0">
              <a:solidFill>
                <a:srgbClr val="41321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97" y="3143645"/>
            <a:ext cx="1747443" cy="544243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13" y="5530765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1" y="3427780"/>
            <a:ext cx="2424001" cy="658085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9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"/>
          <p:cNvSpPr txBox="1"/>
          <p:nvPr/>
        </p:nvSpPr>
        <p:spPr>
          <a:xfrm>
            <a:off x="4354874" y="453783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3600"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  <a:latin typeface="Lato Black"/>
                <a:cs typeface="Lato Black"/>
              </a:defRPr>
            </a:lvl1pPr>
          </a:lstStyle>
          <a:p>
            <a:r>
              <a:rPr lang="zh-CN" altLang="en-US" dirty="0">
                <a:solidFill>
                  <a:srgbClr val="41321F"/>
                </a:solidFill>
              </a:rPr>
              <a:t>设计方面</a:t>
            </a:r>
            <a:endParaRPr lang="zh-CN" altLang="en-US" dirty="0">
              <a:solidFill>
                <a:srgbClr val="41321F"/>
              </a:solidFill>
            </a:endParaRPr>
          </a:p>
        </p:txBody>
      </p:sp>
      <p:sp>
        <p:nvSpPr>
          <p:cNvPr id="67" name="Rectangle 24"/>
          <p:cNvSpPr>
            <a:spLocks noChangeArrowheads="1"/>
          </p:cNvSpPr>
          <p:nvPr/>
        </p:nvSpPr>
        <p:spPr bwMode="auto">
          <a:xfrm>
            <a:off x="1498600" y="2227202"/>
            <a:ext cx="2446425" cy="91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3600" kern="0" dirty="0">
                <a:solidFill>
                  <a:srgbClr val="41321F"/>
                </a:solidFill>
              </a:rPr>
              <a:t>大体想法</a:t>
            </a:r>
            <a:endParaRPr lang="zh-CN" altLang="en-US" sz="3600" kern="0" dirty="0">
              <a:solidFill>
                <a:srgbClr val="41321F"/>
              </a:solidFill>
            </a:endParaRPr>
          </a:p>
          <a:p>
            <a:pPr algn="r" defTabSz="1219200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41321F"/>
                </a:solidFill>
              </a:rPr>
              <a:t>. </a:t>
            </a:r>
            <a:endParaRPr lang="en-US" altLang="zh-CN" sz="1065" kern="0" dirty="0">
              <a:solidFill>
                <a:srgbClr val="41321F"/>
              </a:solidFill>
            </a:endParaRPr>
          </a:p>
        </p:txBody>
      </p:sp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1498600" y="4364415"/>
            <a:ext cx="2446425" cy="91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3600" kern="0" dirty="0">
                <a:solidFill>
                  <a:schemeClr val="tx1"/>
                </a:solidFill>
              </a:rPr>
              <a:t>尺寸设计</a:t>
            </a:r>
            <a:endParaRPr lang="zh-CN" altLang="en-US" sz="3600" kern="0" dirty="0">
              <a:solidFill>
                <a:schemeClr val="tx1"/>
              </a:solidFill>
            </a:endParaRPr>
          </a:p>
          <a:p>
            <a:pPr algn="r" defTabSz="1219200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41321F"/>
                </a:solidFill>
              </a:rPr>
              <a:t>. </a:t>
            </a:r>
            <a:endParaRPr lang="en-US" altLang="zh-CN" sz="1065" kern="0" dirty="0">
              <a:solidFill>
                <a:srgbClr val="41321F"/>
              </a:solidFill>
            </a:endParaRP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7859359" y="2274826"/>
            <a:ext cx="2687075" cy="6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3600" kern="0" dirty="0">
                <a:solidFill>
                  <a:schemeClr val="tx1"/>
                </a:solidFill>
              </a:rPr>
              <a:t>具体结构</a:t>
            </a:r>
            <a:endParaRPr lang="zh-CN" altLang="en-US" sz="3600" kern="0" dirty="0">
              <a:solidFill>
                <a:schemeClr val="tx1"/>
              </a:solidFill>
            </a:endParaRP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7859359" y="4450139"/>
            <a:ext cx="2687075" cy="6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3600" kern="0" dirty="0">
                <a:solidFill>
                  <a:srgbClr val="41321F"/>
                </a:solidFill>
              </a:rPr>
              <a:t>后期修改</a:t>
            </a:r>
            <a:endParaRPr lang="zh-CN" altLang="en-US" sz="3600" kern="0" dirty="0">
              <a:solidFill>
                <a:srgbClr val="41321F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193190" y="2798016"/>
            <a:ext cx="1644637" cy="1645977"/>
            <a:chOff x="1903413" y="1601788"/>
            <a:chExt cx="1949450" cy="1951038"/>
          </a:xfrm>
          <a:solidFill>
            <a:srgbClr val="41321F"/>
          </a:solidFill>
        </p:grpSpPr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1911350" y="1611313"/>
              <a:ext cx="1931987" cy="1931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73" name="Oval 7"/>
            <p:cNvSpPr>
              <a:spLocks noChangeArrowheads="1"/>
            </p:cNvSpPr>
            <p:nvPr/>
          </p:nvSpPr>
          <p:spPr bwMode="auto">
            <a:xfrm>
              <a:off x="2730500" y="2430463"/>
              <a:ext cx="295275" cy="295275"/>
            </a:xfrm>
            <a:prstGeom prst="ellipse">
              <a:avLst/>
            </a:prstGeom>
            <a:solidFill>
              <a:srgbClr val="E2D7B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74" name="Freeform 8"/>
            <p:cNvSpPr>
              <a:spLocks noEditPoints="1"/>
            </p:cNvSpPr>
            <p:nvPr/>
          </p:nvSpPr>
          <p:spPr bwMode="auto">
            <a:xfrm>
              <a:off x="1903413" y="1601788"/>
              <a:ext cx="1949450" cy="1951038"/>
            </a:xfrm>
            <a:custGeom>
              <a:avLst/>
              <a:gdLst>
                <a:gd name="T0" fmla="*/ 660 w 1320"/>
                <a:gd name="T1" fmla="*/ 0 h 1320"/>
                <a:gd name="T2" fmla="*/ 0 w 1320"/>
                <a:gd name="T3" fmla="*/ 660 h 1320"/>
                <a:gd name="T4" fmla="*/ 660 w 1320"/>
                <a:gd name="T5" fmla="*/ 1320 h 1320"/>
                <a:gd name="T6" fmla="*/ 1320 w 1320"/>
                <a:gd name="T7" fmla="*/ 660 h 1320"/>
                <a:gd name="T8" fmla="*/ 660 w 1320"/>
                <a:gd name="T9" fmla="*/ 0 h 1320"/>
                <a:gd name="T10" fmla="*/ 660 w 1320"/>
                <a:gd name="T11" fmla="*/ 1224 h 1320"/>
                <a:gd name="T12" fmla="*/ 96 w 1320"/>
                <a:gd name="T13" fmla="*/ 660 h 1320"/>
                <a:gd name="T14" fmla="*/ 660 w 1320"/>
                <a:gd name="T15" fmla="*/ 96 h 1320"/>
                <a:gd name="T16" fmla="*/ 1224 w 1320"/>
                <a:gd name="T17" fmla="*/ 660 h 1320"/>
                <a:gd name="T18" fmla="*/ 660 w 1320"/>
                <a:gd name="T19" fmla="*/ 12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0" h="1320">
                  <a:moveTo>
                    <a:pt x="660" y="0"/>
                  </a:moveTo>
                  <a:cubicBezTo>
                    <a:pt x="295" y="0"/>
                    <a:pt x="0" y="296"/>
                    <a:pt x="0" y="660"/>
                  </a:cubicBezTo>
                  <a:cubicBezTo>
                    <a:pt x="0" y="1025"/>
                    <a:pt x="295" y="1320"/>
                    <a:pt x="660" y="1320"/>
                  </a:cubicBezTo>
                  <a:cubicBezTo>
                    <a:pt x="1025" y="1320"/>
                    <a:pt x="1320" y="1025"/>
                    <a:pt x="1320" y="660"/>
                  </a:cubicBezTo>
                  <a:cubicBezTo>
                    <a:pt x="1320" y="296"/>
                    <a:pt x="1025" y="0"/>
                    <a:pt x="660" y="0"/>
                  </a:cubicBezTo>
                  <a:close/>
                  <a:moveTo>
                    <a:pt x="660" y="1224"/>
                  </a:moveTo>
                  <a:cubicBezTo>
                    <a:pt x="349" y="1224"/>
                    <a:pt x="96" y="972"/>
                    <a:pt x="96" y="660"/>
                  </a:cubicBezTo>
                  <a:cubicBezTo>
                    <a:pt x="96" y="349"/>
                    <a:pt x="349" y="96"/>
                    <a:pt x="660" y="96"/>
                  </a:cubicBezTo>
                  <a:cubicBezTo>
                    <a:pt x="971" y="96"/>
                    <a:pt x="1224" y="349"/>
                    <a:pt x="1224" y="660"/>
                  </a:cubicBezTo>
                  <a:cubicBezTo>
                    <a:pt x="1224" y="972"/>
                    <a:pt x="971" y="1224"/>
                    <a:pt x="660" y="1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75" name="Freeform 9"/>
            <p:cNvSpPr>
              <a:spLocks noEditPoints="1"/>
            </p:cNvSpPr>
            <p:nvPr/>
          </p:nvSpPr>
          <p:spPr bwMode="auto">
            <a:xfrm>
              <a:off x="2181225" y="1882776"/>
              <a:ext cx="1392237" cy="1390650"/>
            </a:xfrm>
            <a:custGeom>
              <a:avLst/>
              <a:gdLst>
                <a:gd name="T0" fmla="*/ 471 w 942"/>
                <a:gd name="T1" fmla="*/ 0 h 941"/>
                <a:gd name="T2" fmla="*/ 0 w 942"/>
                <a:gd name="T3" fmla="*/ 470 h 941"/>
                <a:gd name="T4" fmla="*/ 471 w 942"/>
                <a:gd name="T5" fmla="*/ 941 h 941"/>
                <a:gd name="T6" fmla="*/ 942 w 942"/>
                <a:gd name="T7" fmla="*/ 470 h 941"/>
                <a:gd name="T8" fmla="*/ 471 w 942"/>
                <a:gd name="T9" fmla="*/ 0 h 941"/>
                <a:gd name="T10" fmla="*/ 471 w 942"/>
                <a:gd name="T11" fmla="*/ 854 h 941"/>
                <a:gd name="T12" fmla="*/ 87 w 942"/>
                <a:gd name="T13" fmla="*/ 470 h 941"/>
                <a:gd name="T14" fmla="*/ 471 w 942"/>
                <a:gd name="T15" fmla="*/ 86 h 941"/>
                <a:gd name="T16" fmla="*/ 855 w 942"/>
                <a:gd name="T17" fmla="*/ 470 h 941"/>
                <a:gd name="T18" fmla="*/ 471 w 942"/>
                <a:gd name="T19" fmla="*/ 854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2" h="941">
                  <a:moveTo>
                    <a:pt x="471" y="0"/>
                  </a:moveTo>
                  <a:cubicBezTo>
                    <a:pt x="211" y="0"/>
                    <a:pt x="0" y="210"/>
                    <a:pt x="0" y="470"/>
                  </a:cubicBezTo>
                  <a:cubicBezTo>
                    <a:pt x="0" y="730"/>
                    <a:pt x="211" y="941"/>
                    <a:pt x="471" y="941"/>
                  </a:cubicBezTo>
                  <a:cubicBezTo>
                    <a:pt x="731" y="941"/>
                    <a:pt x="942" y="730"/>
                    <a:pt x="942" y="470"/>
                  </a:cubicBezTo>
                  <a:cubicBezTo>
                    <a:pt x="942" y="210"/>
                    <a:pt x="731" y="0"/>
                    <a:pt x="471" y="0"/>
                  </a:cubicBezTo>
                  <a:close/>
                  <a:moveTo>
                    <a:pt x="471" y="854"/>
                  </a:moveTo>
                  <a:cubicBezTo>
                    <a:pt x="259" y="854"/>
                    <a:pt x="87" y="682"/>
                    <a:pt x="87" y="470"/>
                  </a:cubicBezTo>
                  <a:cubicBezTo>
                    <a:pt x="87" y="258"/>
                    <a:pt x="259" y="86"/>
                    <a:pt x="471" y="86"/>
                  </a:cubicBezTo>
                  <a:cubicBezTo>
                    <a:pt x="683" y="86"/>
                    <a:pt x="855" y="258"/>
                    <a:pt x="855" y="470"/>
                  </a:cubicBezTo>
                  <a:cubicBezTo>
                    <a:pt x="855" y="682"/>
                    <a:pt x="683" y="854"/>
                    <a:pt x="471" y="854"/>
                  </a:cubicBezTo>
                  <a:close/>
                </a:path>
              </a:pathLst>
            </a:custGeom>
            <a:solidFill>
              <a:srgbClr val="E2D7B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76" name="Freeform 10"/>
            <p:cNvSpPr>
              <a:spLocks noEditPoints="1"/>
            </p:cNvSpPr>
            <p:nvPr/>
          </p:nvSpPr>
          <p:spPr bwMode="auto">
            <a:xfrm>
              <a:off x="2468563" y="2168526"/>
              <a:ext cx="819150" cy="819150"/>
            </a:xfrm>
            <a:custGeom>
              <a:avLst/>
              <a:gdLst>
                <a:gd name="T0" fmla="*/ 277 w 554"/>
                <a:gd name="T1" fmla="*/ 0 h 555"/>
                <a:gd name="T2" fmla="*/ 0 w 554"/>
                <a:gd name="T3" fmla="*/ 277 h 555"/>
                <a:gd name="T4" fmla="*/ 277 w 554"/>
                <a:gd name="T5" fmla="*/ 555 h 555"/>
                <a:gd name="T6" fmla="*/ 554 w 554"/>
                <a:gd name="T7" fmla="*/ 277 h 555"/>
                <a:gd name="T8" fmla="*/ 277 w 554"/>
                <a:gd name="T9" fmla="*/ 0 h 555"/>
                <a:gd name="T10" fmla="*/ 277 w 554"/>
                <a:gd name="T11" fmla="*/ 464 h 555"/>
                <a:gd name="T12" fmla="*/ 90 w 554"/>
                <a:gd name="T13" fmla="*/ 277 h 555"/>
                <a:gd name="T14" fmla="*/ 277 w 554"/>
                <a:gd name="T15" fmla="*/ 91 h 555"/>
                <a:gd name="T16" fmla="*/ 464 w 554"/>
                <a:gd name="T17" fmla="*/ 277 h 555"/>
                <a:gd name="T18" fmla="*/ 277 w 554"/>
                <a:gd name="T19" fmla="*/ 4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4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430"/>
                    <a:pt x="124" y="555"/>
                    <a:pt x="277" y="555"/>
                  </a:cubicBezTo>
                  <a:cubicBezTo>
                    <a:pt x="430" y="555"/>
                    <a:pt x="554" y="430"/>
                    <a:pt x="554" y="277"/>
                  </a:cubicBezTo>
                  <a:cubicBezTo>
                    <a:pt x="554" y="124"/>
                    <a:pt x="430" y="0"/>
                    <a:pt x="277" y="0"/>
                  </a:cubicBezTo>
                  <a:close/>
                  <a:moveTo>
                    <a:pt x="277" y="464"/>
                  </a:moveTo>
                  <a:cubicBezTo>
                    <a:pt x="174" y="464"/>
                    <a:pt x="90" y="380"/>
                    <a:pt x="90" y="277"/>
                  </a:cubicBezTo>
                  <a:cubicBezTo>
                    <a:pt x="90" y="174"/>
                    <a:pt x="174" y="91"/>
                    <a:pt x="277" y="91"/>
                  </a:cubicBezTo>
                  <a:cubicBezTo>
                    <a:pt x="380" y="91"/>
                    <a:pt x="464" y="174"/>
                    <a:pt x="464" y="277"/>
                  </a:cubicBezTo>
                  <a:cubicBezTo>
                    <a:pt x="464" y="380"/>
                    <a:pt x="380" y="464"/>
                    <a:pt x="277" y="464"/>
                  </a:cubicBezTo>
                  <a:close/>
                </a:path>
              </a:pathLst>
            </a:custGeom>
            <a:solidFill>
              <a:srgbClr val="E2D7B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906921" y="2642659"/>
            <a:ext cx="1158477" cy="979015"/>
            <a:chOff x="1508126" y="1417638"/>
            <a:chExt cx="1373187" cy="1160463"/>
          </a:xfrm>
        </p:grpSpPr>
        <p:sp>
          <p:nvSpPr>
            <p:cNvPr id="78" name="Freeform 11"/>
            <p:cNvSpPr/>
            <p:nvPr/>
          </p:nvSpPr>
          <p:spPr bwMode="auto">
            <a:xfrm>
              <a:off x="1508126" y="1636713"/>
              <a:ext cx="444500" cy="239713"/>
            </a:xfrm>
            <a:custGeom>
              <a:avLst/>
              <a:gdLst>
                <a:gd name="T0" fmla="*/ 280 w 280"/>
                <a:gd name="T1" fmla="*/ 117 h 151"/>
                <a:gd name="T2" fmla="*/ 146 w 280"/>
                <a:gd name="T3" fmla="*/ 151 h 151"/>
                <a:gd name="T4" fmla="*/ 0 w 280"/>
                <a:gd name="T5" fmla="*/ 33 h 151"/>
                <a:gd name="T6" fmla="*/ 134 w 280"/>
                <a:gd name="T7" fmla="*/ 0 h 151"/>
                <a:gd name="T8" fmla="*/ 280 w 280"/>
                <a:gd name="T9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51">
                  <a:moveTo>
                    <a:pt x="280" y="117"/>
                  </a:moveTo>
                  <a:lnTo>
                    <a:pt x="146" y="151"/>
                  </a:lnTo>
                  <a:lnTo>
                    <a:pt x="0" y="33"/>
                  </a:lnTo>
                  <a:lnTo>
                    <a:pt x="134" y="0"/>
                  </a:lnTo>
                  <a:lnTo>
                    <a:pt x="280" y="117"/>
                  </a:lnTo>
                  <a:close/>
                </a:path>
              </a:pathLst>
            </a:custGeom>
            <a:solidFill>
              <a:srgbClr val="41321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79" name="Freeform 12"/>
            <p:cNvSpPr/>
            <p:nvPr/>
          </p:nvSpPr>
          <p:spPr bwMode="auto">
            <a:xfrm>
              <a:off x="1720850" y="1417638"/>
              <a:ext cx="238125" cy="404813"/>
            </a:xfrm>
            <a:custGeom>
              <a:avLst/>
              <a:gdLst>
                <a:gd name="T0" fmla="*/ 146 w 150"/>
                <a:gd name="T1" fmla="*/ 255 h 255"/>
                <a:gd name="T2" fmla="*/ 150 w 150"/>
                <a:gd name="T3" fmla="*/ 117 h 255"/>
                <a:gd name="T4" fmla="*/ 4 w 150"/>
                <a:gd name="T5" fmla="*/ 0 h 255"/>
                <a:gd name="T6" fmla="*/ 0 w 150"/>
                <a:gd name="T7" fmla="*/ 138 h 255"/>
                <a:gd name="T8" fmla="*/ 146 w 15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5">
                  <a:moveTo>
                    <a:pt x="146" y="255"/>
                  </a:moveTo>
                  <a:lnTo>
                    <a:pt x="150" y="117"/>
                  </a:lnTo>
                  <a:lnTo>
                    <a:pt x="4" y="0"/>
                  </a:lnTo>
                  <a:lnTo>
                    <a:pt x="0" y="138"/>
                  </a:lnTo>
                  <a:lnTo>
                    <a:pt x="146" y="25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80" name="Freeform 13"/>
            <p:cNvSpPr/>
            <p:nvPr/>
          </p:nvSpPr>
          <p:spPr bwMode="auto">
            <a:xfrm>
              <a:off x="1660525" y="1577976"/>
              <a:ext cx="1174750" cy="965200"/>
            </a:xfrm>
            <a:custGeom>
              <a:avLst/>
              <a:gdLst>
                <a:gd name="T0" fmla="*/ 772 w 795"/>
                <a:gd name="T1" fmla="*/ 654 h 654"/>
                <a:gd name="T2" fmla="*/ 759 w 795"/>
                <a:gd name="T3" fmla="*/ 649 h 654"/>
                <a:gd name="T4" fmla="*/ 10 w 795"/>
                <a:gd name="T5" fmla="*/ 39 h 654"/>
                <a:gd name="T6" fmla="*/ 7 w 795"/>
                <a:gd name="T7" fmla="*/ 10 h 654"/>
                <a:gd name="T8" fmla="*/ 36 w 795"/>
                <a:gd name="T9" fmla="*/ 8 h 654"/>
                <a:gd name="T10" fmla="*/ 785 w 795"/>
                <a:gd name="T11" fmla="*/ 618 h 654"/>
                <a:gd name="T12" fmla="*/ 788 w 795"/>
                <a:gd name="T13" fmla="*/ 646 h 654"/>
                <a:gd name="T14" fmla="*/ 772 w 795"/>
                <a:gd name="T1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654">
                  <a:moveTo>
                    <a:pt x="772" y="654"/>
                  </a:moveTo>
                  <a:cubicBezTo>
                    <a:pt x="768" y="654"/>
                    <a:pt x="763" y="652"/>
                    <a:pt x="759" y="64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2"/>
                    <a:pt x="0" y="19"/>
                    <a:pt x="7" y="10"/>
                  </a:cubicBezTo>
                  <a:cubicBezTo>
                    <a:pt x="14" y="2"/>
                    <a:pt x="27" y="0"/>
                    <a:pt x="36" y="8"/>
                  </a:cubicBezTo>
                  <a:cubicBezTo>
                    <a:pt x="785" y="618"/>
                    <a:pt x="785" y="618"/>
                    <a:pt x="785" y="618"/>
                  </a:cubicBezTo>
                  <a:cubicBezTo>
                    <a:pt x="794" y="625"/>
                    <a:pt x="795" y="638"/>
                    <a:pt x="788" y="646"/>
                  </a:cubicBezTo>
                  <a:cubicBezTo>
                    <a:pt x="784" y="651"/>
                    <a:pt x="778" y="654"/>
                    <a:pt x="772" y="6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81" name="Freeform 14"/>
            <p:cNvSpPr/>
            <p:nvPr/>
          </p:nvSpPr>
          <p:spPr bwMode="auto">
            <a:xfrm>
              <a:off x="2600325" y="2459038"/>
              <a:ext cx="280987" cy="119063"/>
            </a:xfrm>
            <a:custGeom>
              <a:avLst/>
              <a:gdLst>
                <a:gd name="T0" fmla="*/ 0 w 177"/>
                <a:gd name="T1" fmla="*/ 12 h 75"/>
                <a:gd name="T2" fmla="*/ 177 w 177"/>
                <a:gd name="T3" fmla="*/ 75 h 75"/>
                <a:gd name="T4" fmla="*/ 85 w 177"/>
                <a:gd name="T5" fmla="*/ 0 h 75"/>
                <a:gd name="T6" fmla="*/ 0 w 177"/>
                <a:gd name="T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75">
                  <a:moveTo>
                    <a:pt x="0" y="12"/>
                  </a:moveTo>
                  <a:lnTo>
                    <a:pt x="177" y="75"/>
                  </a:lnTo>
                  <a:lnTo>
                    <a:pt x="8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82" name="Freeform 15"/>
            <p:cNvSpPr/>
            <p:nvPr/>
          </p:nvSpPr>
          <p:spPr bwMode="auto">
            <a:xfrm>
              <a:off x="2725738" y="2324101"/>
              <a:ext cx="155575" cy="254000"/>
            </a:xfrm>
            <a:custGeom>
              <a:avLst/>
              <a:gdLst>
                <a:gd name="T0" fmla="*/ 6 w 98"/>
                <a:gd name="T1" fmla="*/ 85 h 160"/>
                <a:gd name="T2" fmla="*/ 98 w 98"/>
                <a:gd name="T3" fmla="*/ 160 h 160"/>
                <a:gd name="T4" fmla="*/ 0 w 98"/>
                <a:gd name="T5" fmla="*/ 0 h 160"/>
                <a:gd name="T6" fmla="*/ 6 w 98"/>
                <a:gd name="T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60">
                  <a:moveTo>
                    <a:pt x="6" y="85"/>
                  </a:moveTo>
                  <a:lnTo>
                    <a:pt x="98" y="160"/>
                  </a:lnTo>
                  <a:lnTo>
                    <a:pt x="0" y="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</p:grpSp>
      <p:sp>
        <p:nvSpPr>
          <p:cNvPr id="83" name="Freeform 12"/>
          <p:cNvSpPr/>
          <p:nvPr/>
        </p:nvSpPr>
        <p:spPr bwMode="auto">
          <a:xfrm flipV="1">
            <a:off x="5134676" y="3621005"/>
            <a:ext cx="1158477" cy="1089535"/>
          </a:xfrm>
          <a:custGeom>
            <a:avLst/>
            <a:gdLst/>
            <a:ahLst/>
            <a:cxnLst/>
            <a:rect l="l" t="t" r="r" b="b"/>
            <a:pathLst>
              <a:path w="1373187" h="1291466">
                <a:moveTo>
                  <a:pt x="1373186" y="1291466"/>
                </a:moveTo>
                <a:lnTo>
                  <a:pt x="1316220" y="1239784"/>
                </a:lnTo>
                <a:lnTo>
                  <a:pt x="1316221" y="1239784"/>
                </a:lnTo>
                <a:lnTo>
                  <a:pt x="1373187" y="1291466"/>
                </a:lnTo>
                <a:lnTo>
                  <a:pt x="1217612" y="1008792"/>
                </a:lnTo>
                <a:lnTo>
                  <a:pt x="1224267" y="1113714"/>
                </a:lnTo>
                <a:cubicBezTo>
                  <a:pt x="1123585" y="1022574"/>
                  <a:pt x="907850" y="827283"/>
                  <a:pt x="445585" y="408824"/>
                </a:cubicBezTo>
                <a:lnTo>
                  <a:pt x="450849" y="206706"/>
                </a:lnTo>
                <a:lnTo>
                  <a:pt x="219074" y="0"/>
                </a:lnTo>
                <a:lnTo>
                  <a:pt x="213889" y="199085"/>
                </a:lnTo>
                <a:lnTo>
                  <a:pt x="205595" y="191578"/>
                </a:lnTo>
                <a:cubicBezTo>
                  <a:pt x="192296" y="178438"/>
                  <a:pt x="173086" y="181723"/>
                  <a:pt x="162743" y="194863"/>
                </a:cubicBezTo>
                <a:cubicBezTo>
                  <a:pt x="152399" y="209645"/>
                  <a:pt x="153877" y="230996"/>
                  <a:pt x="167176" y="242494"/>
                </a:cubicBezTo>
                <a:cubicBezTo>
                  <a:pt x="167176" y="242494"/>
                  <a:pt x="167176" y="242494"/>
                  <a:pt x="169337" y="244450"/>
                </a:cubicBezTo>
                <a:lnTo>
                  <a:pt x="178874" y="253084"/>
                </a:lnTo>
                <a:lnTo>
                  <a:pt x="0" y="302108"/>
                </a:lnTo>
                <a:lnTo>
                  <a:pt x="231775" y="510580"/>
                </a:lnTo>
                <a:lnTo>
                  <a:pt x="408272" y="460742"/>
                </a:lnTo>
                <a:cubicBezTo>
                  <a:pt x="557041" y="595413"/>
                  <a:pt x="797608" y="813183"/>
                  <a:pt x="1186619" y="1165328"/>
                </a:cubicBezTo>
                <a:lnTo>
                  <a:pt x="1092199" y="118016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>
              <a:defRPr/>
            </a:pPr>
            <a:endParaRPr lang="zh-CN" altLang="en-US" kern="0">
              <a:solidFill>
                <a:srgbClr val="080808"/>
              </a:solidFill>
            </a:endParaRPr>
          </a:p>
        </p:txBody>
      </p:sp>
      <p:sp>
        <p:nvSpPr>
          <p:cNvPr id="84" name="菱形 83"/>
          <p:cNvSpPr/>
          <p:nvPr/>
        </p:nvSpPr>
        <p:spPr>
          <a:xfrm>
            <a:off x="4218239" y="2185460"/>
            <a:ext cx="842520" cy="842517"/>
          </a:xfrm>
          <a:prstGeom prst="diamond">
            <a:avLst/>
          </a:prstGeom>
          <a:solidFill>
            <a:srgbClr val="41321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lang="en-US" altLang="zh-CN" sz="3200" kern="0" dirty="0">
                <a:solidFill>
                  <a:srgbClr val="E2D7B6"/>
                </a:solidFill>
                <a:latin typeface="Calibri" panose="020F0502020204030204"/>
                <a:ea typeface="宋体" panose="02010600030101010101" pitchFamily="2" charset="-122"/>
              </a:rPr>
              <a:t>01</a:t>
            </a:r>
            <a:endParaRPr lang="zh-CN" altLang="en-US" sz="3200" kern="0" dirty="0">
              <a:solidFill>
                <a:srgbClr val="E2D7B6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5" name="菱形 84"/>
          <p:cNvSpPr/>
          <p:nvPr/>
        </p:nvSpPr>
        <p:spPr>
          <a:xfrm>
            <a:off x="6625920" y="2185460"/>
            <a:ext cx="842520" cy="842517"/>
          </a:xfrm>
          <a:prstGeom prst="diamond">
            <a:avLst/>
          </a:prstGeom>
          <a:solidFill>
            <a:srgbClr val="E2D7B6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lang="en-US" altLang="zh-CN" sz="3200" kern="0" dirty="0">
                <a:solidFill>
                  <a:srgbClr val="41321F"/>
                </a:solidFill>
                <a:latin typeface="Calibri" panose="020F0502020204030204"/>
                <a:ea typeface="宋体" panose="02010600030101010101" pitchFamily="2" charset="-122"/>
              </a:rPr>
              <a:t>03</a:t>
            </a:r>
            <a:endParaRPr lang="zh-CN" altLang="en-US" sz="3200" kern="0" dirty="0">
              <a:solidFill>
                <a:srgbClr val="4132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6" name="菱形 85"/>
          <p:cNvSpPr/>
          <p:nvPr/>
        </p:nvSpPr>
        <p:spPr>
          <a:xfrm>
            <a:off x="4218239" y="4360350"/>
            <a:ext cx="842520" cy="842517"/>
          </a:xfrm>
          <a:prstGeom prst="diamond">
            <a:avLst/>
          </a:prstGeom>
          <a:solidFill>
            <a:srgbClr val="E2D7B6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lang="en-US" altLang="zh-CN" sz="3200" kern="0" dirty="0">
                <a:solidFill>
                  <a:srgbClr val="41321F"/>
                </a:solidFill>
                <a:latin typeface="Calibri" panose="020F0502020204030204"/>
                <a:ea typeface="宋体" panose="02010600030101010101" pitchFamily="2" charset="-122"/>
              </a:rPr>
              <a:t>02</a:t>
            </a:r>
            <a:endParaRPr lang="zh-CN" altLang="en-US" sz="3200" kern="0" dirty="0">
              <a:solidFill>
                <a:srgbClr val="4132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7" name="菱形 86"/>
          <p:cNvSpPr/>
          <p:nvPr/>
        </p:nvSpPr>
        <p:spPr>
          <a:xfrm>
            <a:off x="6625920" y="4360350"/>
            <a:ext cx="842520" cy="842517"/>
          </a:xfrm>
          <a:prstGeom prst="diamond">
            <a:avLst/>
          </a:prstGeom>
          <a:solidFill>
            <a:srgbClr val="41321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lang="en-US" altLang="zh-CN" sz="3200" kern="0" dirty="0">
                <a:solidFill>
                  <a:srgbClr val="E2D7B6"/>
                </a:solidFill>
                <a:latin typeface="Calibri" panose="020F0502020204030204"/>
                <a:ea typeface="宋体" panose="02010600030101010101" pitchFamily="2" charset="-122"/>
              </a:rPr>
              <a:t>04</a:t>
            </a:r>
            <a:endParaRPr lang="zh-CN" altLang="en-US" sz="3200" kern="0" dirty="0">
              <a:solidFill>
                <a:srgbClr val="E2D7B6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67" grpId="0"/>
          <p:bldP spid="68" grpId="0"/>
          <p:bldP spid="69" grpId="0"/>
          <p:bldP spid="70" grpId="0"/>
          <p:bldP spid="83" grpId="0" animBg="1"/>
          <p:bldP spid="84" grpId="0" animBg="1"/>
          <p:bldP spid="85" grpId="0" animBg="1"/>
          <p:bldP spid="86" grpId="0" animBg="1"/>
          <p:bldP spid="8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67" grpId="0"/>
          <p:bldP spid="68" grpId="0"/>
          <p:bldP spid="69" grpId="0"/>
          <p:bldP spid="70" grpId="0"/>
          <p:bldP spid="83" grpId="0" animBg="1"/>
          <p:bldP spid="84" grpId="0" animBg="1"/>
          <p:bldP spid="85" grpId="0" animBg="1"/>
          <p:bldP spid="86" grpId="0" animBg="1"/>
          <p:bldP spid="8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/>
        </p:nvSpPr>
        <p:spPr>
          <a:xfrm>
            <a:off x="4354874" y="453783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3600">
                <a:solidFill>
                  <a:prstClr val="black">
                    <a:lumMod val="75000"/>
                    <a:lumOff val="25000"/>
                  </a:prstClr>
                </a:solidFill>
                <a:latin typeface="Lato Black"/>
                <a:cs typeface="Lato Black"/>
              </a:defRPr>
            </a:lvl1pPr>
          </a:lstStyle>
          <a:p>
            <a:pPr algn="ctr"/>
            <a:r>
              <a:rPr lang="zh-CN" altLang="en-US" dirty="0">
                <a:solidFill>
                  <a:srgbClr val="41321F"/>
                </a:solidFill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</a:rPr>
              <a:t>大体想法</a:t>
            </a:r>
            <a:endParaRPr lang="zh-CN" altLang="en-US" dirty="0">
              <a:solidFill>
                <a:srgbClr val="41321F"/>
              </a:solidFill>
              <a:effectLst>
                <a:outerShdw blurRad="330200" dist="38100" dir="2700000" algn="tl">
                  <a:srgbClr val="000000">
                    <a:alpha val="31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90363" y="1452772"/>
            <a:ext cx="5402179" cy="4154392"/>
          </a:xfrm>
          <a:prstGeom prst="rect">
            <a:avLst/>
          </a:prstGeom>
          <a:blipFill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531403" y="1452772"/>
            <a:ext cx="3843198" cy="276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大体想法考虑要点：</a:t>
            </a:r>
            <a:endParaRPr lang="en-US" altLang="zh-CN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原理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2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、大体外观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、大致结构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、可行性分析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11" y="733710"/>
            <a:ext cx="1161731" cy="361822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65" y="5607164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/>
        </p:nvSpPr>
        <p:spPr>
          <a:xfrm>
            <a:off x="4354874" y="453783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3600">
                <a:solidFill>
                  <a:prstClr val="black">
                    <a:lumMod val="75000"/>
                    <a:lumOff val="25000"/>
                  </a:prstClr>
                </a:solidFill>
                <a:latin typeface="Lato Black"/>
                <a:cs typeface="Lato Black"/>
              </a:defRPr>
            </a:lvl1pPr>
          </a:lstStyle>
          <a:p>
            <a:pPr algn="ctr"/>
            <a:r>
              <a:rPr lang="zh-CN" altLang="en-US" dirty="0">
                <a:solidFill>
                  <a:srgbClr val="41321F"/>
                </a:solidFill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</a:rPr>
              <a:t>具体结构</a:t>
            </a:r>
            <a:endParaRPr lang="zh-CN" altLang="en-US" dirty="0">
              <a:solidFill>
                <a:srgbClr val="41321F"/>
              </a:solidFill>
              <a:effectLst>
                <a:outerShdw blurRad="330200" dist="38100" dir="2700000" algn="tl">
                  <a:srgbClr val="000000">
                    <a:alpha val="31000"/>
                  </a:srgbClr>
                </a:outerShdw>
              </a:effectLst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531403" y="1452772"/>
            <a:ext cx="3843198" cy="276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设计具体结构考虑要点：</a:t>
            </a:r>
            <a:endParaRPr lang="en-US" altLang="zh-CN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、满足功能需求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、追求结构更优化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、造价与成本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、美观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11" y="733710"/>
            <a:ext cx="1161731" cy="361822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65" y="5607164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560" y="1452880"/>
            <a:ext cx="5256530" cy="39420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/>
        </p:nvSpPr>
        <p:spPr>
          <a:xfrm>
            <a:off x="4354874" y="453783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3600">
                <a:solidFill>
                  <a:prstClr val="black">
                    <a:lumMod val="75000"/>
                    <a:lumOff val="25000"/>
                  </a:prstClr>
                </a:solidFill>
                <a:latin typeface="Lato Black"/>
                <a:cs typeface="Lato Black"/>
              </a:defRPr>
            </a:lvl1pPr>
          </a:lstStyle>
          <a:p>
            <a:pPr algn="ctr"/>
            <a:r>
              <a:rPr lang="zh-CN" altLang="en-US" dirty="0">
                <a:solidFill>
                  <a:srgbClr val="41321F"/>
                </a:solidFill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</a:rPr>
              <a:t>尺寸设计</a:t>
            </a:r>
            <a:endParaRPr lang="zh-CN" altLang="en-US" dirty="0">
              <a:solidFill>
                <a:srgbClr val="41321F"/>
              </a:solidFill>
              <a:effectLst>
                <a:outerShdw blurRad="330200" dist="38100" dir="2700000" algn="tl">
                  <a:srgbClr val="000000">
                    <a:alpha val="31000"/>
                  </a:srgbClr>
                </a:outerShdw>
              </a:effectLst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531403" y="1452772"/>
            <a:ext cx="3843198" cy="276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设计尺寸考虑要点：</a:t>
            </a:r>
            <a:endParaRPr lang="en-US" altLang="zh-CN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、满足功能需求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、市场定位及合理性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、造价与成本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、美观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11" y="733710"/>
            <a:ext cx="1161731" cy="361822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65" y="5607164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235" y="1452880"/>
            <a:ext cx="5431790" cy="40741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/>
        </p:nvSpPr>
        <p:spPr>
          <a:xfrm>
            <a:off x="4354874" y="453783"/>
            <a:ext cx="34822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3600">
                <a:solidFill>
                  <a:prstClr val="black">
                    <a:lumMod val="75000"/>
                    <a:lumOff val="25000"/>
                  </a:prstClr>
                </a:solidFill>
                <a:latin typeface="Lato Black"/>
                <a:cs typeface="Lato Black"/>
              </a:defRPr>
            </a:lvl1pPr>
          </a:lstStyle>
          <a:p>
            <a:pPr algn="ctr"/>
            <a:r>
              <a:rPr lang="zh-CN" altLang="en-US" dirty="0">
                <a:solidFill>
                  <a:srgbClr val="41321F"/>
                </a:solidFill>
                <a:effectLst>
                  <a:outerShdw blurRad="330200" dist="38100" dir="2700000" algn="tl">
                    <a:srgbClr val="000000">
                      <a:alpha val="31000"/>
                    </a:srgbClr>
                  </a:outerShdw>
                </a:effectLst>
              </a:rPr>
              <a:t>后期修改</a:t>
            </a:r>
            <a:endParaRPr lang="zh-CN" altLang="en-US" dirty="0">
              <a:solidFill>
                <a:srgbClr val="41321F"/>
              </a:solidFill>
              <a:effectLst>
                <a:outerShdw blurRad="330200" dist="38100" dir="2700000" algn="tl">
                  <a:srgbClr val="000000">
                    <a:alpha val="31000"/>
                  </a:srgbClr>
                </a:outerShdw>
              </a:effectLst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531620" y="1452880"/>
            <a:ext cx="4159250" cy="22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后期修改考虑要点：</a:t>
            </a:r>
            <a:endParaRPr lang="en-US" altLang="zh-CN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、考虑材料尺寸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</a:t>
            </a: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、考虑结合加工难易程度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413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zh-CN" altLang="en-US" sz="2400" dirty="0">
              <a:solidFill>
                <a:srgbClr val="413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11" y="733710"/>
            <a:ext cx="1161731" cy="361822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65" y="5607164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235" y="1452880"/>
            <a:ext cx="5431790" cy="40741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41321F"/>
                </a:solidFill>
              </a:rPr>
            </a:fld>
            <a:endParaRPr lang="en-US" dirty="0">
              <a:solidFill>
                <a:srgbClr val="41321F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38679" y="1444810"/>
            <a:ext cx="1714642" cy="1714643"/>
            <a:chOff x="5004863" y="1444810"/>
            <a:chExt cx="1714642" cy="1714643"/>
          </a:xfrm>
        </p:grpSpPr>
        <p:grpSp>
          <p:nvGrpSpPr>
            <p:cNvPr id="3" name="组合 2"/>
            <p:cNvGrpSpPr/>
            <p:nvPr/>
          </p:nvGrpSpPr>
          <p:grpSpPr>
            <a:xfrm>
              <a:off x="5004863" y="1444810"/>
              <a:ext cx="1714642" cy="1714643"/>
              <a:chOff x="3633537" y="878305"/>
              <a:chExt cx="1648326" cy="1648326"/>
            </a:xfrm>
          </p:grpSpPr>
          <p:cxnSp>
            <p:nvCxnSpPr>
              <p:cNvPr id="4" name="直接连接符 3"/>
              <p:cNvCxnSpPr>
                <a:stCxn id="8" idx="1"/>
              </p:cNvCxnSpPr>
              <p:nvPr/>
            </p:nvCxnSpPr>
            <p:spPr>
              <a:xfrm>
                <a:off x="3633537" y="1702468"/>
                <a:ext cx="1648326" cy="601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>
                <a:stCxn id="8" idx="0"/>
              </p:cNvCxnSpPr>
              <p:nvPr/>
            </p:nvCxnSpPr>
            <p:spPr>
              <a:xfrm>
                <a:off x="4457700" y="878305"/>
                <a:ext cx="0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>
                <a:off x="3633537" y="878305"/>
                <a:ext cx="1648326" cy="1648326"/>
              </a:xfrm>
              <a:prstGeom prst="line">
                <a:avLst/>
              </a:prstGeom>
              <a:ln>
                <a:solidFill>
                  <a:srgbClr val="41321F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 7"/>
              <p:cNvSpPr/>
              <p:nvPr/>
            </p:nvSpPr>
            <p:spPr>
              <a:xfrm>
                <a:off x="3633537" y="878305"/>
                <a:ext cx="1648326" cy="1648326"/>
              </a:xfrm>
              <a:prstGeom prst="rect">
                <a:avLst/>
              </a:prstGeom>
              <a:noFill/>
              <a:ln w="57150">
                <a:solidFill>
                  <a:srgbClr val="4132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srgbClr val="41321F"/>
                  </a:solidFill>
                </a:endParaRPr>
              </a:p>
            </p:txBody>
          </p:sp>
        </p:grpSp>
        <p:sp>
          <p:nvSpPr>
            <p:cNvPr id="9" name="TextBox 3"/>
            <p:cNvSpPr txBox="1"/>
            <p:nvPr/>
          </p:nvSpPr>
          <p:spPr>
            <a:xfrm>
              <a:off x="5103965" y="1523560"/>
              <a:ext cx="153942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dirty="0">
                  <a:solidFill>
                    <a:srgbClr val="41321F"/>
                  </a:solidFill>
                  <a:effectLst>
                    <a:outerShdw blurRad="406400" dist="38100" dir="8100000" algn="tr" rotWithShape="0">
                      <a:prstClr val="black">
                        <a:alpha val="23000"/>
                      </a:prstClr>
                    </a:outerShdw>
                  </a:effectLst>
                  <a:latin typeface="方正大标宋简体" panose="02010601030101010101" pitchFamily="2" charset="-122"/>
                  <a:ea typeface="方正大标宋简体" panose="02010601030101010101" pitchFamily="2" charset="-122"/>
                  <a:cs typeface="Lato Black"/>
                </a:rPr>
                <a:t>贰</a:t>
              </a:r>
              <a:endParaRPr lang="en-US" sz="9600" dirty="0">
                <a:solidFill>
                  <a:srgbClr val="41321F"/>
                </a:solidFill>
                <a:effectLst>
                  <a:outerShdw blurRad="406400" dist="38100" dir="8100000" algn="tr" rotWithShape="0">
                    <a:prstClr val="black">
                      <a:alpha val="23000"/>
                    </a:prstClr>
                  </a:outerShdw>
                </a:effectLst>
                <a:latin typeface="方正大标宋简体" panose="02010601030101010101" pitchFamily="2" charset="-122"/>
                <a:ea typeface="方正大标宋简体" panose="02010601030101010101" pitchFamily="2" charset="-122"/>
                <a:cs typeface="Lato Black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424838" y="3708154"/>
            <a:ext cx="7342324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321F"/>
                </a:solidFill>
                <a:latin typeface="+mj-ea"/>
              </a:rPr>
              <a:t>制造及工训方面</a:t>
            </a:r>
            <a:endParaRPr lang="zh-CN" altLang="en-US" sz="4400" dirty="0">
              <a:solidFill>
                <a:srgbClr val="41321F"/>
              </a:solidFill>
              <a:latin typeface="+mj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97" y="3143645"/>
            <a:ext cx="1747443" cy="544243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13" y="5530765"/>
            <a:ext cx="3140816" cy="978211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1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1" y="3427780"/>
            <a:ext cx="2424001" cy="658085"/>
          </a:xfrm>
          <a:prstGeom prst="rect">
            <a:avLst/>
          </a:prstGeom>
          <a:effectLst>
            <a:outerShdw blurRad="2159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5840,&quot;width&quot;:6396}"/>
</p:tagLst>
</file>

<file path=ppt/tags/tag2.xml><?xml version="1.0" encoding="utf-8"?>
<p:tagLst xmlns:p="http://schemas.openxmlformats.org/presentationml/2006/main">
  <p:tag name="ISPRING_ULTRA_SCORM_COURSE_ID" val="9A14F525-167F-4DFF-9C54-29C15A0575D5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RESOURCE_PATHS_HASH_PRESENTER" val="8b4272f87ab562ed8ca5eef09ff9469bdecdcca6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Ha4w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KdtS0uHchRrmSsAACpXAAAXAAAAdW5pdmVyc2FsL3VuaXZlcnNhbC5wbmftfHtUk1e6tx2+0V4QpmOtBIGMU8e7YIiKQEim1UIvKrWKqIREGxEVSYQQIZBLW1uYqUBEhYAKqUVFE0kGrYaEkNRS8yIBXpViRC4RQ4gSIeQNIffkS0BH7DjrO99a56x1zln+wQoh+9n7t5/r7yHv3n//bGPczDcD35w2bdrMjz9a9/m0ab9HT5vmk/X6dM9fKhsjSjwvr5E/j/tgGr896LHnzf9JfX/D+9Om1bHecuz6vef9Gwc/2k6eNs2vyfvzGkC6sHvatK2yj9e9vyUHN9yrZ41kJ2szXAvc09zTZo3s/WH3lez1ethm4vDqRduT3/WZv79zZUZt4Ip5JuUfly0I+GL2rK2KPW+MrJ7edP+Dwj/+4dO/X3vn/u9TzatOx1urSCojHU9ua7VijY0h4EAJkuw8mTZ42jhPe2NVRzZ2ma3PLM02DJ4i4SQG+Vy21DlM8vEAnHb6bB1hT0frNdGT2n5k4tZs786m1ftfzigOLQD1DHODZuZr3j+NHD9QyW7SypzdstKIaRODWJep0iZh/cQ0ecfajMEqa3t2y9LJ4dUHqvQX+JMDQV/OwkXuN1wyh0K2TDAxPjcfnLXb8n88v315SlTab7xYU5XbXIM2LW7qnYn6rh8pi4fb7wEtukxrgpIC1eNtd9gtuuJS7WWH8WrWE2MQFCB00rwrleu35oNw2xm42NLFcXYJ5ReyZfbeOayY8XvnhsYP5L3TlMoAH+rwbttattaJZTzRJ4/kdYP0SJqrmeVo1pDn6lVZFskR7VueyX6iCVfT+EC1716MS41hWIdAjWYspHO0QsUxHSw3A/X1Esdn2THzi29fEY8E5Md74dPFV/qR4ZeKSpb4PPJ3j/rj+1aH84u6NWIJhp9UnAG3Nsf1iVFQy52M5D48o8ew5CdJ5VdPDsMdDzTpUAa5K8AkT1FLAbSwAbqQD9LSlT5ai3h5GKjMormsUUWCjCoCka3SGnKsFJSZVptpn4PL6a8FQliz1GnbYzaGCgYOqdVhmgR5JwE4w8wvY5VoLzNWLfMq2QxU0nh5u9e1PFrFYHwhb9LwMOzqvfy5azstW3WFm0SkvhChgqK4ntkTSgIs96jRPl316SGphafUkQPqoq+M5drVxLw53v2z6hwxLQIrjUyVMkTLSFodYoT9NtIcrNQM+55TW4uBNuUy81xWTB+chWRgoFW1IdolHjEA5+obRMgJcFvqXqt23l112AQsRa0fB3YkfMmHuBR2yWIlq26ZT8cK4ikdck3K7kDCr0frlgiTcGVmJHdw2FCuFvcwfLFUSUZDs/Muq9QeYu8ZuVMdhDbaV+N2VeCNIi1kehQxvaWZTu7KyZP8gIQYIUi8zGCHWxubNWrEF47Iix40VJyuH8leXqBrbj4JoMfAWwHxZLvG6HX3BwzxcRIF/OkqjaIKuBb+Wa3GJllCKkwhrFFYfgwKL5BgRoSuekW3drXCzlfBi+lEHSDawMq0tO5cwxBAaXIAi0a7aXzYG4ByEb5JUqmTK4moPQNOVDtUernEXvw2dbHQi0EE2swIdq0Mpz7UBIklHJ3xEHqknlT1aVVeqIKczLro1U4PPHsciUb+qSjxflFiQuiMJknMCJIRzC5K/F1svjyD00woVtyFZ0dm1s64XJitS3RpbIVJAEqY0d0wuqgANByS+sHsECMU3vQA6iwpEawlYogRfSFydax0qzqplydgurADtqEM/mUXvQg1nrm7yGFVpBS4YC3GAHAVuFR404jv8/d6tl3dng8WfiSiSfaHVt/P/HKH3y5YeVn1vZyrD3IKEftTjrakA0ALofDtA9hsr7GbTaLeHKYv3QPG4ErO+bUpFa2iVRFutWkIllaKQrChr50O/OG0EKDUeeJgjU7gtjjFRf1XbI1tdmpxL+eMgWYUsbTIEILD6tXEA5cnMyAJvwZUloUvSHG0dIsYtLkZy4BfsOySfVhh0P3w03uOBiqLXkvrIWHZdq26SGe0KLpjp18xrBE5c9onYmpRPqjRb5fKqcxChohGm1nGYUrvqs0rwTBl0S7yNjQxH5Bg5PpagduWwf/cKZUnsIKTPGEERrBiiMe7w+A+E6rQbM2PJyqrA9DenLPTm9CaR9/wgowgWFDvT2SCafWwJu0b4bTfeRNJ2+TIL3sRE++nNRAmkt20Q8Ck2JPi/lne13vBTQu9r/+InpxjZ3afIYJpjJgzkTnzvviPSvlyvK8/jfz/Lbui90iYNMfQslSAlYzfT5tz7MSVP6V+0J4/1Lrmm4mB5UNv4S0/35hLkhh2jhw9Cz9xZV7qOsqhrInlftrihsLc0M6HR88K2cgfoqKjJtDsXPLxELe9eHKl8k+OiblXqidhnD92lj/05NEExi8vzr/IeyXy30PkjvNRZyK+MWe8KzWsz1hlxuYqG/oohvZsqfHsQGSRlq09qb1E31IZ/NRtSjfKfP/GwrhyIldXXUalqrXoKRPXqI7Ho7f7HTG/X9Uwwuzsuj3pi5sfj0XfIKVhtlTZETHmHrJ/353FL8y4/zNJPD8pFiSM1DRMAV3J0M0zSEUbCWOSEWeWMCE1btKX15/rIEX+OVQjO+36+a0wVH2nBJf7+JxC+3kMsOZHzSNqpf3xCG8qqkxfbNRVrjag4MeQGP9GTsiGqdCS/L9uupgQAzzixoJrR2riEp87eZSTu2nFxtqhSPnWxKKqMx0Xp2LrXBRQs9UUpOZeiwVvPX5xP+8UbublFm/q/HdChN551amPsqaqDr/qTbkXxrZDjx7BoiqnWOhxYtHXGfsTQESsEhaztmbzS/DFikf+nVDxv5Pp+2ZjzXNvybIlVO88vaOTLHmjcuNU9fBir6/x6C5n1kunNyzIippqF0Hg79W/cqvUG16+uRzo5kKFIvrlSO8g1DUvhVR4mwLEvxRVgIKPZAy9XI/ZjywXX6r86qGjhs0vVYk8gfLvINRek/8bCMmJRZyXb8jvYiCG8oJ6SDGv+4Fo+5PDSa16kbZqKYcQdD/X8euL3qMJyIEn12h+i17xtgEtJhJ+OxqAMx3phIf0Ei1jPew3y+krUqsWx92w/wlMNsum7qrRNsTzEuVtkcs8UaxFZfe6p6aERT4P7Sq3K3Mn6kMqPxZ0TllwPuX5An/5OPm5Qj7+fErgHPs14X+YyLluXRrefv/GW2GS0dXaWzyBNNcqGlRyM+hRY4deMO+wqRUJYiXGSj3tFBCS9+ThOTYu9yCvYwloXd2y08rPbtQ97Erl0A/ebNKoJdoYvYgWjT/Ok7dhq3SUHVNXTPPlKMJf3zOqWJTzXe9gs2XgeDwO5bKo/fvy6gtloCdVarqTBJaVtKo9UxxvnJsPjjmMIB5XlUgf7O5HThu83MOQQAjZoHOecG7K/Fa6nKK7fZCajMsQSRiou/VoePYJs1EiT79z19gM3NSu4CexdVCOwn4WNZhpScaMQAhAuf8E+BdORz2jsKZao31XrbvYXfvc+3pxsD6uh5Alh4KL5lBNhIHS72E2+U7LWEc8Hi2vZ/iWU2drvC6j0Ml5cQAF9nsjg69wGg8Ro1vUsSFhwpsmgiMIjJDt+euTqjj0oT5QoPBwf3CVObks8etBRJw1gPB9KxlmhsGRShaUITdRT2MjpJVoMA0FYDEeih0i7p1qg1JDuu/fP4Wp5cIvU0cV6WWCnNaja/jwIkSYZpxAWy9CsY4roHuKTQjWqW7WrgwUZxPxFCuixVQ9Qh2wFbKSUgba6LHqyFCMSmNM8qtbXD2Ys1GddlWCZnHsAxlKzqct5GT8+VOJz52FKCgkwobCJcs1EAJbjCB11ccTI3Z/2ZqyWLbniYIHRzpq4Ut9HkBSUTpjg4hRWLiYzQI2KLSZzcYAVl4C4VGQQNxqTGZIVlZ1BOxTFimgOmgcsg6Qg82CqniTqbNtSskSKgOGrnHzRRJO4uehM6TNe9cE+nxBPJW4ZTBDTqjVzxGFamyGQy0UxbxMK1aszWgerShT3a+yL8OwPNPnuHTyFOs29eyaNNiGmRzWFFKQlZfyjS5WuL9cUS8MmWEc7i35ihQzkjKq4GGApQvYqtgqaPihejZb5LrVT9ZRz64tAGlPDFzQISaiaiRRWU4HoD0BYctUqzmZHFSB42QGxVlr7qRnGadah/JktMK+XBaDkoUC17ERuPcroGEt4cvWgAozueFEf5gQrmcBMA3D05etfRzwjiA35PGtfmQRqQSP1t+GEEhsLJoxwBChNU4UR1NfcT0b5UbF8uGs0ttZ1qu3hxNesEqxYlPdEsIXlFOFFJjjz4Q+qJQtisfdWMPH++XBZiCnF+syGxDY87RLGju1RxNQsQkhhAmGenJDRCrIWQvlUHtMvE0dUGQtx21LK+8uQqzMTB5BtgA3ja0Uaw/vTEKE4BWNfCXyHxfB5Q1fndGRP7+x8fTbz/N2o+XhkTkq50g2fH3QsbHDmasHCi/8c7KRI3jHwxs6gcy1c+jo2SMK5LzUtZQ9QT//1/R+v53gp48td9jSLEMbiWF8eFWJazhbkGdsi1DZ7g/oxsxMt1mjNESh7V0gztEPd/Xf2BwfQzEoZA7FnHiU4ReixjgXitSSBdIFTwomtxO6toqvEsqcw0fm4Gl1jpOH0I5+f7ZPvyhHn6fKs666IF395PDTLhPuNsDhrTlR5wlyUPLzlUAfcBPOuZ1eVO9+WrJhI1lXoPRRTzM6p0Wgv09yyEknfB5E2gcWYrYzautVT4eJKyH177gC/R0yGJPox9SGqsZx9MbnHzdKLTfCyvDqXXr3a9WnvP2OQgAzs58l3EQGbr9pVbEjsZV3naVXsKZdkBJ78P8sf4LG8R3WVcVkt6Ae/tDIcdOsV9WM8KcV+VDDUHevyiw1lxLgmAfdveYbkxWecsDDKJShuJz+bz+l5nV5OQXV+mlY49iDY3qhFCUrBi4MjKvVlzDyyxn22zbn7QQh7wBdUotjWDVCehHLyQp0tggcLRrhl+4e0NnzPhuYgbFcV+j+LGwYEn/CBwlblTMVLBFDIpE5cpSlnK/ErvsZTNikG/KTcKXmCTbiYSratVUM2+MZQovr+3KFt89D1Q/Ya8M8ZRjYphjmUAcrFEKjLqGomyW3w4LYyZSGlrtA95DHCWjdyjXVO1eNUeR/dYhAOl9Cs9ZT7aWJOJGEth3tCljqHot3j10/RxGhWVc6LeWwSBlUKkDVj81wXoc7rieBjwOs2y/oBHDz8acWj0oZa11U3o9serAi/xZiZUgUbXBcjfAwqTqFrooG3RSGKnihxrRQUJBYqiOs7AONLbzYuMReIk1yDqUk5BluzIHbAmXmRv3yOGk7NPuKooQcQxssrawGaYNIts+ewl2ZvjUiZz0RFcsIZmtsH8E2AZpP1QmVhN3BbC3hrBLPdMYKHK3gB8mM4XrZUw8pKHs70/c0iHE7Dn8qw/eBGlhYx5km7WXDEGh6UP52OFur5LWYEIF6ACq9kNg7ci2J0ZAnf7j/QfQvmZbWv4mkNF8O4UHro0jiLNifkOvOmwIq6sI1So33X2DANpz0x6A4NltrbHPeVX3BDPboRJ0GOPdM5o+oHw37QQSRP1dwr3WUsqRJ62EjWgqO0kBrvXrqR8chc01VLjfI4oeY3m4YajGkDyj6ydb94FBpmbq0nGP5ZWGIWDIXjTw/OHwOsXcwSQt8H4WDndSRoE/Ac5I/5lhTT9hvPvXJvYQvL8UqfgwKrRYPJ7BrGgLQwNJNANAwdKj0VBkp2+3QYjyFsyDQJ3U66FtUcjsjkia/kFvIm95OtFxqAYKFitdz52DUSCiIi+H1hE1GCHdtA6spNddtVzGt4wHv87qLtJKsDmh4JMK62rzN7zT1xp4W4RXMdx5OMZuj69YmnFO8vZJdS8pOhhXxMIIe+LNp5jb12zABJyCXxcqhRjft6kN/2092HLhjSNd7VW6f+CrDm3o0F7IvaH6qMAP1a6SmGLZ29vfV+w8GsQzRMmO0f3LfTI4iMZuvWS1S2RDIlvMm5reugBeX0q2UNznYSrbGiZUGrQQurMkXriQmFpVnr6KdNwT0DhMbTCtyknX95MJj1RlWS2QVLBb5TbFd293eYXnXmkHt2W1p1a7agR7JSdjvwi4nMQsL5bopGtGdQByQXDYaALgsaKkxzeNPHjf1rSgRsvWJqk88AEt7FhaZ43TmjpyqzuEl6jrSnQ14a30ImiDhhhcpkOhQ/MyT9uXMMC6noWsmJ3EVUWYyEKMsfhznk1QF5kqP/7OFykgp+OJywnws0563g1UGg/NuI2OcYx1s1pWgW5+73lKJJMfsZw2uvU5GC9DosbPhXsRiwY+XpjeuLeJoRY6uk7BI4Fa9q+KUYtPKlBOXGKGpu33bCJfibvcwUIyUHjRIkNzJOoEYuxYLWkYLMFhXhYax4mnuIza0zRvtkejp+qXu1kzMM5op7JUzH2lPa2bLOjlJGzlPs2y2yoZZ9ks/hIzjYYSn0U853IhU5XaqwuJicj2z5Cle+MQR9xV3E6uJBh3nLHM/ybz/NFZzV9If+MAXeUSkvc5/5uHbYxUg7XyQaU2rFuO2QmBYjeJpqxXXsVQg+dwvN2jQ05ktdzsyxc8mynIq3Ta8YhOrz1PVElxWTdbT9Dn2yNajRScW5wbJhQ2qsGcMYIf5fpog2ZWT761sqAi/Xc8IAC9XXRQRKh39NuzElD40yelx1k+p/yUt69XOUyQpdbJqe/OxpYZpW7gzFcqOZgLGbDrvOSO5ZtMyXdojJLouaQ5JYpAf/nT+8EVHb7vK4EhWcf/Jb7i10HcrPrYL7A24f67YuTU//jFqUsMNV0r7N0exJnGNHEixnGh/b2LUP6KTYOhzxsn/iz9p/xcRp9TTLWMloz+/NYfpAJiOsnj60OY5HsozB97zA/hMSriKxtAsxVMVrZAB+ceP8x7j3SZ8GBoqYWFRHnc+5x5XuboPJxFTJ1R+KJV3ypcDC3APCVxDmbSbK46/tkA2WLoP2fLXE9pj+HMxJ2QEa14pRsmx92hDAk1GLUpga6VwXGM1cGwuZXLH2dfEN0crvkI2KS4XImFf7JFARgXeBWlGlwyfM5gfc3eRIwsPMbXPdkw53o/EpK4QWLBsBRuTt+Lw+umnt7nX/yzZn46dozAsUGrG1S61uDAGlqxksc3GOrynkkOGs/a7SBBFjhwMwz8WhTLl/tTOmomIuFdZS7R9B/qGWk3cXQua9spPIdYNjsMWxFGv7hgQZ3RvCokgbMzn+J6EfYCEBpxYdEiYYGy9aENIGk0igd+hL2dK/a1IWvPwVIDLmXJt7rS2P1XoyjBkpBCuCuEkpvFlCehqTU7pHnmbBDPCAdoB2NrUFkJhYuWg2HAoUPDN8ZG0yS81Zyb1ZlnWq5NA5OeDs9nq2ZWKRLwfLLXMZ4P8psYEOyj3tHZhstIYkvYyt7BapIc6z1IlPGJYbwGkjWDyhdJOugPuq7gta3lmV8CPA5vNFgwEFZHWxsMIcuHZsOX42xW7FrJTJDBVFCd87NIMTo+Lm7HQDDaLl/mkRUz/uAbrIhbK4hKsdoT8tuYRPuWZzQkFoO9y2BJlyjew99ps3XeQd3Y339y5Y2apiCgJXKneOyJbptSsrkZtDJ3LaggpgILYcLyYVbSL7NgOT3nUqjqDnSPqhWz/tH/UIUtrc/mucBWjqiRcvnQ1sDTKaIwGAmZ5cqGwzQnwfoXSRqLz2zSvR7XwIoBtUbGgIUe3KQvVl/l6C7k2hEyV9aCFj3ExC2O4UGo4ky3/SZSS5lj51Ps765pS5aUIRmgc27QUxT7clrlzvchdH+qzW37LsOROzyGrMaYj4C8AHbpHGLjZTTi4gRpCeCdYg/AUJkMZGMmqC4k7t3kRc6MxldzM0TiCt7uCC3ny+GdhFxxN+ySqCBoa0FhEtL+YwqeEo10VgBEExhx/5mm+nDvU3U/VuLSpJitkMtH1drWMLq6Me6aPcNon2pL/p8jQRL65K5SaHsR8nLfsX/JNrqd9CJO6TAK8NND3Xo0jGFSZav+n9XFiHNNpOoKxX8E0WGpVtlpPj3YDL/G2MG/1kK0Np2Ud1oZKmXpK3k43QYowvKcnmjWHhXGt+cdma3SVTJc0NWXHYWy3Mxe9Nv4XplL4HMT+pYLxb4xHXxybsOroNPuPCc8rQVKC+vV/xL84pPgXlusR6zK5Ux9tv/bi2I92B9jlEdLrG+kPZ3EWMVVdwikmuM8NjPt5VETKB42/WeKjALS5bZRadW0KPN7+oDeatFIYGuzYOmW7CUXv7bL0RDRpqfenVhFuxnxfjn2PBfVbrN/0kz39mHbfVFfhyktW0EZO9RtR6QlTqk7nmj/mg3QkrarmFehXoP83gY7eY3Fg3Fq3pK0G43ws5CeppMY02XiaRpN4E7DdKkBnWccT4PpquPPRuSExz5tNSDEjkAvjNmKY++hW+rV/3duwp51OuYQNPNxPiWv9qNMz071IdLtnluMcx4B3lmX6K0HRbLi+HIj58CUbKA5G8xSEyKDB0hKZ9ZSMGhlYnLi5uH+FXntItIEr/6VngVIrRrXX02LWFSuMCLIVUhfqMrfz54IpWPSAlNpjuPdpmMwB3UjF2LsU3Zfg2dQGjbpS/BLjCE3fgYgF5x0nFeEBsfJfCvNVtrvC0LgmGi+3rz0FNn8zUeYIKKkzMN16N53KYVoKmDmPuh8Dw5sZbQDcJ+Us4jPGEwK8wZEjcudcMrzZOc8MNyd7WsxoIUgYWK2GehaCy+FkbJmQt8n0zsv0f8gSJCgOkh8th9Lyb67M/8m3APYmQNhCeLxD3mKoJ8xv6+4crejPsF6JQO4s/ir88IBNHKD3J/yElTU6ctQQinMCDziVcO2Jl0zeMEyiwJUpi1p3rgmFCy60llco2D799eAOaWOM4FqQhwS9R1hFCw07ojm4/SqN2EkvI4XB87BVZp6cvrH3X/1QGOcZrRH7niQ4gsyiT6aDki9W+uztE+SDvtUKjo84KBRIj1LYl6mk+y2SIWOD/0s8PIbbj2zaLW83MKTDMYQ9fRsJ2zw9zTEWAqkarEo8Mji83xKk+gSDm32yJMuXrdZ+U0yqBY0BmLCsxUKYYFmwT2ooCPAY8tQqMIchCl0OKDe/3AXJutJitdi3VJGBaNo5HdhEjMhv9j2uMBdI/px1oiRD8sFKVoODylGPi2g9q30G6+khEXDClqKqktvhLHYJ0hxsBm9VKMhOCEIVGCKXc1T0f7x0neN20qu89gr0K9D//UA3j95kOH+Jd6yz2tulL0CPRxnWRXoI7bGXEeL5/0KIeWw8o4uH3qWFslEvfMLVwV398FDGsJJRG7T+S/typtCYLfkv6geizsssR2Q7tWdTnqsqeHN+HYmmnvvk14Vow99nyDrumJ9/cztUPqGuX8XPVyq+6bVNfO2rQa8G/U8dBPhyvF+M3PA+4nHELNHGsCe+TlK26s6xceK7xm19aNmgk0tjKIe/nYOrd1Ccp/lix6/cFyc+1DpqtahZeL9sGPRnUurrldurAEpsi2YYuU5qG+KxSYI8bbTK+qC2aQeaGEL25SoUAjsWTpkSe8c9aYcfTWMMp+EbgnyMusuao+zrYWrcJfzHFfZkSm89zXoPRBlbk8wwEqsMvpAfOMuYkakK8NFC494HatayokPChMl+HIVWKnFeXsihQQ/rgJA8HcKos0EaYGMBaqT60vMESAinjXTXCSytB9kkKp5dt8IHzwdv1dNWPaoPfW8nP0/Z0Ge6m1MhBDSitisgOo/K8WVZc7yPn+hirQGieHTsiCxoVhzsj+TenFBqnm+Rety6Sl/TQ6RJaJcQtD2otm515CBaHRmqSBExvdQ3MZnxSI1umZKDFnjSdTCStudSkM+u2AbfbwhrWpcGstW7Y+U9C2Qe2dlHFzfty5cVMhQK4zbYos0j3idd7IuFN52xInfALHbKOixjLmMkQn43w+6IqmKaejaj79rUy0nRO9Aj80hwWz3r8r/aWwd90uL7DWwsnDg4fBUxrlFSOjUiEFLezsHAF8YqEBnbY9t9j6hnnyHsTO5j0BxDCDmg0FDz0nshhB/Vfgugn3ie5inrvdx4xEOr/2HzhxWR/PH+xxThUMrYXM2w4ZM2jbAt9RJW+pDclYMRDLQ+iNpR/PfE0u4B6iCBDwASTmLOoC1Fra7l2BOWw81Hhf70nrjtzysdsNtDlHV+HMKJIMHp9bDlANjeKuRrk656bCo2pGup0Sljio/EUpTgVlD1YEKT1rJGjZ5QjaaujLCHyGZld1rKtVGx92jFijMUa5DRcfe9fS3qAQgl0wD1Q9BauHnT1ue1DAHz0lASBfyInRFavXN3/dy1qYGEVH5S8feL1w7Uq6DZpzymyFFrc/lAq8YOW2C0qOvKPEZRL+OkjXAU0Gn5sFGXU2yloPZUAZA65Wwypl1MS8/stZwsZGV0ah4ffYn2ijiGi/SEF1G0jV78bXT4cnYkvhr0atD/jkEplt0yl9bt4Pgzas7pE//3P4f6SuSVyCuRVyKvRF6JvBJ5JfJK5JXIK5FXIq9EXom8EvlvLmK6nyaIKV89//GwZsrhnqEbc/ASy0i2zO69L+E3FylkeZ+CDfM+aTZjc8H8ZGzVG5FzuUj1H/5zT/i8ZAJjMYlp7/7PvmxCe6HfeErlGLzBcdzkYB02gdt2YwZ69KsjC6tyHg4MUDVWDXXQupUzY/I2mEw2d/UZ+59BDNplYOHTGlrSyZwM91Cd/gjK3dAzwo+hMUw8fKNFxLGLoJtVXJQKpR8yvjZxc4sFYstol8N+bvj7gURrDxekLhaKSA0986C83GYtM1kZgmaas5lC2tc1oWCDjUYcIsDt984Nia9ynF2cRu+Jp7FriolrLB5erKkSj5WwaAPpSnK297iOUDrOsf1aEyImWu3HupcLklr0XfW9SpnLVMCfy4bb7LmdnJJuS0DvMNpy3Z/IqIq46mAOENXMs8X0BPNFlPcSFf7CsP0NRUygkuvPtDRptI0nureYew87+vrG35ojiKH1KRMiJ4D92eeOv/OWf3Lxx52mNO/tRd2hir0nFcjLN1iOZhbWJZYGZ7+Ht/tWWU/K7L16RpqjtX4NI+whwHQAgqBassxx0j54SC12iJrLy3XyboV9KxfzntCAuEZkg6tYHIxCxKDKujOVgndAAjxzTVWL0avAXOiD4ws5tMsO4b2qLRz75xROzE29IV164dH9plTT2ZEjQ8bIrfk/+H5mXbX2c8qpc4V7OheVJlqWA+dRd+exgDaNThr0tnE/UFhJzYvx2zPQrk/oa98WwwDlB6OIbIy/evZPsD+yBe0TZ8YyUcF8GzLzCdCsXdHXJ05Gaw1aKz8fjDN8YliL66QvAX087qS7md2V4J7efWqIjOeOXImwNvLRZkIAmrVS+hfLrTPhTV2ZEvF3iTR0lDVmu7sv5U+tAt37USRWImHP6aAmwvRfMk4FMEPCl/DxjRVmIYMkmFyy20q+30v0/V6hIHYnS1sym4EL6PE7k1byY3Oc25z2NBYXZF4Ug30Dqk6hyYieyYlYGXthSHxO8gPR+l3DJ/JrBu4HIzhTXkQ+aHq9XKhU7yrs9lcjeN3ZTQ8TmLFEG8KvMdnsIP5gs+fM4bIat/RqQ7fA53o3pRDG6K3aXH4C/vC5IXTeCRJVgHbrwml9twLOcHVld5s6PpfzsaQx2o9cVUOFR/eWXRYU1lTH5tqxnXDHdfgJIWadqc7j9fXSGDdAW9Kp3OmBiqM71PAw2XTlLovkDOKDBOVM67iGRzx+G4lJqrN1FffU0hpsmQdwrkIQi5ZWxpRh1OTFQrhqSYhaSxq8bNjWdBe09Hg01MHKeDTsy8E8WlCd+hQy1WXVKpjk4e0myjaPIVKZTiUzmRHstyrdgs1+RInYREdHUJpHKzaRHetvXS3cp8YsQV6asXgkVtoOmwboNzDC5PUVuxCyMNh5YE1M/i1H1PSfNXRojeJ9BEENoXWGjIt2ZGYr0MxR6FDszXPR3kNkP0pouvUey3g8kZJI79FdQK/2GKjAPpQos33kip5Zc962Y1mCueuKA9bM+XYoLeP1Ju3MlHWBh+8k3FXtQRWSMvC6EFb3cQFFWoqS34rkK+6t4St4ywCNwl1/O+BDYLhMlk0426qxUtK2tOrzKNQgOwIqJ6yPGRAdKBJEJDjpkk/8rrJxuY9bZPbE5JBOAOfZ/IhJiZdZSvHWUuhaAXcSkwLMueRqpPxN8n3KcDZDm90nRrtdyTjz3+NpDx9GMNQRfeOk65r0Mij5azWCqw9oJWjEDrGUv5m+vIxrz4KwUGRo2FwQwYnrA7Ul5qUiNF4maXRExYZEsLUqSGG/FGy8GkCEvI74UyXPhd6a+Yc9OUHLBXP1LPzSCVxI7/EU84NaPYsTYWW+y2PN9OTlXdCVYB4zLXiIK7ewmXm4TpWjTfUj6/gc3YDNoFeaZHDv4TwsDh17Q3dBGvJpJz2qWmMpR2RSu3Je+zyBDy46XebGtb9+Uq4k8GiSnsFtgEsS37TwoJYrYzVt1XUvZ9ZugeddFMcHuv09DqFhXigOxkys/Vc9yT1OUjBTk+MCCdjdo1jc6nxQE8AugSbPCvqW7bOuSVP/fqUicfOgdLH7PLZv/LNO5W7PXKknQBL2UOdoJF9QaB8wtsvYwGhDSA6gzNalZRc6ui5IFyT5TurBL6lIx3uqgSuua984ZNsiJep73pDyGqax2yKorzE9Wo37tkLI60eijRWgZ7fyn35c1VeU+H5oXDvi8lbV75h/G0q7vKW35soBWjvgy0FIi9XjOsGuns7RCsxcD6Yj/bPqyZ0qYBcvg25KO2e751HUEitcQIgDJ52ycUi1TVkafivlyyOIvYO/DxUxIltT6o+Y0uXqLcsBqWHJbQOpGeHb15n9h63mx2dpfCrR6oDebOPlgxSdIbOwcZ/1zTvnGgLR1baTBxA0oqVBZm84UsNh2CD/Xz4PVVA66V8Kf7Nd8gVHryBUMBmhOBPpkk7MNcAHYU09Acs3T7/uoIEamVOugY2WlQkGgw7vY7TRN0tn07DM5EktL9RQWWA0R5vQpIWMhTScAtjBOJLHx+MiAtBuGaUAlz2rU7v55oUKzCUWxmW5UYAeO3ME7+zE05vDHD+HYR2/xjt/1aT7fn/rt8D+5mBt9Rs38f4qyE3YO5GoHk0cz3JXUoL3Wb8DESMzCeVzBT1B7z3IHfi0NycC91oFE1lMIuPdbFDgUYEnqh+fNVALOZ+eNHdY7hea2Wbe7pUbCCtxLlrHLhqdlGdp5RR5bHZjVAQVkWjqhxhHgftgJHHQfyiBYRcy7dBqUfrI5ph3R+kTZjN5Qn3rRBauQfo9+TEIY0zrw6vQ3ElH7eC4sqz6S7qPkqq7cy2FhuVDOjfXPk/dC5VWJ9Lt5jNcwU1PEtoYyAGg2aceRzVpLf6/015TXM92/vC9x2jG1Emz8QdmV2KMSMzm4srSntXmiyFvWaRDekKKQ3agWkNROw1PXcevziFo1H4G2tXMRdzuxAkDNnm5Ua6VVLv2XO3t2kA0ILxYg5h+3tEdxrq6emSOurRqn5N7W8edDNJ91tNXUovueixHDgo/MKg7LvhwYLgnldYHKwIIQLIvx4rcRI+Jyge/9V4RCCXdU6r3aFVuO5NpiGOOxc1x65jOsJEKjKMJI3GUTMcun4E1mTVRnqBOvPmaaNUSHIU6EdbgmTK19vLQtU5guochrPAQuQiWi+Xz4XRh7Wvh7va29DIMDxk+oIEQfxsc5i3Ts+cdxKJjrxMS8CxPaatECUzK91RQlQLgrSI7LUF3M0/RNkDjtqRuQL0bPpddJNBviHswj/kulPqDLdfDgN+yst7VpObyC9ocgy6z26UK0wybTG6NzME+4nZw3OTISxk2bh2rIIGJ51fb7PV/Kdjhd3NIXIs8M6FZ/ntMtzJByHtaKbplzm5IlZSXOJFmn/R6D5Cx8UfWrp+LTr2A5pzjuB5zpLSrXZm/th5rDGnJ7IJWU0XDMnu2eyRdqGZcyEeHbHXSRcVDenXyZCFaq3HXBQrWJW/tvWa751kDC3qJ7Qn34P0rQ7p/bOlNBRlekumICmoZFY3eI7BiVu6NXXXihu0QZpyA2dpX3JE4k466ZLNnBnscs+Ez+hOPngrq94+t7xyeTNmmGOvAcY2sYZxrC/RWN54jsYflfNd8fVS004KK77wFNHFlYcpNnuL01mS4zeFOCtK91Pg2aJeQuILrHqyNNg8jxjJm8ptGRZ/ReXmM86rcRUnu0/GqIYYsYS3cn+eSYoFqC/wirXCIEFY5SQMPWmGsTpls/ILN4SEcT24bQQye4VKmWLCWTk/0QxjimPfwIKloNzWPTnepY70eb7xVLnduerYza0VQp+pmd1Yz6FxTqn3Niw31HROs/PopjRNa9UNp/hyzSXOjQPKm7grH+UTTfCVkdTTGehxDNeTJzHmaC/J9drhbzZSkD6h3uQ0YFwDpFZQek3DBQJ0R4QnlrKcUUZHds9X9bvcRx3rFkBHXks61j3zIYPFA+zYP49frfmY82uHguDqYYsu3eMu3mQ8uDVwTxZu2/eQ/kEruueH+SIMQGMmYjRqqZ/MHY/LcVE7BgcQ8hkaXLCn3MF8t3bH2UGVYj/cWUJzrEmhu1NM1tyId457qpknP7O6pyZ24YJMYjzt4GTAYbw3vF6hJ6JqGHMTtqwVgPS9xfe+3BNy3pfOQGD1S9fAUXlmtDXPeCUtmvHWQj8z1tkuoKPM+dtQvFCGP7HYI1J6WCUuzdXCklgczMDkGrxPNZ2vEQ+iJVov271ovKpAtNVZC3htqp31pX3RKG91HM7ZBnzx/L/WAL02caNB64rpQqgyD28idnM3/MuW8oh/p9OYIxdzJITO61sSRZnIeN6icI957/zb1TTSDD95J6Wi9Zj0cGuqCh1cjrlZFTZtA8vGHG9fxP9j59f8FUEsDBBQAAgAIAKdtS0uRdQmITAAAAGsAAAAbAAAAdW5pdmVyc2FsL3VuaXZlcnNhbC5wbmcueG1ss7GvyM1RKEstKs7Mz7NVMtQzULK34+WyKShKLctMLVeoAIoBBSFASaHSVsnECMEtz0wpyQCqMDAxQAhmpGamZ5TYKplbIAT1gWYCAFBLAQIAABQAAgAIAHa4w0TOggk37AIAAIgIAAAUAAAAAAAAAAEAAAAAAAAAAAB1bml2ZXJzYWwvcGxheWVyLnhtbFBLAQIAABQAAgAIAKdtS0uHchRrmSsAACpXAAAXAAAAAAAAAAAAAAAAAB4DAAB1bml2ZXJzYWwvdW5pdmVyc2FsLnBuZ1BLAQIAABQAAgAIAKdtS0uRdQmITAAAAGsAAAAbAAAAAAAAAAEAAAAAAOwuAAB1bml2ZXJzYWwvdW5pdmVyc2FsLnBuZy54bWxQSwUGAAAAAAMAAwDQAAAAcS8AAAAA"/>
  <p:tag name="ISPRING_PRESENTATION_TITLE" val="PPT模板"/>
</p:tagLst>
</file>

<file path=ppt/theme/theme1.xml><?xml version="1.0" encoding="utf-8"?>
<a:theme xmlns:a="http://schemas.openxmlformats.org/drawingml/2006/main" name="Default Theme">
  <a:themeElements>
    <a:clrScheme name="自定义 6">
      <a:dk1>
        <a:srgbClr val="FFFFFF"/>
      </a:dk1>
      <a:lt1>
        <a:srgbClr val="0C0C0C"/>
      </a:lt1>
      <a:dk2>
        <a:srgbClr val="C00000"/>
      </a:dk2>
      <a:lt2>
        <a:srgbClr val="E7E6E6"/>
      </a:lt2>
      <a:accent1>
        <a:srgbClr val="FFC000"/>
      </a:accent1>
      <a:accent2>
        <a:srgbClr val="ED7D31"/>
      </a:accent2>
      <a:accent3>
        <a:srgbClr val="A5A5A5"/>
      </a:accent3>
      <a:accent4>
        <a:srgbClr val="C00000"/>
      </a:accent4>
      <a:accent5>
        <a:srgbClr val="262626"/>
      </a:accent5>
      <a:accent6>
        <a:srgbClr val="023160"/>
      </a:accent6>
      <a:hlink>
        <a:srgbClr val="0563C1"/>
      </a:hlink>
      <a:folHlink>
        <a:srgbClr val="954F72"/>
      </a:folHlink>
    </a:clrScheme>
    <a:fontScheme name="方正美黑简体">
      <a:majorFont>
        <a:latin typeface="Agency FB"/>
        <a:ea typeface="方正美黑简体"/>
        <a:cs typeface=""/>
      </a:majorFont>
      <a:minorFont>
        <a:latin typeface="Agency FB"/>
        <a:ea typeface="方正美黑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1527</Words>
  <Application>WPS 演示</Application>
  <PresentationFormat>宽屏</PresentationFormat>
  <Paragraphs>233</Paragraphs>
  <Slides>22</Slides>
  <Notes>29</Notes>
  <HiddenSlides>1</HiddenSlides>
  <MMClips>1</MMClips>
  <ScaleCrop>false</ScaleCrop>
  <HeadingPairs>
    <vt:vector size="6" baseType="variant">
      <vt:variant>
        <vt:lpstr>已用的字体</vt:lpstr>
      </vt:variant>
      <vt:variant>
        <vt:i4>37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60" baseType="lpstr">
      <vt:lpstr>Arial</vt:lpstr>
      <vt:lpstr>宋体</vt:lpstr>
      <vt:lpstr>Wingdings</vt:lpstr>
      <vt:lpstr>Lato Light</vt:lpstr>
      <vt:lpstr>Lato Black</vt:lpstr>
      <vt:lpstr>RomanS</vt:lpstr>
      <vt:lpstr>Calibri Light</vt:lpstr>
      <vt:lpstr>方正大标宋简体</vt:lpstr>
      <vt:lpstr>微软雅黑</vt:lpstr>
      <vt:lpstr>思源黑体 CN Medium</vt:lpstr>
      <vt:lpstr>方正姚体</vt:lpstr>
      <vt:lpstr>思源黑体 CN Normal</vt:lpstr>
      <vt:lpstr>Calibri</vt:lpstr>
      <vt:lpstr>小米兰亭_GB外压缩</vt:lpstr>
      <vt:lpstr>Agency FB</vt:lpstr>
      <vt:lpstr>Trebuchet MS</vt:lpstr>
      <vt:lpstr>黑体</vt:lpstr>
      <vt:lpstr/>
      <vt:lpstr>Arial Unicode MS</vt:lpstr>
      <vt:lpstr>方正美黑简体</vt:lpstr>
      <vt:lpstr>Gill Sans</vt:lpstr>
      <vt:lpstr>MS PGothic</vt:lpstr>
      <vt:lpstr>方正正纤黑简体</vt:lpstr>
      <vt:lpstr>Gill Sans</vt:lpstr>
      <vt:lpstr>Calibri</vt:lpstr>
      <vt:lpstr>方正粗雅宋长_GBK</vt:lpstr>
      <vt:lpstr>Century Gothic</vt:lpstr>
      <vt:lpstr>Abadi MT</vt:lpstr>
      <vt:lpstr>Roboto Condensed Light</vt:lpstr>
      <vt:lpstr>Lato</vt:lpstr>
      <vt:lpstr>Helvetica Light</vt:lpstr>
      <vt:lpstr>华文细黑</vt:lpstr>
      <vt:lpstr>方正正黑简体</vt:lpstr>
      <vt:lpstr>Open Sans Light</vt:lpstr>
      <vt:lpstr>Agency FB</vt:lpstr>
      <vt:lpstr>Open Sans</vt:lpstr>
      <vt:lpstr>Segoe Print</vt:lpstr>
      <vt:lpstr>Default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PPT模板</dc:title>
  <dc:creator>春秋视觉</dc:creator>
  <cp:lastModifiedBy>禾小木</cp:lastModifiedBy>
  <cp:revision>3201</cp:revision>
  <dcterms:created xsi:type="dcterms:W3CDTF">2014-11-12T21:47:00Z</dcterms:created>
  <dcterms:modified xsi:type="dcterms:W3CDTF">2020-11-16T13:01:28Z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