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74" r:id="rId6"/>
    <p:sldId id="259" r:id="rId7"/>
    <p:sldId id="271" r:id="rId8"/>
    <p:sldId id="264" r:id="rId9"/>
    <p:sldId id="265" r:id="rId10"/>
    <p:sldId id="272" r:id="rId11"/>
    <p:sldId id="268" r:id="rId12"/>
    <p:sldId id="273" r:id="rId13"/>
    <p:sldId id="291" r:id="rId14"/>
    <p:sldId id="290"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A8AC"/>
    <a:srgbClr val="33CA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6.jpe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 name="图片 17"/>
          <p:cNvPicPr>
            <a:picLocks noChangeAspect="1"/>
          </p:cNvPicPr>
          <p:nvPr/>
        </p:nvPicPr>
        <p:blipFill rotWithShape="1">
          <a:blip r:embed="rId1" cstate="screen"/>
          <a:srcRect/>
          <a:stretch>
            <a:fillRect/>
          </a:stretch>
        </p:blipFill>
        <p:spPr>
          <a:xfrm rot="16200000">
            <a:off x="-1843405" y="1842770"/>
            <a:ext cx="6859270" cy="3173095"/>
          </a:xfrm>
          <a:prstGeom prst="rect">
            <a:avLst/>
          </a:prstGeom>
        </p:spPr>
      </p:pic>
      <p:pic>
        <p:nvPicPr>
          <p:cNvPr id="17" name="图片 16"/>
          <p:cNvPicPr>
            <a:picLocks noChangeAspect="1"/>
          </p:cNvPicPr>
          <p:nvPr/>
        </p:nvPicPr>
        <p:blipFill rotWithShape="1">
          <a:blip r:embed="rId2" cstate="screen"/>
          <a:srcRect/>
          <a:stretch>
            <a:fillRect/>
          </a:stretch>
        </p:blipFill>
        <p:spPr>
          <a:xfrm rot="16200000">
            <a:off x="7293610" y="1960245"/>
            <a:ext cx="6858635" cy="2938780"/>
          </a:xfrm>
          <a:prstGeom prst="rect">
            <a:avLst/>
          </a:prstGeom>
        </p:spPr>
      </p:pic>
      <p:grpSp>
        <p:nvGrpSpPr>
          <p:cNvPr id="2" name="组合 1"/>
          <p:cNvGrpSpPr/>
          <p:nvPr/>
        </p:nvGrpSpPr>
        <p:grpSpPr>
          <a:xfrm>
            <a:off x="2611755" y="520065"/>
            <a:ext cx="6899910" cy="4973955"/>
            <a:chOff x="3014" y="2009"/>
            <a:chExt cx="13487" cy="6665"/>
          </a:xfrm>
        </p:grpSpPr>
        <p:sp>
          <p:nvSpPr>
            <p:cNvPr id="11" name="矩形 10"/>
            <p:cNvSpPr/>
            <p:nvPr/>
          </p:nvSpPr>
          <p:spPr>
            <a:xfrm>
              <a:off x="3014" y="2009"/>
              <a:ext cx="13487" cy="6665"/>
            </a:xfrm>
            <a:prstGeom prst="rect">
              <a:avLst/>
            </a:prstGeom>
            <a:noFill/>
            <a:ln w="76200">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4" name="文本框 3"/>
            <p:cNvSpPr txBox="1"/>
            <p:nvPr/>
          </p:nvSpPr>
          <p:spPr>
            <a:xfrm>
              <a:off x="4996" y="3578"/>
              <a:ext cx="10031" cy="865"/>
            </a:xfrm>
            <a:prstGeom prst="rect">
              <a:avLst/>
            </a:prstGeom>
            <a:noFill/>
          </p:spPr>
          <p:txBody>
            <a:bodyPr wrap="square" rtlCol="0">
              <a:spAutoFit/>
            </a:bodyPr>
            <a:p>
              <a:pPr algn="ctr"/>
              <a:r>
                <a:rPr lang="en-US" altLang="zh-CN" sz="3600" b="1">
                  <a:solidFill>
                    <a:srgbClr val="46A8AC"/>
                  </a:solidFill>
                  <a:latin typeface="方正大黑简体" panose="03000509000000000000" charset="-122"/>
                  <a:ea typeface="方正大黑简体" panose="03000509000000000000" charset="-122"/>
                  <a:cs typeface="方正大黑简体" panose="03000509000000000000" charset="-122"/>
                </a:rPr>
                <a:t>KAPI</a:t>
              </a:r>
              <a:r>
                <a:rPr lang="zh-CN" altLang="en-US" sz="3600" b="1">
                  <a:solidFill>
                    <a:srgbClr val="46A8AC"/>
                  </a:solidFill>
                  <a:latin typeface="方正大黑简体" panose="03000509000000000000" charset="-122"/>
                  <a:ea typeface="方正大黑简体" panose="03000509000000000000" charset="-122"/>
                  <a:cs typeface="方正大黑简体" panose="03000509000000000000" charset="-122"/>
                </a:rPr>
                <a:t>个人</a:t>
              </a:r>
              <a:r>
                <a:rPr lang="en-US" altLang="zh-CN" sz="3600" b="1">
                  <a:solidFill>
                    <a:srgbClr val="46A8AC"/>
                  </a:solidFill>
                  <a:latin typeface="方正大黑简体" panose="03000509000000000000" charset="-122"/>
                  <a:ea typeface="方正大黑简体" panose="03000509000000000000" charset="-122"/>
                  <a:cs typeface="方正大黑简体" panose="03000509000000000000" charset="-122"/>
                </a:rPr>
                <a:t>总结</a:t>
              </a:r>
              <a:r>
                <a:rPr lang="en-US" altLang="zh-CN" sz="3600" b="1">
                  <a:solidFill>
                    <a:srgbClr val="46A8AC"/>
                  </a:solidFill>
                  <a:latin typeface="方正大黑简体" panose="03000509000000000000" charset="-122"/>
                  <a:ea typeface="方正大黑简体" panose="03000509000000000000" charset="-122"/>
                  <a:cs typeface="方正大黑简体" panose="03000509000000000000" charset="-122"/>
                </a:rPr>
                <a:t>—</a:t>
              </a:r>
              <a:r>
                <a:rPr lang="zh-CN" altLang="en-US" sz="3600" b="1">
                  <a:solidFill>
                    <a:srgbClr val="46A8AC"/>
                  </a:solidFill>
                  <a:latin typeface="方正大黑简体" panose="03000509000000000000" charset="-122"/>
                  <a:ea typeface="方正大黑简体" panose="03000509000000000000" charset="-122"/>
                  <a:cs typeface="方正大黑简体" panose="03000509000000000000" charset="-122"/>
                </a:rPr>
                <a:t>梁连吉</a:t>
              </a:r>
              <a:endParaRPr lang="zh-CN" altLang="en-US" sz="3600" b="1">
                <a:solidFill>
                  <a:srgbClr val="46A8AC"/>
                </a:solidFill>
                <a:latin typeface="方正大黑简体" panose="03000509000000000000" charset="-122"/>
                <a:ea typeface="方正大黑简体" panose="03000509000000000000" charset="-122"/>
                <a:cs typeface="方正大黑简体" panose="03000509000000000000" charset="-122"/>
              </a:endParaRPr>
            </a:p>
          </p:txBody>
        </p:sp>
        <p:sp>
          <p:nvSpPr>
            <p:cNvPr id="5" name="矩形 4"/>
            <p:cNvSpPr/>
            <p:nvPr/>
          </p:nvSpPr>
          <p:spPr>
            <a:xfrm>
              <a:off x="4996" y="5519"/>
              <a:ext cx="10030" cy="120"/>
            </a:xfrm>
            <a:prstGeom prst="rect">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5223" y="6313"/>
              <a:ext cx="9070" cy="2270"/>
            </a:xfrm>
            <a:prstGeom prst="rect">
              <a:avLst/>
            </a:prstGeom>
            <a:noFill/>
          </p:spPr>
          <p:txBody>
            <a:bodyPr wrap="square" rtlCol="0">
              <a:spAutoFit/>
            </a:bodyPr>
            <a:p>
              <a:pPr algn="ctr" fontAlgn="auto">
                <a:lnSpc>
                  <a:spcPts val="2500"/>
                </a:lnSpc>
              </a:pPr>
              <a:r>
                <a:rPr lang="zh-CN" altLang="en-US" sz="2000">
                  <a:solidFill>
                    <a:srgbClr val="46A8AC"/>
                  </a:solidFill>
                  <a:effectLst/>
                  <a:latin typeface="方正小标宋_GBK" panose="03000509000000000000" charset="-122"/>
                  <a:ea typeface="方正小标宋_GBK" panose="03000509000000000000" charset="-122"/>
                  <a:cs typeface="+mn-ea"/>
                  <a:sym typeface="+mn-lt"/>
                </a:rPr>
                <a:t>Hope is a good thing and maybe the best of things. And no good thing ever dies</a:t>
              </a:r>
              <a:r>
                <a:rPr lang="en-US" altLang="zh-CN" sz="2000">
                  <a:solidFill>
                    <a:srgbClr val="46A8AC"/>
                  </a:solidFill>
                  <a:effectLst/>
                  <a:latin typeface="方正小标宋_GBK" panose="03000509000000000000" charset="-122"/>
                  <a:ea typeface="方正小标宋_GBK" panose="03000509000000000000" charset="-122"/>
                  <a:cs typeface="+mn-ea"/>
                  <a:sym typeface="+mn-lt"/>
                </a:rPr>
                <a:t>.</a:t>
              </a:r>
              <a:endParaRPr lang="en-US" altLang="zh-CN" sz="2000">
                <a:solidFill>
                  <a:srgbClr val="46A8AC"/>
                </a:solidFill>
                <a:effectLst/>
                <a:latin typeface="方正小标宋_GBK" panose="03000509000000000000" charset="-122"/>
                <a:ea typeface="方正小标宋_GBK" panose="03000509000000000000" charset="-122"/>
                <a:cs typeface="+mn-ea"/>
                <a:sym typeface="+mn-lt"/>
              </a:endParaRPr>
            </a:p>
            <a:p>
              <a:pPr algn="ctr" fontAlgn="auto">
                <a:lnSpc>
                  <a:spcPts val="2500"/>
                </a:lnSpc>
              </a:pPr>
              <a:r>
                <a:rPr lang="en-US" altLang="zh-CN" sz="2000">
                  <a:solidFill>
                    <a:srgbClr val="46A8AC"/>
                  </a:solidFill>
                  <a:effectLst/>
                  <a:latin typeface="方正小标宋_GBK" panose="03000509000000000000" charset="-122"/>
                  <a:ea typeface="方正小标宋_GBK" panose="03000509000000000000" charset="-122"/>
                  <a:cs typeface="+mn-ea"/>
                  <a:sym typeface="+mn-lt"/>
                </a:rPr>
                <a:t>Hope your everthing will be ok!</a:t>
              </a:r>
              <a:endParaRPr lang="en-US" altLang="zh-CN" sz="2000">
                <a:solidFill>
                  <a:srgbClr val="46A8AC"/>
                </a:solidFill>
                <a:effectLst/>
                <a:latin typeface="方正小标宋_GBK" panose="03000509000000000000" charset="-122"/>
                <a:ea typeface="方正小标宋_GBK" panose="03000509000000000000" charset="-122"/>
                <a:cs typeface="+mn-ea"/>
                <a:sym typeface="+mn-lt"/>
              </a:endParaRPr>
            </a:p>
            <a:p>
              <a:pPr algn="ctr" fontAlgn="auto">
                <a:lnSpc>
                  <a:spcPts val="2500"/>
                </a:lnSpc>
              </a:pPr>
              <a:endParaRPr lang="en-US" altLang="zh-CN" sz="2000" b="1">
                <a:solidFill>
                  <a:srgbClr val="46A8AC"/>
                </a:solidFill>
                <a:effectLst/>
                <a:latin typeface="方正小标宋_GBK" panose="03000509000000000000" charset="-122"/>
                <a:ea typeface="方正小标宋_GBK" panose="03000509000000000000" charset="-122"/>
                <a:cs typeface="+mn-ea"/>
                <a:sym typeface="+mn-lt"/>
              </a:endParaRPr>
            </a:p>
          </p:txBody>
        </p:sp>
      </p:grpSp>
      <p:sp>
        <p:nvSpPr>
          <p:cNvPr id="3" name="文本框 2"/>
          <p:cNvSpPr txBox="1"/>
          <p:nvPr/>
        </p:nvSpPr>
        <p:spPr>
          <a:xfrm>
            <a:off x="3488055" y="2519045"/>
            <a:ext cx="5147310" cy="398780"/>
          </a:xfrm>
          <a:prstGeom prst="rect">
            <a:avLst/>
          </a:prstGeom>
          <a:noFill/>
        </p:spPr>
        <p:txBody>
          <a:bodyPr wrap="square" rtlCol="0">
            <a:spAutoFit/>
          </a:bodyPr>
          <a:p>
            <a:pPr algn="ctr"/>
            <a:r>
              <a:rPr lang="zh-CN" altLang="en-US" sz="2000" b="1">
                <a:solidFill>
                  <a:srgbClr val="46A8AC"/>
                </a:solidFill>
              </a:rPr>
              <a:t>获取的知识点和达成的能力</a:t>
            </a:r>
            <a:endParaRPr lang="zh-CN" altLang="en-US" sz="2000" b="1">
              <a:solidFill>
                <a:srgbClr val="46A8AC"/>
              </a:solidFill>
            </a:endParaRPr>
          </a:p>
        </p:txBody>
      </p:sp>
      <p:sp>
        <p:nvSpPr>
          <p:cNvPr id="8" name="文本框 7"/>
          <p:cNvSpPr txBox="1"/>
          <p:nvPr/>
        </p:nvSpPr>
        <p:spPr>
          <a:xfrm>
            <a:off x="3797300" y="740410"/>
            <a:ext cx="4838065" cy="768350"/>
          </a:xfrm>
          <a:prstGeom prst="rect">
            <a:avLst/>
          </a:prstGeom>
          <a:noFill/>
        </p:spPr>
        <p:txBody>
          <a:bodyPr wrap="square" rtlCol="0">
            <a:spAutoFit/>
          </a:bodyPr>
          <a:p>
            <a:pPr algn="ctr"/>
            <a:r>
              <a:rPr lang="zh-CN" altLang="en-US" sz="4400" b="1">
                <a:solidFill>
                  <a:srgbClr val="46A8AC"/>
                </a:solidFill>
                <a:latin typeface="方正大黑简体" panose="03000509000000000000" charset="-122"/>
                <a:ea typeface="方正大黑简体" panose="03000509000000000000" charset="-122"/>
                <a:cs typeface="方正大黑简体" panose="03000509000000000000" charset="-122"/>
                <a:sym typeface="+mn-ea"/>
              </a:rPr>
              <a:t>手动面条机二组</a:t>
            </a:r>
            <a:endParaRPr lang="zh-CN" altLang="en-US" sz="4400" b="1">
              <a:solidFill>
                <a:srgbClr val="46A8AC"/>
              </a:solidFill>
              <a:latin typeface="方正大黑简体" panose="03000509000000000000" charset="-122"/>
              <a:ea typeface="方正大黑简体" panose="03000509000000000000" charset="-122"/>
              <a:cs typeface="方正大黑简体" panose="03000509000000000000"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任意多边形 36"/>
          <p:cNvSpPr/>
          <p:nvPr/>
        </p:nvSpPr>
        <p:spPr>
          <a:xfrm>
            <a:off x="635" y="667385"/>
            <a:ext cx="12171045" cy="4679315"/>
          </a:xfrm>
          <a:custGeom>
            <a:avLst/>
            <a:gdLst>
              <a:gd name="connisteX0" fmla="*/ 8123 w 11662913"/>
              <a:gd name="connsiteY0" fmla="*/ 4409440 h 4458719"/>
              <a:gd name="connisteX1" fmla="*/ 74798 w 11662913"/>
              <a:gd name="connsiteY1" fmla="*/ 4447540 h 4458719"/>
              <a:gd name="connisteX2" fmla="*/ 573273 w 11662913"/>
              <a:gd name="connsiteY2" fmla="*/ 4227195 h 4458719"/>
              <a:gd name="connisteX3" fmla="*/ 1455288 w 11662913"/>
              <a:gd name="connsiteY3" fmla="*/ 3815080 h 4458719"/>
              <a:gd name="connisteX4" fmla="*/ 2126483 w 11662913"/>
              <a:gd name="connsiteY4" fmla="*/ 3527425 h 4458719"/>
              <a:gd name="connisteX5" fmla="*/ 3084698 w 11662913"/>
              <a:gd name="connsiteY5" fmla="*/ 3124835 h 4458719"/>
              <a:gd name="connisteX6" fmla="*/ 4809993 w 11662913"/>
              <a:gd name="connsiteY6" fmla="*/ 2559685 h 4458719"/>
              <a:gd name="connisteX7" fmla="*/ 5576438 w 11662913"/>
              <a:gd name="connsiteY7" fmla="*/ 2281555 h 4458719"/>
              <a:gd name="connisteX8" fmla="*/ 6497188 w 11662913"/>
              <a:gd name="connsiteY8" fmla="*/ 1850390 h 4458719"/>
              <a:gd name="connisteX9" fmla="*/ 7273158 w 11662913"/>
              <a:gd name="connsiteY9" fmla="*/ 1610360 h 4458719"/>
              <a:gd name="connisteX10" fmla="*/ 8193273 w 11662913"/>
              <a:gd name="connsiteY10" fmla="*/ 1284605 h 4458719"/>
              <a:gd name="connisteX11" fmla="*/ 8998453 w 11662913"/>
              <a:gd name="connsiteY11" fmla="*/ 1083310 h 4458719"/>
              <a:gd name="connisteX12" fmla="*/ 9880468 w 11662913"/>
              <a:gd name="connsiteY12" fmla="*/ 718820 h 4458719"/>
              <a:gd name="connisteX13" fmla="*/ 11662913 w 11662913"/>
              <a:gd name="connsiteY13" fmla="*/ 0 h 4458719"/>
              <a:gd name="connisteX14" fmla="*/ 11557503 w 11662913"/>
              <a:gd name="connsiteY14" fmla="*/ 57785 h 4458719"/>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 ang="0">
                <a:pos x="connisteX14" y="connsiteY14"/>
              </a:cxn>
            </a:cxnLst>
            <a:rect l="l" t="t" r="r" b="b"/>
            <a:pathLst>
              <a:path w="11662914" h="4458720">
                <a:moveTo>
                  <a:pt x="8124" y="4409440"/>
                </a:moveTo>
                <a:cubicBezTo>
                  <a:pt x="11299" y="4421505"/>
                  <a:pt x="-38231" y="4483735"/>
                  <a:pt x="74799" y="4447540"/>
                </a:cubicBezTo>
                <a:cubicBezTo>
                  <a:pt x="187829" y="4411345"/>
                  <a:pt x="297049" y="4353560"/>
                  <a:pt x="573274" y="4227195"/>
                </a:cubicBezTo>
                <a:cubicBezTo>
                  <a:pt x="849499" y="4100830"/>
                  <a:pt x="1144774" y="3954780"/>
                  <a:pt x="1455289" y="3815080"/>
                </a:cubicBezTo>
                <a:cubicBezTo>
                  <a:pt x="1765804" y="3675380"/>
                  <a:pt x="1800729" y="3665220"/>
                  <a:pt x="2126484" y="3527425"/>
                </a:cubicBezTo>
                <a:cubicBezTo>
                  <a:pt x="2452239" y="3389630"/>
                  <a:pt x="2548124" y="3318510"/>
                  <a:pt x="3084699" y="3124835"/>
                </a:cubicBezTo>
                <a:cubicBezTo>
                  <a:pt x="3621274" y="2931160"/>
                  <a:pt x="4311519" y="2728595"/>
                  <a:pt x="4809994" y="2559685"/>
                </a:cubicBezTo>
                <a:cubicBezTo>
                  <a:pt x="5308469" y="2390775"/>
                  <a:pt x="5239254" y="2423160"/>
                  <a:pt x="5576439" y="2281555"/>
                </a:cubicBezTo>
                <a:cubicBezTo>
                  <a:pt x="5913624" y="2139950"/>
                  <a:pt x="6158099" y="1984375"/>
                  <a:pt x="6497189" y="1850390"/>
                </a:cubicBezTo>
                <a:cubicBezTo>
                  <a:pt x="6836279" y="1716405"/>
                  <a:pt x="6934069" y="1723390"/>
                  <a:pt x="7273159" y="1610360"/>
                </a:cubicBezTo>
                <a:cubicBezTo>
                  <a:pt x="7612249" y="1497330"/>
                  <a:pt x="7848469" y="1390015"/>
                  <a:pt x="8193274" y="1284605"/>
                </a:cubicBezTo>
                <a:cubicBezTo>
                  <a:pt x="8538079" y="1179195"/>
                  <a:pt x="8661269" y="1196340"/>
                  <a:pt x="8998454" y="1083310"/>
                </a:cubicBezTo>
                <a:cubicBezTo>
                  <a:pt x="9335639" y="970280"/>
                  <a:pt x="9347704" y="935355"/>
                  <a:pt x="9880469" y="718820"/>
                </a:cubicBezTo>
                <a:cubicBezTo>
                  <a:pt x="10413234" y="502285"/>
                  <a:pt x="11327634" y="132080"/>
                  <a:pt x="11662914" y="0"/>
                </a:cubicBezTo>
              </a:path>
            </a:pathLst>
          </a:custGeom>
          <a:no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7" name="组合 6"/>
          <p:cNvGrpSpPr/>
          <p:nvPr/>
        </p:nvGrpSpPr>
        <p:grpSpPr>
          <a:xfrm>
            <a:off x="0" y="273685"/>
            <a:ext cx="3248660" cy="499110"/>
            <a:chOff x="-35" y="638"/>
            <a:chExt cx="5116" cy="786"/>
          </a:xfrm>
          <a:solidFill>
            <a:srgbClr val="46A8AC"/>
          </a:solidFill>
        </p:grpSpPr>
        <p:sp>
          <p:nvSpPr>
            <p:cNvPr id="8" name="矩形 7"/>
            <p:cNvSpPr/>
            <p:nvPr/>
          </p:nvSpPr>
          <p:spPr>
            <a:xfrm>
              <a:off x="-35" y="638"/>
              <a:ext cx="4613" cy="7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等腰三角形 8"/>
            <p:cNvSpPr/>
            <p:nvPr/>
          </p:nvSpPr>
          <p:spPr>
            <a:xfrm rot="5400000">
              <a:off x="4436" y="779"/>
              <a:ext cx="787" cy="50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pic>
        <p:nvPicPr>
          <p:cNvPr id="2" name="图片 1"/>
          <p:cNvPicPr>
            <a:picLocks noChangeAspect="1"/>
          </p:cNvPicPr>
          <p:nvPr/>
        </p:nvPicPr>
        <p:blipFill rotWithShape="1">
          <a:blip r:embed="rId1" cstate="screen"/>
          <a:srcRect t="37496" b="7418"/>
          <a:stretch>
            <a:fillRect/>
          </a:stretch>
        </p:blipFill>
        <p:spPr>
          <a:xfrm rot="10800000">
            <a:off x="0" y="4787900"/>
            <a:ext cx="12192000" cy="2070100"/>
          </a:xfrm>
          <a:prstGeom prst="rect">
            <a:avLst/>
          </a:prstGeom>
        </p:spPr>
      </p:pic>
      <p:sp>
        <p:nvSpPr>
          <p:cNvPr id="26" name="文本框 25"/>
          <p:cNvSpPr txBox="1"/>
          <p:nvPr/>
        </p:nvSpPr>
        <p:spPr>
          <a:xfrm>
            <a:off x="161290" y="339725"/>
            <a:ext cx="2607310" cy="368300"/>
          </a:xfrm>
          <a:prstGeom prst="rect">
            <a:avLst/>
          </a:prstGeom>
          <a:noFill/>
          <a:ln>
            <a:noFill/>
          </a:ln>
        </p:spPr>
        <p:txBody>
          <a:bodyPr wrap="square" rtlCol="0">
            <a:spAutoFit/>
          </a:bodyPr>
          <a:p>
            <a:r>
              <a:rPr lang="zh-CN" altLang="en-US">
                <a:solidFill>
                  <a:schemeClr val="bg1"/>
                </a:solidFill>
              </a:rPr>
              <a:t>工训课程知识</a:t>
            </a:r>
            <a:endParaRPr lang="zh-CN" altLang="en-US">
              <a:solidFill>
                <a:schemeClr val="bg1"/>
              </a:solidFill>
            </a:endParaRPr>
          </a:p>
        </p:txBody>
      </p:sp>
      <p:sp>
        <p:nvSpPr>
          <p:cNvPr id="3" name="椭圆 2"/>
          <p:cNvSpPr>
            <a:spLocks noChangeAspect="1"/>
          </p:cNvSpPr>
          <p:nvPr/>
        </p:nvSpPr>
        <p:spPr>
          <a:xfrm>
            <a:off x="965227" y="4092434"/>
            <a:ext cx="999913" cy="999913"/>
          </a:xfrm>
          <a:prstGeom prst="ellips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0">
              <a:solidFill>
                <a:schemeClr val="tx1">
                  <a:lumMod val="65000"/>
                  <a:lumOff val="35000"/>
                </a:schemeClr>
              </a:solidFill>
              <a:cs typeface="+mn-ea"/>
              <a:sym typeface="+mn-lt"/>
            </a:endParaRPr>
          </a:p>
        </p:txBody>
      </p:sp>
      <p:sp>
        <p:nvSpPr>
          <p:cNvPr id="10" name="椭圆 9"/>
          <p:cNvSpPr>
            <a:spLocks noChangeAspect="1"/>
          </p:cNvSpPr>
          <p:nvPr/>
        </p:nvSpPr>
        <p:spPr>
          <a:xfrm>
            <a:off x="2589588" y="3497570"/>
            <a:ext cx="999913" cy="999913"/>
          </a:xfrm>
          <a:prstGeom prst="ellips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0">
              <a:solidFill>
                <a:schemeClr val="tx1">
                  <a:lumMod val="65000"/>
                  <a:lumOff val="35000"/>
                </a:schemeClr>
              </a:solidFill>
              <a:cs typeface="+mn-ea"/>
              <a:sym typeface="+mn-lt"/>
            </a:endParaRPr>
          </a:p>
        </p:txBody>
      </p:sp>
      <p:sp>
        <p:nvSpPr>
          <p:cNvPr id="12" name="椭圆 11"/>
          <p:cNvSpPr>
            <a:spLocks noChangeAspect="1"/>
          </p:cNvSpPr>
          <p:nvPr/>
        </p:nvSpPr>
        <p:spPr>
          <a:xfrm>
            <a:off x="4303485" y="2928757"/>
            <a:ext cx="999913" cy="999913"/>
          </a:xfrm>
          <a:prstGeom prst="ellips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0">
              <a:solidFill>
                <a:schemeClr val="tx1">
                  <a:lumMod val="65000"/>
                  <a:lumOff val="35000"/>
                </a:schemeClr>
              </a:solidFill>
              <a:cs typeface="+mn-ea"/>
              <a:sym typeface="+mn-lt"/>
            </a:endParaRPr>
          </a:p>
        </p:txBody>
      </p:sp>
      <p:sp>
        <p:nvSpPr>
          <p:cNvPr id="13" name="文本框 12"/>
          <p:cNvSpPr txBox="1"/>
          <p:nvPr/>
        </p:nvSpPr>
        <p:spPr>
          <a:xfrm>
            <a:off x="4407629" y="3201132"/>
            <a:ext cx="792480" cy="460375"/>
          </a:xfrm>
          <a:prstGeom prst="rect">
            <a:avLst/>
          </a:prstGeom>
          <a:noFill/>
        </p:spPr>
        <p:txBody>
          <a:bodyPr wrap="none" rtlCol="0">
            <a:spAutoFit/>
          </a:bodyPr>
          <a:p>
            <a:r>
              <a:rPr lang="zh-CN" altLang="en-US" sz="2400" dirty="0">
                <a:solidFill>
                  <a:schemeClr val="bg1"/>
                </a:solidFill>
                <a:cs typeface="+mn-ea"/>
                <a:sym typeface="+mn-lt"/>
              </a:rPr>
              <a:t>数控</a:t>
            </a:r>
            <a:endParaRPr lang="zh-CN" altLang="en-US" sz="2400" dirty="0">
              <a:solidFill>
                <a:schemeClr val="bg1"/>
              </a:solidFill>
              <a:cs typeface="+mn-ea"/>
              <a:sym typeface="+mn-lt"/>
            </a:endParaRPr>
          </a:p>
        </p:txBody>
      </p:sp>
      <p:sp>
        <p:nvSpPr>
          <p:cNvPr id="14" name="椭圆 13"/>
          <p:cNvSpPr>
            <a:spLocks noChangeAspect="1"/>
          </p:cNvSpPr>
          <p:nvPr/>
        </p:nvSpPr>
        <p:spPr>
          <a:xfrm>
            <a:off x="6019286" y="2193915"/>
            <a:ext cx="999913" cy="999913"/>
          </a:xfrm>
          <a:prstGeom prst="ellips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0">
              <a:solidFill>
                <a:schemeClr val="tx1">
                  <a:lumMod val="65000"/>
                  <a:lumOff val="35000"/>
                </a:schemeClr>
              </a:solidFill>
              <a:cs typeface="+mn-ea"/>
              <a:sym typeface="+mn-lt"/>
            </a:endParaRPr>
          </a:p>
        </p:txBody>
      </p:sp>
      <p:sp>
        <p:nvSpPr>
          <p:cNvPr id="16" name="椭圆 15"/>
          <p:cNvSpPr>
            <a:spLocks noChangeAspect="1"/>
          </p:cNvSpPr>
          <p:nvPr/>
        </p:nvSpPr>
        <p:spPr>
          <a:xfrm>
            <a:off x="7731277" y="1619387"/>
            <a:ext cx="999913" cy="999913"/>
          </a:xfrm>
          <a:prstGeom prst="ellips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0">
              <a:solidFill>
                <a:schemeClr val="tx1">
                  <a:lumMod val="65000"/>
                  <a:lumOff val="35000"/>
                </a:schemeClr>
              </a:solidFill>
              <a:cs typeface="+mn-ea"/>
              <a:sym typeface="+mn-lt"/>
            </a:endParaRPr>
          </a:p>
        </p:txBody>
      </p:sp>
      <p:sp>
        <p:nvSpPr>
          <p:cNvPr id="17" name="文本框 16"/>
          <p:cNvSpPr txBox="1"/>
          <p:nvPr/>
        </p:nvSpPr>
        <p:spPr>
          <a:xfrm>
            <a:off x="8246266" y="3497677"/>
            <a:ext cx="639919" cy="584775"/>
          </a:xfrm>
          <a:prstGeom prst="rect">
            <a:avLst/>
          </a:prstGeom>
          <a:noFill/>
        </p:spPr>
        <p:txBody>
          <a:bodyPr wrap="none" rtlCol="0">
            <a:spAutoFit/>
          </a:bodyPr>
          <a:p>
            <a:r>
              <a:rPr lang="en-US" altLang="zh-CN" sz="3200" dirty="0">
                <a:solidFill>
                  <a:schemeClr val="bg1"/>
                </a:solidFill>
                <a:cs typeface="+mn-ea"/>
                <a:sym typeface="+mn-lt"/>
              </a:rPr>
              <a:t>05</a:t>
            </a:r>
            <a:endParaRPr lang="zh-CN" altLang="en-US" sz="3200" dirty="0">
              <a:solidFill>
                <a:schemeClr val="bg1"/>
              </a:solidFill>
              <a:cs typeface="+mn-ea"/>
              <a:sym typeface="+mn-lt"/>
            </a:endParaRPr>
          </a:p>
        </p:txBody>
      </p:sp>
      <p:sp>
        <p:nvSpPr>
          <p:cNvPr id="18" name="椭圆 17"/>
          <p:cNvSpPr>
            <a:spLocks noChangeAspect="1"/>
          </p:cNvSpPr>
          <p:nvPr/>
        </p:nvSpPr>
        <p:spPr>
          <a:xfrm>
            <a:off x="9442635" y="1101080"/>
            <a:ext cx="999913" cy="999913"/>
          </a:xfrm>
          <a:prstGeom prst="ellips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100">
              <a:solidFill>
                <a:schemeClr val="tx1">
                  <a:lumMod val="65000"/>
                  <a:lumOff val="35000"/>
                </a:schemeClr>
              </a:solidFill>
              <a:cs typeface="+mn-ea"/>
              <a:sym typeface="+mn-lt"/>
            </a:endParaRPr>
          </a:p>
        </p:txBody>
      </p:sp>
      <p:sp>
        <p:nvSpPr>
          <p:cNvPr id="19" name="文本框 18"/>
          <p:cNvSpPr txBox="1"/>
          <p:nvPr/>
        </p:nvSpPr>
        <p:spPr>
          <a:xfrm>
            <a:off x="9940901" y="4432346"/>
            <a:ext cx="639919" cy="584775"/>
          </a:xfrm>
          <a:prstGeom prst="rect">
            <a:avLst/>
          </a:prstGeom>
          <a:noFill/>
        </p:spPr>
        <p:txBody>
          <a:bodyPr wrap="none" rtlCol="0">
            <a:spAutoFit/>
          </a:bodyPr>
          <a:p>
            <a:r>
              <a:rPr lang="en-US" altLang="zh-CN" sz="3200" dirty="0">
                <a:solidFill>
                  <a:schemeClr val="bg1"/>
                </a:solidFill>
                <a:cs typeface="+mn-ea"/>
                <a:sym typeface="+mn-lt"/>
              </a:rPr>
              <a:t>06</a:t>
            </a:r>
            <a:endParaRPr lang="zh-CN" altLang="en-US" sz="3200" dirty="0">
              <a:solidFill>
                <a:schemeClr val="bg1"/>
              </a:solidFill>
              <a:cs typeface="+mn-ea"/>
              <a:sym typeface="+mn-lt"/>
            </a:endParaRPr>
          </a:p>
        </p:txBody>
      </p:sp>
      <p:sp>
        <p:nvSpPr>
          <p:cNvPr id="4" name="文本框 3"/>
          <p:cNvSpPr txBox="1"/>
          <p:nvPr/>
        </p:nvSpPr>
        <p:spPr>
          <a:xfrm>
            <a:off x="1203419" y="4362547"/>
            <a:ext cx="524510" cy="460375"/>
          </a:xfrm>
          <a:prstGeom prst="rect">
            <a:avLst/>
          </a:prstGeom>
          <a:noFill/>
        </p:spPr>
        <p:txBody>
          <a:bodyPr wrap="square" rtlCol="0">
            <a:spAutoFit/>
          </a:bodyPr>
          <a:p>
            <a:r>
              <a:rPr lang="en-US" altLang="zh-CN" sz="2400" dirty="0">
                <a:solidFill>
                  <a:schemeClr val="bg1"/>
                </a:solidFill>
                <a:cs typeface="+mn-ea"/>
                <a:sym typeface="+mn-lt"/>
              </a:rPr>
              <a:t>3D</a:t>
            </a:r>
            <a:endParaRPr lang="en-US" altLang="zh-CN" sz="2400" dirty="0">
              <a:solidFill>
                <a:schemeClr val="bg1"/>
              </a:solidFill>
              <a:cs typeface="+mn-ea"/>
              <a:sym typeface="+mn-lt"/>
            </a:endParaRPr>
          </a:p>
        </p:txBody>
      </p:sp>
      <p:sp>
        <p:nvSpPr>
          <p:cNvPr id="5" name="文本框 4"/>
          <p:cNvSpPr txBox="1"/>
          <p:nvPr/>
        </p:nvSpPr>
        <p:spPr>
          <a:xfrm>
            <a:off x="2693764" y="3737707"/>
            <a:ext cx="792480" cy="460375"/>
          </a:xfrm>
          <a:prstGeom prst="rect">
            <a:avLst/>
          </a:prstGeom>
          <a:noFill/>
        </p:spPr>
        <p:txBody>
          <a:bodyPr wrap="none" rtlCol="0">
            <a:spAutoFit/>
          </a:bodyPr>
          <a:p>
            <a:r>
              <a:rPr lang="zh-CN" altLang="en-US" sz="2400" dirty="0">
                <a:solidFill>
                  <a:schemeClr val="bg1"/>
                </a:solidFill>
                <a:cs typeface="+mn-ea"/>
                <a:sym typeface="+mn-lt"/>
              </a:rPr>
              <a:t>激光</a:t>
            </a:r>
            <a:endParaRPr lang="zh-CN" altLang="en-US" sz="2400" dirty="0">
              <a:solidFill>
                <a:schemeClr val="bg1"/>
              </a:solidFill>
              <a:cs typeface="+mn-ea"/>
              <a:sym typeface="+mn-lt"/>
            </a:endParaRPr>
          </a:p>
        </p:txBody>
      </p:sp>
      <p:sp>
        <p:nvSpPr>
          <p:cNvPr id="6" name="文本框 5"/>
          <p:cNvSpPr txBox="1"/>
          <p:nvPr/>
        </p:nvSpPr>
        <p:spPr>
          <a:xfrm>
            <a:off x="6019165" y="2463800"/>
            <a:ext cx="1323975" cy="460375"/>
          </a:xfrm>
          <a:prstGeom prst="rect">
            <a:avLst/>
          </a:prstGeom>
          <a:noFill/>
        </p:spPr>
        <p:txBody>
          <a:bodyPr wrap="square" rtlCol="0">
            <a:spAutoFit/>
          </a:bodyPr>
          <a:p>
            <a:r>
              <a:rPr lang="zh-CN" altLang="en-US" sz="2400" dirty="0">
                <a:solidFill>
                  <a:schemeClr val="bg1"/>
                </a:solidFill>
                <a:cs typeface="+mn-ea"/>
                <a:sym typeface="+mn-lt"/>
              </a:rPr>
              <a:t>电加工</a:t>
            </a:r>
            <a:endParaRPr lang="zh-CN" altLang="en-US" sz="2400" dirty="0">
              <a:solidFill>
                <a:schemeClr val="bg1"/>
              </a:solidFill>
              <a:cs typeface="+mn-ea"/>
              <a:sym typeface="+mn-lt"/>
            </a:endParaRPr>
          </a:p>
        </p:txBody>
      </p:sp>
      <p:sp>
        <p:nvSpPr>
          <p:cNvPr id="11" name="文本框 10"/>
          <p:cNvSpPr txBox="1"/>
          <p:nvPr/>
        </p:nvSpPr>
        <p:spPr>
          <a:xfrm>
            <a:off x="7834724" y="1889222"/>
            <a:ext cx="792480" cy="460375"/>
          </a:xfrm>
          <a:prstGeom prst="rect">
            <a:avLst/>
          </a:prstGeom>
          <a:noFill/>
        </p:spPr>
        <p:txBody>
          <a:bodyPr wrap="none" rtlCol="0">
            <a:spAutoFit/>
          </a:bodyPr>
          <a:p>
            <a:r>
              <a:rPr lang="zh-CN" altLang="en-US" sz="2400" dirty="0">
                <a:solidFill>
                  <a:schemeClr val="bg1"/>
                </a:solidFill>
                <a:cs typeface="+mn-ea"/>
                <a:sym typeface="+mn-lt"/>
              </a:rPr>
              <a:t>焊接</a:t>
            </a:r>
            <a:endParaRPr lang="zh-CN" altLang="en-US" sz="2400" dirty="0">
              <a:solidFill>
                <a:schemeClr val="bg1"/>
              </a:solidFill>
              <a:cs typeface="+mn-ea"/>
              <a:sym typeface="+mn-lt"/>
            </a:endParaRPr>
          </a:p>
        </p:txBody>
      </p:sp>
      <p:sp>
        <p:nvSpPr>
          <p:cNvPr id="15" name="文本框 14"/>
          <p:cNvSpPr txBox="1"/>
          <p:nvPr/>
        </p:nvSpPr>
        <p:spPr>
          <a:xfrm>
            <a:off x="9583514" y="1371062"/>
            <a:ext cx="792480" cy="460375"/>
          </a:xfrm>
          <a:prstGeom prst="rect">
            <a:avLst/>
          </a:prstGeom>
          <a:noFill/>
        </p:spPr>
        <p:txBody>
          <a:bodyPr wrap="none" rtlCol="0">
            <a:spAutoFit/>
          </a:bodyPr>
          <a:p>
            <a:r>
              <a:rPr lang="zh-CN" altLang="en-US" sz="2400" dirty="0">
                <a:solidFill>
                  <a:schemeClr val="bg1"/>
                </a:solidFill>
                <a:cs typeface="+mn-ea"/>
                <a:sym typeface="+mn-lt"/>
              </a:rPr>
              <a:t>铸造</a:t>
            </a:r>
            <a:endParaRPr lang="zh-CN" altLang="en-US" sz="2400" dirty="0">
              <a:solidFill>
                <a:schemeClr val="bg1"/>
              </a:solidFill>
              <a:cs typeface="+mn-ea"/>
              <a:sym typeface="+mn-lt"/>
            </a:endParaRPr>
          </a:p>
        </p:txBody>
      </p:sp>
      <p:sp>
        <p:nvSpPr>
          <p:cNvPr id="20" name="文本框 19"/>
          <p:cNvSpPr txBox="1"/>
          <p:nvPr/>
        </p:nvSpPr>
        <p:spPr>
          <a:xfrm>
            <a:off x="726440" y="3194050"/>
            <a:ext cx="1476375" cy="583565"/>
          </a:xfrm>
          <a:prstGeom prst="rect">
            <a:avLst/>
          </a:prstGeom>
          <a:noFill/>
          <a:ln>
            <a:solidFill>
              <a:srgbClr val="46A8AC"/>
            </a:solidFill>
          </a:ln>
        </p:spPr>
        <p:txBody>
          <a:bodyPr wrap="square" rtlCol="0">
            <a:spAutoFit/>
          </a:bodyPr>
          <a:p>
            <a:pPr algn="ctr"/>
            <a:r>
              <a:rPr lang="zh-CN" altLang="en-US" sz="1600">
                <a:solidFill>
                  <a:srgbClr val="46A8AC"/>
                </a:solidFill>
                <a:effectLst/>
                <a:cs typeface="+mn-ea"/>
                <a:sym typeface="+mn-lt"/>
              </a:rPr>
              <a:t>手柄、模具、蛟龙、手柄套</a:t>
            </a:r>
            <a:endParaRPr lang="zh-CN" altLang="en-US" sz="1600">
              <a:solidFill>
                <a:srgbClr val="46A8AC"/>
              </a:solidFill>
              <a:effectLst/>
              <a:cs typeface="+mn-ea"/>
              <a:sym typeface="+mn-lt"/>
            </a:endParaRPr>
          </a:p>
        </p:txBody>
      </p:sp>
      <p:sp>
        <p:nvSpPr>
          <p:cNvPr id="21" name="文本框 20"/>
          <p:cNvSpPr txBox="1"/>
          <p:nvPr/>
        </p:nvSpPr>
        <p:spPr>
          <a:xfrm>
            <a:off x="2352040" y="2868930"/>
            <a:ext cx="1476375" cy="337185"/>
          </a:xfrm>
          <a:prstGeom prst="rect">
            <a:avLst/>
          </a:prstGeom>
          <a:noFill/>
          <a:ln>
            <a:solidFill>
              <a:srgbClr val="46A8AC"/>
            </a:solidFill>
          </a:ln>
        </p:spPr>
        <p:txBody>
          <a:bodyPr wrap="square" rtlCol="0">
            <a:spAutoFit/>
          </a:bodyPr>
          <a:p>
            <a:pPr algn="ctr"/>
            <a:r>
              <a:rPr lang="zh-CN" altLang="en-US" sz="1600">
                <a:solidFill>
                  <a:srgbClr val="46A8AC"/>
                </a:solidFill>
                <a:effectLst/>
                <a:cs typeface="+mn-ea"/>
                <a:sym typeface="+mn-lt"/>
              </a:rPr>
              <a:t>模具，蛟龙</a:t>
            </a:r>
            <a:endParaRPr lang="zh-CN" altLang="en-US" sz="1600">
              <a:solidFill>
                <a:srgbClr val="46A8AC"/>
              </a:solidFill>
              <a:effectLst/>
              <a:cs typeface="+mn-ea"/>
              <a:sym typeface="+mn-lt"/>
            </a:endParaRPr>
          </a:p>
        </p:txBody>
      </p:sp>
      <p:sp>
        <p:nvSpPr>
          <p:cNvPr id="22" name="文本框 21"/>
          <p:cNvSpPr txBox="1"/>
          <p:nvPr/>
        </p:nvSpPr>
        <p:spPr>
          <a:xfrm>
            <a:off x="4065270" y="2126615"/>
            <a:ext cx="1476375" cy="583565"/>
          </a:xfrm>
          <a:prstGeom prst="rect">
            <a:avLst/>
          </a:prstGeom>
          <a:noFill/>
          <a:ln>
            <a:solidFill>
              <a:srgbClr val="46A8AC"/>
            </a:solidFill>
          </a:ln>
        </p:spPr>
        <p:txBody>
          <a:bodyPr wrap="square" rtlCol="0">
            <a:spAutoFit/>
          </a:bodyPr>
          <a:p>
            <a:pPr algn="ctr"/>
            <a:r>
              <a:rPr lang="zh-CN" altLang="en-US" sz="1600">
                <a:solidFill>
                  <a:srgbClr val="46A8AC"/>
                </a:solidFill>
                <a:effectLst/>
                <a:cs typeface="+mn-ea"/>
                <a:sym typeface="+mn-lt"/>
              </a:rPr>
              <a:t>模具，蛟龙、桶身、端盖</a:t>
            </a:r>
            <a:endParaRPr lang="zh-CN" altLang="en-US" sz="1600">
              <a:solidFill>
                <a:srgbClr val="46A8AC"/>
              </a:solidFill>
              <a:effectLst/>
              <a:cs typeface="+mn-ea"/>
              <a:sym typeface="+mn-lt"/>
            </a:endParaRPr>
          </a:p>
        </p:txBody>
      </p:sp>
      <p:sp>
        <p:nvSpPr>
          <p:cNvPr id="24" name="文本框 23"/>
          <p:cNvSpPr txBox="1"/>
          <p:nvPr/>
        </p:nvSpPr>
        <p:spPr>
          <a:xfrm>
            <a:off x="5866130" y="3667760"/>
            <a:ext cx="1476375" cy="337185"/>
          </a:xfrm>
          <a:prstGeom prst="rect">
            <a:avLst/>
          </a:prstGeom>
          <a:noFill/>
          <a:ln>
            <a:solidFill>
              <a:srgbClr val="46A8AC"/>
            </a:solidFill>
          </a:ln>
        </p:spPr>
        <p:txBody>
          <a:bodyPr wrap="square" rtlCol="0">
            <a:spAutoFit/>
          </a:bodyPr>
          <a:p>
            <a:pPr algn="ctr"/>
            <a:r>
              <a:rPr lang="zh-CN" altLang="en-US" sz="1600">
                <a:solidFill>
                  <a:srgbClr val="46A8AC"/>
                </a:solidFill>
                <a:effectLst/>
                <a:cs typeface="+mn-ea"/>
                <a:sym typeface="+mn-lt"/>
              </a:rPr>
              <a:t>模具</a:t>
            </a:r>
            <a:endParaRPr lang="zh-CN" altLang="en-US" sz="1200">
              <a:solidFill>
                <a:srgbClr val="46A8AC"/>
              </a:solidFill>
              <a:effectLst/>
              <a:cs typeface="+mn-ea"/>
              <a:sym typeface="+mn-lt"/>
            </a:endParaRPr>
          </a:p>
        </p:txBody>
      </p:sp>
      <p:sp>
        <p:nvSpPr>
          <p:cNvPr id="25" name="文本框 24"/>
          <p:cNvSpPr txBox="1"/>
          <p:nvPr/>
        </p:nvSpPr>
        <p:spPr>
          <a:xfrm>
            <a:off x="7546340" y="3092450"/>
            <a:ext cx="1476375" cy="583565"/>
          </a:xfrm>
          <a:prstGeom prst="rect">
            <a:avLst/>
          </a:prstGeom>
          <a:noFill/>
          <a:ln>
            <a:solidFill>
              <a:srgbClr val="46A8AC"/>
            </a:solidFill>
          </a:ln>
        </p:spPr>
        <p:txBody>
          <a:bodyPr wrap="square" rtlCol="0">
            <a:spAutoFit/>
          </a:bodyPr>
          <a:p>
            <a:pPr algn="ctr"/>
            <a:r>
              <a:rPr lang="zh-CN" altLang="en-US" sz="1600">
                <a:solidFill>
                  <a:srgbClr val="46A8AC"/>
                </a:solidFill>
                <a:effectLst/>
                <a:cs typeface="+mn-ea"/>
                <a:sym typeface="+mn-lt"/>
              </a:rPr>
              <a:t>蛟龙、桶身、底座</a:t>
            </a:r>
            <a:endParaRPr lang="zh-CN" altLang="en-US" sz="1600">
              <a:solidFill>
                <a:srgbClr val="46A8AC"/>
              </a:solidFill>
              <a:effectLst/>
              <a:cs typeface="+mn-ea"/>
              <a:sym typeface="+mn-lt"/>
            </a:endParaRPr>
          </a:p>
        </p:txBody>
      </p:sp>
      <p:sp>
        <p:nvSpPr>
          <p:cNvPr id="27" name="文本框 26"/>
          <p:cNvSpPr txBox="1"/>
          <p:nvPr/>
        </p:nvSpPr>
        <p:spPr>
          <a:xfrm>
            <a:off x="9241155" y="2591435"/>
            <a:ext cx="1476375" cy="337185"/>
          </a:xfrm>
          <a:prstGeom prst="rect">
            <a:avLst/>
          </a:prstGeom>
          <a:noFill/>
          <a:ln>
            <a:solidFill>
              <a:srgbClr val="46A8AC"/>
            </a:solidFill>
          </a:ln>
        </p:spPr>
        <p:txBody>
          <a:bodyPr wrap="square" rtlCol="0">
            <a:spAutoFit/>
          </a:bodyPr>
          <a:p>
            <a:pPr algn="ctr"/>
            <a:r>
              <a:rPr lang="zh-CN" altLang="en-US" sz="1600">
                <a:solidFill>
                  <a:srgbClr val="46A8AC"/>
                </a:solidFill>
                <a:effectLst/>
                <a:cs typeface="+mn-ea"/>
                <a:sym typeface="+mn-lt"/>
              </a:rPr>
              <a:t>手柄</a:t>
            </a:r>
            <a:endParaRPr lang="zh-CN" altLang="en-US" sz="1600">
              <a:solidFill>
                <a:srgbClr val="46A8AC"/>
              </a:solidFill>
              <a:effectLst/>
              <a:cs typeface="+mn-ea"/>
              <a:sym typeface="+mn-lt"/>
            </a:endParaRPr>
          </a:p>
        </p:txBody>
      </p:sp>
      <p:sp>
        <p:nvSpPr>
          <p:cNvPr id="28" name="上箭头 27"/>
          <p:cNvSpPr/>
          <p:nvPr/>
        </p:nvSpPr>
        <p:spPr>
          <a:xfrm>
            <a:off x="1426845" y="3852545"/>
            <a:ext cx="75565" cy="229870"/>
          </a:xfrm>
          <a:prstGeom prst="upArrow">
            <a:avLst/>
          </a:prstGeom>
          <a:solidFill>
            <a:srgbClr val="46A8AC"/>
          </a:solid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 name="上箭头 29"/>
          <p:cNvSpPr/>
          <p:nvPr/>
        </p:nvSpPr>
        <p:spPr>
          <a:xfrm>
            <a:off x="3051810" y="3267710"/>
            <a:ext cx="75565" cy="229870"/>
          </a:xfrm>
          <a:prstGeom prst="upArrow">
            <a:avLst/>
          </a:prstGeom>
          <a:solidFill>
            <a:srgbClr val="46A8AC"/>
          </a:solid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1" name="上箭头 30"/>
          <p:cNvSpPr/>
          <p:nvPr/>
        </p:nvSpPr>
        <p:spPr>
          <a:xfrm>
            <a:off x="4765675" y="2618740"/>
            <a:ext cx="76200" cy="309880"/>
          </a:xfrm>
          <a:prstGeom prst="upArrow">
            <a:avLst/>
          </a:prstGeom>
          <a:solidFill>
            <a:srgbClr val="46A8AC"/>
          </a:solid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下箭头 31"/>
          <p:cNvSpPr/>
          <p:nvPr/>
        </p:nvSpPr>
        <p:spPr>
          <a:xfrm>
            <a:off x="8246110" y="2591435"/>
            <a:ext cx="76835" cy="363855"/>
          </a:xfrm>
          <a:prstGeom prst="downArrow">
            <a:avLst/>
          </a:prstGeom>
          <a:solidFill>
            <a:srgbClr val="46A8AC"/>
          </a:solid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3" name="下箭头 32"/>
          <p:cNvSpPr/>
          <p:nvPr/>
        </p:nvSpPr>
        <p:spPr>
          <a:xfrm>
            <a:off x="9940925" y="2085340"/>
            <a:ext cx="76835" cy="363855"/>
          </a:xfrm>
          <a:prstGeom prst="downArrow">
            <a:avLst/>
          </a:prstGeom>
          <a:solidFill>
            <a:srgbClr val="46A8AC"/>
          </a:solid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下箭头 33"/>
          <p:cNvSpPr/>
          <p:nvPr/>
        </p:nvSpPr>
        <p:spPr>
          <a:xfrm>
            <a:off x="6480810" y="3201035"/>
            <a:ext cx="76835" cy="363855"/>
          </a:xfrm>
          <a:prstGeom prst="downArrow">
            <a:avLst/>
          </a:prstGeom>
          <a:solidFill>
            <a:srgbClr val="46A8AC"/>
          </a:solid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Rectangle 5"/>
          <p:cNvSpPr>
            <a:spLocks noChangeArrowheads="1"/>
          </p:cNvSpPr>
          <p:nvPr/>
        </p:nvSpPr>
        <p:spPr bwMode="auto">
          <a:xfrm>
            <a:off x="2507615" y="1438275"/>
            <a:ext cx="7245985" cy="2760980"/>
          </a:xfrm>
          <a:prstGeom prst="rect">
            <a:avLst/>
          </a:prstGeom>
          <a:noFill/>
          <a:ln w="38100" cap="flat">
            <a:no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solidFill>
                <a:srgbClr val="46A8AC"/>
              </a:solidFill>
              <a:cs typeface="+mn-ea"/>
              <a:sym typeface="+mn-lt"/>
            </a:endParaRPr>
          </a:p>
        </p:txBody>
      </p:sp>
      <p:sp>
        <p:nvSpPr>
          <p:cNvPr id="12" name="文本框 11"/>
          <p:cNvSpPr txBox="1"/>
          <p:nvPr/>
        </p:nvSpPr>
        <p:spPr>
          <a:xfrm>
            <a:off x="4575175" y="1661795"/>
            <a:ext cx="3110230" cy="829945"/>
          </a:xfrm>
          <a:prstGeom prst="rect">
            <a:avLst/>
          </a:prstGeom>
          <a:noFill/>
          <a:ln>
            <a:noFill/>
          </a:ln>
        </p:spPr>
        <p:txBody>
          <a:bodyPr wrap="square" rtlCol="0">
            <a:spAutoFit/>
          </a:bodyPr>
          <a:p>
            <a:pPr algn="ctr"/>
            <a:r>
              <a:rPr lang="en-US" altLang="zh-CN" sz="4800" dirty="0">
                <a:solidFill>
                  <a:srgbClr val="46A8AC"/>
                </a:solidFill>
                <a:cs typeface="+mn-ea"/>
                <a:sym typeface="+mn-lt"/>
              </a:rPr>
              <a:t>PART.04</a:t>
            </a:r>
            <a:endParaRPr lang="en-US" altLang="zh-CN" sz="4800" dirty="0">
              <a:solidFill>
                <a:srgbClr val="46A8AC"/>
              </a:solidFill>
              <a:cs typeface="+mn-ea"/>
              <a:sym typeface="+mn-lt"/>
            </a:endParaRPr>
          </a:p>
        </p:txBody>
      </p:sp>
      <p:sp>
        <p:nvSpPr>
          <p:cNvPr id="14" name="文本框 13"/>
          <p:cNvSpPr txBox="1"/>
          <p:nvPr/>
        </p:nvSpPr>
        <p:spPr>
          <a:xfrm>
            <a:off x="3583305" y="2491740"/>
            <a:ext cx="5095240" cy="645160"/>
          </a:xfrm>
          <a:prstGeom prst="rect">
            <a:avLst/>
          </a:prstGeom>
          <a:noFill/>
          <a:ln>
            <a:noFill/>
          </a:ln>
        </p:spPr>
        <p:txBody>
          <a:bodyPr wrap="square" rtlCol="0">
            <a:spAutoFit/>
          </a:bodyPr>
          <a:p>
            <a:pPr algn="ctr"/>
            <a:r>
              <a:rPr lang="zh-CN" altLang="en-US" sz="3600" dirty="0">
                <a:solidFill>
                  <a:srgbClr val="46A8AC"/>
                </a:solidFill>
                <a:cs typeface="+mn-ea"/>
                <a:sym typeface="+mn-lt"/>
              </a:rPr>
              <a:t>个人体悟与收获</a:t>
            </a:r>
            <a:endParaRPr lang="zh-CN" altLang="en-US" sz="3600" dirty="0">
              <a:solidFill>
                <a:srgbClr val="46A8AC"/>
              </a:solidFill>
              <a:cs typeface="+mn-ea"/>
              <a:sym typeface="+mn-lt"/>
            </a:endParaRPr>
          </a:p>
        </p:txBody>
      </p:sp>
      <p:sp>
        <p:nvSpPr>
          <p:cNvPr id="2" name="文本框 1"/>
          <p:cNvSpPr txBox="1"/>
          <p:nvPr/>
        </p:nvSpPr>
        <p:spPr>
          <a:xfrm>
            <a:off x="2825750" y="3136900"/>
            <a:ext cx="6608445" cy="710565"/>
          </a:xfrm>
          <a:prstGeom prst="rect">
            <a:avLst/>
          </a:prstGeom>
          <a:noFill/>
          <a:ln>
            <a:noFill/>
          </a:ln>
        </p:spPr>
        <p:txBody>
          <a:bodyPr wrap="square" rtlCol="0">
            <a:spAutoFit/>
          </a:bodyPr>
          <a:p>
            <a:pPr algn="ctr" fontAlgn="auto">
              <a:lnSpc>
                <a:spcPct val="180000"/>
              </a:lnSpc>
            </a:pPr>
            <a:r>
              <a:rPr lang="zh-CN" altLang="en-US" sz="1200">
                <a:solidFill>
                  <a:srgbClr val="46A8AC"/>
                </a:solidFill>
                <a:cs typeface="+mn-ea"/>
                <a:sym typeface="+mn-lt"/>
              </a:rPr>
              <a:t>When a cigarette falls in love with a match,it is destined to be hurt.When a cigarette falls in love with a match,it is destined to be hurt.</a:t>
            </a:r>
            <a:endParaRPr lang="zh-CN" altLang="en-US" sz="1200">
              <a:solidFill>
                <a:srgbClr val="46A8AC"/>
              </a:solidFill>
              <a:cs typeface="+mn-ea"/>
              <a:sym typeface="+mn-lt"/>
            </a:endParaRPr>
          </a:p>
        </p:txBody>
      </p:sp>
      <p:sp>
        <p:nvSpPr>
          <p:cNvPr id="6" name="Rectangle 5"/>
          <p:cNvSpPr>
            <a:spLocks noChangeArrowheads="1"/>
          </p:cNvSpPr>
          <p:nvPr/>
        </p:nvSpPr>
        <p:spPr bwMode="auto">
          <a:xfrm>
            <a:off x="2508422" y="1550194"/>
            <a:ext cx="7246275" cy="2760663"/>
          </a:xfrm>
          <a:prstGeom prst="rect">
            <a:avLst/>
          </a:prstGeom>
          <a:noFill/>
          <a:ln w="38100" cap="flat">
            <a:solidFill>
              <a:srgbClr val="46A8AC"/>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cs typeface="+mn-ea"/>
              <a:sym typeface="+mn-lt"/>
            </a:endParaRPr>
          </a:p>
        </p:txBody>
      </p:sp>
      <p:pic>
        <p:nvPicPr>
          <p:cNvPr id="23" name="图片 22"/>
          <p:cNvPicPr>
            <a:picLocks noChangeAspect="1"/>
          </p:cNvPicPr>
          <p:nvPr/>
        </p:nvPicPr>
        <p:blipFill rotWithShape="1">
          <a:blip r:embed="rId1" cstate="screen"/>
          <a:srcRect t="27780"/>
          <a:stretch>
            <a:fillRect/>
          </a:stretch>
        </p:blipFill>
        <p:spPr>
          <a:xfrm rot="10800000">
            <a:off x="0" y="3954145"/>
            <a:ext cx="12192000" cy="29038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 name="组合 6"/>
          <p:cNvGrpSpPr/>
          <p:nvPr/>
        </p:nvGrpSpPr>
        <p:grpSpPr>
          <a:xfrm>
            <a:off x="0" y="273685"/>
            <a:ext cx="3248660" cy="499110"/>
            <a:chOff x="-35" y="638"/>
            <a:chExt cx="5116" cy="786"/>
          </a:xfrm>
          <a:solidFill>
            <a:srgbClr val="46A8AC"/>
          </a:solidFill>
        </p:grpSpPr>
        <p:sp>
          <p:nvSpPr>
            <p:cNvPr id="8" name="矩形 7"/>
            <p:cNvSpPr/>
            <p:nvPr/>
          </p:nvSpPr>
          <p:spPr>
            <a:xfrm>
              <a:off x="-35" y="638"/>
              <a:ext cx="4613" cy="7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等腰三角形 8"/>
            <p:cNvSpPr/>
            <p:nvPr/>
          </p:nvSpPr>
          <p:spPr>
            <a:xfrm rot="5400000">
              <a:off x="4436" y="779"/>
              <a:ext cx="787" cy="50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pic>
        <p:nvPicPr>
          <p:cNvPr id="2" name="图片 1"/>
          <p:cNvPicPr>
            <a:picLocks noChangeAspect="1"/>
          </p:cNvPicPr>
          <p:nvPr/>
        </p:nvPicPr>
        <p:blipFill rotWithShape="1">
          <a:blip r:embed="rId1" cstate="screen"/>
          <a:srcRect t="37496" b="7418"/>
          <a:stretch>
            <a:fillRect/>
          </a:stretch>
        </p:blipFill>
        <p:spPr>
          <a:xfrm rot="10800000">
            <a:off x="0" y="4787900"/>
            <a:ext cx="12192000" cy="2070100"/>
          </a:xfrm>
          <a:prstGeom prst="rect">
            <a:avLst/>
          </a:prstGeom>
        </p:spPr>
      </p:pic>
      <p:sp>
        <p:nvSpPr>
          <p:cNvPr id="26" name="文本框 25"/>
          <p:cNvSpPr txBox="1"/>
          <p:nvPr/>
        </p:nvSpPr>
        <p:spPr>
          <a:xfrm>
            <a:off x="161290" y="339725"/>
            <a:ext cx="2607310" cy="368300"/>
          </a:xfrm>
          <a:prstGeom prst="rect">
            <a:avLst/>
          </a:prstGeom>
          <a:noFill/>
          <a:ln>
            <a:noFill/>
          </a:ln>
        </p:spPr>
        <p:txBody>
          <a:bodyPr wrap="square" rtlCol="0">
            <a:spAutoFit/>
          </a:bodyPr>
          <a:p>
            <a:r>
              <a:rPr lang="zh-CN" altLang="en-US">
                <a:solidFill>
                  <a:schemeClr val="bg1"/>
                </a:solidFill>
              </a:rPr>
              <a:t>个人体悟与收获</a:t>
            </a:r>
            <a:endParaRPr lang="zh-CN" altLang="en-US">
              <a:solidFill>
                <a:schemeClr val="bg1"/>
              </a:solidFill>
            </a:endParaRPr>
          </a:p>
        </p:txBody>
      </p:sp>
      <p:sp>
        <p:nvSpPr>
          <p:cNvPr id="41" name="文本框 40"/>
          <p:cNvSpPr txBox="1"/>
          <p:nvPr/>
        </p:nvSpPr>
        <p:spPr>
          <a:xfrm>
            <a:off x="6256020" y="1106805"/>
            <a:ext cx="4264660" cy="4892675"/>
          </a:xfrm>
          <a:prstGeom prst="rect">
            <a:avLst/>
          </a:prstGeom>
          <a:noFill/>
        </p:spPr>
        <p:txBody>
          <a:bodyPr wrap="square" rtlCol="0">
            <a:spAutoFit/>
          </a:bodyPr>
          <a:p>
            <a:r>
              <a:rPr lang="en-US" altLang="zh-CN" sz="3200">
                <a:solidFill>
                  <a:srgbClr val="46A8AC"/>
                </a:solidFill>
                <a:cs typeface="+mn-ea"/>
                <a:sym typeface="+mn-lt"/>
              </a:rPr>
              <a:t>*</a:t>
            </a:r>
            <a:r>
              <a:rPr lang="zh-CN" altLang="en-US" sz="2000">
                <a:solidFill>
                  <a:srgbClr val="46A8AC"/>
                </a:solidFill>
                <a:cs typeface="+mn-ea"/>
                <a:sym typeface="+mn-lt"/>
              </a:rPr>
              <a:t>项目的研制并非如同在课堂上纸上谈兵那样轻松，只有真正的去体验过研制的过程才能真正的感受到自己的不足。短短的实践时间，我们组项目的研制过程中遇到了许多我们难以轻松解决的问题，这让我深深的体会到我现在的知识与能力是远远达不到一个成熟的机械工程师的要求，我还有许多需要学习的知识与涉猎的领域。这要求在之后大学抑或是更长远的学习过程中，我需要更加认真的学习课堂知识，并且要积极的参加各式各样的实践项目来锻炼自己的能力。</a:t>
            </a:r>
            <a:endParaRPr lang="zh-CN" altLang="en-US" sz="2000">
              <a:solidFill>
                <a:srgbClr val="46A8AC"/>
              </a:solidFill>
              <a:cs typeface="+mn-ea"/>
              <a:sym typeface="+mn-lt"/>
            </a:endParaRPr>
          </a:p>
          <a:p>
            <a:endParaRPr lang="zh-CN" altLang="en-US" sz="2000">
              <a:solidFill>
                <a:srgbClr val="46A8AC"/>
              </a:solidFill>
              <a:cs typeface="+mn-ea"/>
              <a:sym typeface="+mn-lt"/>
            </a:endParaRPr>
          </a:p>
          <a:p>
            <a:endParaRPr lang="zh-CN" altLang="en-US" sz="2000">
              <a:solidFill>
                <a:srgbClr val="46A8AC"/>
              </a:solidFill>
              <a:cs typeface="+mn-ea"/>
              <a:sym typeface="+mn-lt"/>
            </a:endParaRPr>
          </a:p>
        </p:txBody>
      </p:sp>
      <p:pic>
        <p:nvPicPr>
          <p:cNvPr id="5" name="图片 4" descr="C:\Users\lianglianji\Desktop\u=2958171530,1358075146&amp;fm=15&amp;gp=0.jpgu=2958171530,1358075146&amp;fm=15&amp;gp=0"/>
          <p:cNvPicPr>
            <a:picLocks noChangeAspect="1"/>
          </p:cNvPicPr>
          <p:nvPr/>
        </p:nvPicPr>
        <p:blipFill>
          <a:blip r:embed="rId2"/>
          <a:srcRect/>
          <a:stretch>
            <a:fillRect/>
          </a:stretch>
        </p:blipFill>
        <p:spPr>
          <a:xfrm>
            <a:off x="753745" y="1654175"/>
            <a:ext cx="5389245" cy="3010535"/>
          </a:xfrm>
          <a:prstGeom prst="rect">
            <a:avLst/>
          </a:prstGeom>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矩形 10"/>
          <p:cNvSpPr/>
          <p:nvPr/>
        </p:nvSpPr>
        <p:spPr>
          <a:xfrm>
            <a:off x="2660015" y="1500505"/>
            <a:ext cx="6844665" cy="4007485"/>
          </a:xfrm>
          <a:prstGeom prst="rect">
            <a:avLst/>
          </a:prstGeom>
          <a:noFill/>
          <a:ln w="76200">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pic>
        <p:nvPicPr>
          <p:cNvPr id="18" name="图片 17"/>
          <p:cNvPicPr>
            <a:picLocks noChangeAspect="1"/>
          </p:cNvPicPr>
          <p:nvPr/>
        </p:nvPicPr>
        <p:blipFill rotWithShape="1">
          <a:blip r:embed="rId1" cstate="screen"/>
          <a:srcRect/>
          <a:stretch>
            <a:fillRect/>
          </a:stretch>
        </p:blipFill>
        <p:spPr>
          <a:xfrm rot="16200000">
            <a:off x="-1843405" y="1842770"/>
            <a:ext cx="6859270" cy="3173095"/>
          </a:xfrm>
          <a:prstGeom prst="rect">
            <a:avLst/>
          </a:prstGeom>
        </p:spPr>
      </p:pic>
      <p:pic>
        <p:nvPicPr>
          <p:cNvPr id="17" name="图片 16"/>
          <p:cNvPicPr>
            <a:picLocks noChangeAspect="1"/>
          </p:cNvPicPr>
          <p:nvPr/>
        </p:nvPicPr>
        <p:blipFill rotWithShape="1">
          <a:blip r:embed="rId2" cstate="screen"/>
          <a:srcRect/>
          <a:stretch>
            <a:fillRect/>
          </a:stretch>
        </p:blipFill>
        <p:spPr>
          <a:xfrm rot="16200000">
            <a:off x="7293610" y="1960245"/>
            <a:ext cx="6858635" cy="2938780"/>
          </a:xfrm>
          <a:prstGeom prst="rect">
            <a:avLst/>
          </a:prstGeom>
        </p:spPr>
      </p:pic>
      <p:sp>
        <p:nvSpPr>
          <p:cNvPr id="4" name="文本框 3"/>
          <p:cNvSpPr txBox="1"/>
          <p:nvPr/>
        </p:nvSpPr>
        <p:spPr>
          <a:xfrm>
            <a:off x="3260725" y="2390775"/>
            <a:ext cx="5769610" cy="768350"/>
          </a:xfrm>
          <a:prstGeom prst="rect">
            <a:avLst/>
          </a:prstGeom>
          <a:noFill/>
        </p:spPr>
        <p:txBody>
          <a:bodyPr wrap="square" rtlCol="0">
            <a:spAutoFit/>
          </a:bodyPr>
          <a:p>
            <a:pPr algn="ctr"/>
            <a:r>
              <a:rPr lang="zh-CN" altLang="en-US" sz="4400">
                <a:solidFill>
                  <a:srgbClr val="46A8AC"/>
                </a:solidFill>
                <a:latin typeface="方正大黑简体" panose="03000509000000000000" charset="-122"/>
                <a:ea typeface="方正大黑简体" panose="03000509000000000000" charset="-122"/>
                <a:cs typeface="方正大黑简体" panose="03000509000000000000" charset="-122"/>
              </a:rPr>
              <a:t>感谢您的聆听！</a:t>
            </a:r>
            <a:endParaRPr lang="zh-CN" altLang="en-US" sz="4400">
              <a:solidFill>
                <a:srgbClr val="46A8AC"/>
              </a:solidFill>
              <a:latin typeface="方正大黑简体" panose="03000509000000000000" charset="-122"/>
              <a:ea typeface="方正大黑简体" panose="03000509000000000000" charset="-122"/>
              <a:cs typeface="方正大黑简体" panose="03000509000000000000" charset="-122"/>
            </a:endParaRPr>
          </a:p>
        </p:txBody>
      </p:sp>
      <p:sp>
        <p:nvSpPr>
          <p:cNvPr id="5" name="矩形 4"/>
          <p:cNvSpPr/>
          <p:nvPr/>
        </p:nvSpPr>
        <p:spPr>
          <a:xfrm>
            <a:off x="3590290" y="3267075"/>
            <a:ext cx="5099685" cy="76200"/>
          </a:xfrm>
          <a:prstGeom prst="rect">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3173095" y="3582035"/>
            <a:ext cx="5759450" cy="1373505"/>
          </a:xfrm>
          <a:prstGeom prst="rect">
            <a:avLst/>
          </a:prstGeom>
          <a:noFill/>
        </p:spPr>
        <p:txBody>
          <a:bodyPr wrap="square" rtlCol="0">
            <a:spAutoFit/>
          </a:bodyPr>
          <a:p>
            <a:pPr algn="ctr" fontAlgn="auto">
              <a:lnSpc>
                <a:spcPts val="2500"/>
              </a:lnSpc>
            </a:pPr>
            <a:r>
              <a:rPr lang="zh-CN" altLang="en-US" b="1">
                <a:solidFill>
                  <a:srgbClr val="46A8AC"/>
                </a:solidFill>
                <a:cs typeface="+mn-ea"/>
                <a:sym typeface="+mn-lt"/>
              </a:rPr>
              <a:t>When a cigarette falls in love with a match,it is </a:t>
            </a:r>
            <a:endParaRPr lang="zh-CN" altLang="en-US" b="1">
              <a:solidFill>
                <a:srgbClr val="46A8AC"/>
              </a:solidFill>
              <a:cs typeface="+mn-ea"/>
              <a:sym typeface="+mn-lt"/>
            </a:endParaRPr>
          </a:p>
          <a:p>
            <a:pPr algn="ctr" fontAlgn="auto">
              <a:lnSpc>
                <a:spcPts val="2500"/>
              </a:lnSpc>
            </a:pPr>
            <a:r>
              <a:rPr lang="zh-CN" altLang="en-US" b="1">
                <a:solidFill>
                  <a:srgbClr val="46A8AC"/>
                </a:solidFill>
                <a:cs typeface="+mn-ea"/>
                <a:sym typeface="+mn-lt"/>
              </a:rPr>
              <a:t>destined to be hurt.When a cigarette falls in </a:t>
            </a:r>
            <a:endParaRPr lang="zh-CN" altLang="en-US" b="1">
              <a:solidFill>
                <a:srgbClr val="46A8AC"/>
              </a:solidFill>
              <a:cs typeface="+mn-ea"/>
              <a:sym typeface="+mn-lt"/>
            </a:endParaRPr>
          </a:p>
          <a:p>
            <a:pPr algn="ctr" fontAlgn="auto">
              <a:lnSpc>
                <a:spcPts val="2500"/>
              </a:lnSpc>
            </a:pPr>
            <a:r>
              <a:rPr lang="zh-CN" altLang="en-US" b="1">
                <a:solidFill>
                  <a:srgbClr val="46A8AC"/>
                </a:solidFill>
                <a:cs typeface="+mn-ea"/>
                <a:sym typeface="+mn-lt"/>
              </a:rPr>
              <a:t>love with a match,it is destined to be hurt.</a:t>
            </a:r>
            <a:endParaRPr lang="zh-CN" altLang="en-US" b="1">
              <a:solidFill>
                <a:srgbClr val="46A8AC"/>
              </a:solidFill>
              <a:cs typeface="+mn-ea"/>
              <a:sym typeface="+mn-lt"/>
            </a:endParaRPr>
          </a:p>
          <a:p>
            <a:pPr algn="ctr" fontAlgn="auto">
              <a:lnSpc>
                <a:spcPts val="2500"/>
              </a:lnSpc>
            </a:pPr>
            <a:endParaRPr lang="zh-CN" altLang="en-US" b="1">
              <a:solidFill>
                <a:srgbClr val="46A8AC"/>
              </a:solidFill>
              <a:cs typeface="+mn-ea"/>
              <a:sym typeface="+mn-lt"/>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rotWithShape="1">
          <a:blip r:embed="rId1" cstate="screen"/>
          <a:srcRect t="-69735"/>
          <a:stretch>
            <a:fillRect/>
          </a:stretch>
        </p:blipFill>
        <p:spPr>
          <a:xfrm rot="10800000">
            <a:off x="0" y="3554730"/>
            <a:ext cx="12191365" cy="5639435"/>
          </a:xfrm>
          <a:prstGeom prst="rect">
            <a:avLst/>
          </a:prstGeom>
        </p:spPr>
      </p:pic>
      <p:grpSp>
        <p:nvGrpSpPr>
          <p:cNvPr id="8" name="组合 7"/>
          <p:cNvGrpSpPr/>
          <p:nvPr/>
        </p:nvGrpSpPr>
        <p:grpSpPr>
          <a:xfrm>
            <a:off x="649605" y="480060"/>
            <a:ext cx="3585845" cy="3731895"/>
            <a:chOff x="6207" y="1744"/>
            <a:chExt cx="7040" cy="7352"/>
          </a:xfrm>
          <a:solidFill>
            <a:srgbClr val="46A8AC"/>
          </a:solidFill>
        </p:grpSpPr>
        <p:sp>
          <p:nvSpPr>
            <p:cNvPr id="7" name="椭圆 6"/>
            <p:cNvSpPr/>
            <p:nvPr/>
          </p:nvSpPr>
          <p:spPr>
            <a:xfrm>
              <a:off x="6415" y="2108"/>
              <a:ext cx="6625" cy="662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任意多边形 62"/>
            <p:cNvSpPr/>
            <p:nvPr/>
          </p:nvSpPr>
          <p:spPr>
            <a:xfrm>
              <a:off x="6207" y="1744"/>
              <a:ext cx="7040" cy="7353"/>
            </a:xfrm>
            <a:custGeom>
              <a:avLst/>
              <a:gdLst>
                <a:gd name="connsiteX0" fmla="*/ 1992 w 5668013"/>
                <a:gd name="connsiteY0" fmla="*/ 3821301 h 5920352"/>
                <a:gd name="connsiteX1" fmla="*/ 112589 w 5668013"/>
                <a:gd name="connsiteY1" fmla="*/ 3821301 h 5920352"/>
                <a:gd name="connsiteX2" fmla="*/ 204047 w 5668013"/>
                <a:gd name="connsiteY2" fmla="*/ 4071184 h 5920352"/>
                <a:gd name="connsiteX3" fmla="*/ 2834006 w 5668013"/>
                <a:gd name="connsiteY3" fmla="*/ 5814437 h 5920352"/>
                <a:gd name="connsiteX4" fmla="*/ 5463965 w 5668013"/>
                <a:gd name="connsiteY4" fmla="*/ 4071184 h 5920352"/>
                <a:gd name="connsiteX5" fmla="*/ 5555423 w 5668013"/>
                <a:gd name="connsiteY5" fmla="*/ 3821301 h 5920352"/>
                <a:gd name="connsiteX6" fmla="*/ 5666020 w 5668013"/>
                <a:gd name="connsiteY6" fmla="*/ 3821301 h 5920352"/>
                <a:gd name="connsiteX7" fmla="*/ 5661098 w 5668013"/>
                <a:gd name="connsiteY7" fmla="*/ 3840442 h 5920352"/>
                <a:gd name="connsiteX8" fmla="*/ 2834006 w 5668013"/>
                <a:gd name="connsiteY8" fmla="*/ 5920352 h 5920352"/>
                <a:gd name="connsiteX9" fmla="*/ 6914 w 5668013"/>
                <a:gd name="connsiteY9" fmla="*/ 3840442 h 5920352"/>
                <a:gd name="connsiteX10" fmla="*/ 2834006 w 5668013"/>
                <a:gd name="connsiteY10" fmla="*/ 0 h 5920352"/>
                <a:gd name="connsiteX11" fmla="*/ 5661098 w 5668013"/>
                <a:gd name="connsiteY11" fmla="*/ 2079910 h 5920352"/>
                <a:gd name="connsiteX12" fmla="*/ 5668013 w 5668013"/>
                <a:gd name="connsiteY12" fmla="*/ 2106801 h 5920352"/>
                <a:gd name="connsiteX13" fmla="*/ 5558260 w 5668013"/>
                <a:gd name="connsiteY13" fmla="*/ 2106801 h 5920352"/>
                <a:gd name="connsiteX14" fmla="*/ 5463965 w 5668013"/>
                <a:gd name="connsiteY14" fmla="*/ 1849169 h 5920352"/>
                <a:gd name="connsiteX15" fmla="*/ 2834006 w 5668013"/>
                <a:gd name="connsiteY15" fmla="*/ 105915 h 5920352"/>
                <a:gd name="connsiteX16" fmla="*/ 204047 w 5668013"/>
                <a:gd name="connsiteY16" fmla="*/ 1849169 h 5920352"/>
                <a:gd name="connsiteX17" fmla="*/ 109753 w 5668013"/>
                <a:gd name="connsiteY17" fmla="*/ 2106801 h 5920352"/>
                <a:gd name="connsiteX18" fmla="*/ 0 w 5668013"/>
                <a:gd name="connsiteY18" fmla="*/ 2106801 h 5920352"/>
                <a:gd name="connsiteX19" fmla="*/ 6914 w 5668013"/>
                <a:gd name="connsiteY19" fmla="*/ 2079910 h 5920352"/>
                <a:gd name="connsiteX20" fmla="*/ 2834006 w 5668013"/>
                <a:gd name="connsiteY20" fmla="*/ 0 h 59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68013" h="5920352">
                  <a:moveTo>
                    <a:pt x="1992" y="3821301"/>
                  </a:moveTo>
                  <a:lnTo>
                    <a:pt x="112589" y="3821301"/>
                  </a:lnTo>
                  <a:lnTo>
                    <a:pt x="204047" y="4071184"/>
                  </a:lnTo>
                  <a:cubicBezTo>
                    <a:pt x="637348" y="5095621"/>
                    <a:pt x="1651733" y="5814437"/>
                    <a:pt x="2834006" y="5814437"/>
                  </a:cubicBezTo>
                  <a:cubicBezTo>
                    <a:pt x="4016280" y="5814437"/>
                    <a:pt x="5030665" y="5095621"/>
                    <a:pt x="5463965" y="4071184"/>
                  </a:cubicBezTo>
                  <a:lnTo>
                    <a:pt x="5555423" y="3821301"/>
                  </a:lnTo>
                  <a:lnTo>
                    <a:pt x="5666020" y="3821301"/>
                  </a:lnTo>
                  <a:lnTo>
                    <a:pt x="5661098" y="3840442"/>
                  </a:lnTo>
                  <a:cubicBezTo>
                    <a:pt x="5286306" y="5045437"/>
                    <a:pt x="4162330" y="5920352"/>
                    <a:pt x="2834006" y="5920352"/>
                  </a:cubicBezTo>
                  <a:cubicBezTo>
                    <a:pt x="1505683" y="5920352"/>
                    <a:pt x="381706" y="5045437"/>
                    <a:pt x="6914" y="3840442"/>
                  </a:cubicBezTo>
                  <a:close/>
                  <a:moveTo>
                    <a:pt x="2834006" y="0"/>
                  </a:moveTo>
                  <a:cubicBezTo>
                    <a:pt x="4162330" y="0"/>
                    <a:pt x="5286306" y="874916"/>
                    <a:pt x="5661098" y="2079910"/>
                  </a:cubicBezTo>
                  <a:lnTo>
                    <a:pt x="5668013" y="2106801"/>
                  </a:lnTo>
                  <a:lnTo>
                    <a:pt x="5558260" y="2106801"/>
                  </a:lnTo>
                  <a:lnTo>
                    <a:pt x="5463965" y="1849169"/>
                  </a:lnTo>
                  <a:cubicBezTo>
                    <a:pt x="5030665" y="824732"/>
                    <a:pt x="4016280" y="105915"/>
                    <a:pt x="2834006" y="105915"/>
                  </a:cubicBezTo>
                  <a:cubicBezTo>
                    <a:pt x="1651733" y="105915"/>
                    <a:pt x="637348" y="824732"/>
                    <a:pt x="204047" y="1849169"/>
                  </a:cubicBezTo>
                  <a:lnTo>
                    <a:pt x="109753" y="2106801"/>
                  </a:lnTo>
                  <a:lnTo>
                    <a:pt x="0" y="2106801"/>
                  </a:lnTo>
                  <a:lnTo>
                    <a:pt x="6914" y="2079910"/>
                  </a:lnTo>
                  <a:cubicBezTo>
                    <a:pt x="381706" y="874916"/>
                    <a:pt x="1505683" y="0"/>
                    <a:pt x="28340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grpSp>
      <p:sp>
        <p:nvSpPr>
          <p:cNvPr id="10" name="文本框 9"/>
          <p:cNvSpPr txBox="1"/>
          <p:nvPr/>
        </p:nvSpPr>
        <p:spPr>
          <a:xfrm>
            <a:off x="1470382" y="1523413"/>
            <a:ext cx="1815465" cy="829945"/>
          </a:xfrm>
          <a:prstGeom prst="rect">
            <a:avLst/>
          </a:prstGeom>
          <a:noFill/>
        </p:spPr>
        <p:txBody>
          <a:bodyPr wrap="none" rtlCol="0">
            <a:spAutoFit/>
            <a:scene3d>
              <a:camera prst="orthographicFront"/>
              <a:lightRig rig="threePt" dir="t"/>
            </a:scene3d>
            <a:sp3d contourW="12700"/>
          </a:bodyPr>
          <a:lstStyle>
            <a:defPPr>
              <a:defRPr lang="en-US"/>
            </a:defPPr>
            <a:lvl1pPr algn="ctr">
              <a:defRPr sz="3200">
                <a:gradFill>
                  <a:gsLst>
                    <a:gs pos="0">
                      <a:schemeClr val="tx1">
                        <a:lumMod val="50000"/>
                        <a:lumOff val="50000"/>
                      </a:schemeClr>
                    </a:gs>
                    <a:gs pos="100000">
                      <a:schemeClr val="tx1">
                        <a:lumMod val="85000"/>
                        <a:lumOff val="15000"/>
                      </a:schemeClr>
                    </a:gs>
                  </a:gsLst>
                  <a:lin ang="5400000" scaled="1"/>
                </a:gradFill>
              </a:defRPr>
            </a:lvl1pPr>
          </a:lstStyle>
          <a:p>
            <a:r>
              <a:rPr lang="zh-CN" altLang="en-US" sz="4800" b="1" dirty="0">
                <a:solidFill>
                  <a:schemeClr val="bg1"/>
                </a:solidFill>
                <a:cs typeface="+mn-ea"/>
                <a:sym typeface="+mn-lt"/>
              </a:rPr>
              <a:t>目   录</a:t>
            </a:r>
            <a:endParaRPr lang="zh-CN" altLang="en-US" sz="4800" b="1" dirty="0">
              <a:solidFill>
                <a:schemeClr val="bg1"/>
              </a:solidFill>
              <a:cs typeface="+mn-ea"/>
              <a:sym typeface="+mn-lt"/>
            </a:endParaRPr>
          </a:p>
        </p:txBody>
      </p:sp>
      <p:sp>
        <p:nvSpPr>
          <p:cNvPr id="32" name="文本框 31" descr="e7d195523061f1c0deeec63e560781cfd59afb0ea006f2a87ABB68BF51EA6619813959095094C18C62A12F549504892A4AAA8C1554C6663626E05CA27F281A14E6983772AFC3FB97135759321DEA3D704CB8FFD9D2544D20427D00997056F5C96BEB36E87B176A9A2B0208D5F0253CAA64F289E16775627845AD05F6A8DA43D217D906D92F737DD9"/>
          <p:cNvSpPr txBox="1"/>
          <p:nvPr/>
        </p:nvSpPr>
        <p:spPr>
          <a:xfrm>
            <a:off x="916305" y="2508250"/>
            <a:ext cx="2924810" cy="768350"/>
          </a:xfrm>
          <a:prstGeom prst="rect">
            <a:avLst/>
          </a:prstGeom>
          <a:noFill/>
          <a:effectLst/>
        </p:spPr>
        <p:txBody>
          <a:bodyPr wrap="square" rtlCol="0">
            <a:spAutoFit/>
          </a:bodyPr>
          <a:p>
            <a:pPr algn="ctr"/>
            <a:r>
              <a:rPr lang="en-US" altLang="zh-CN" sz="4400" b="1" dirty="0">
                <a:solidFill>
                  <a:schemeClr val="bg1"/>
                </a:solidFill>
                <a:cs typeface="+mn-ea"/>
                <a:sym typeface="+mn-lt"/>
              </a:rPr>
              <a:t>CONCENTS</a:t>
            </a:r>
            <a:endParaRPr lang="en-US" altLang="zh-CN" sz="4400" b="1" dirty="0">
              <a:solidFill>
                <a:schemeClr val="bg1"/>
              </a:solidFill>
              <a:cs typeface="+mn-ea"/>
              <a:sym typeface="+mn-lt"/>
            </a:endParaRPr>
          </a:p>
        </p:txBody>
      </p:sp>
      <p:grpSp>
        <p:nvGrpSpPr>
          <p:cNvPr id="5" name="组合 4"/>
          <p:cNvGrpSpPr/>
          <p:nvPr/>
        </p:nvGrpSpPr>
        <p:grpSpPr>
          <a:xfrm>
            <a:off x="4980940" y="1523365"/>
            <a:ext cx="3043555" cy="485140"/>
            <a:chOff x="7844" y="2399"/>
            <a:chExt cx="4793" cy="764"/>
          </a:xfrm>
        </p:grpSpPr>
        <p:sp>
          <p:nvSpPr>
            <p:cNvPr id="13" name="矩形 12"/>
            <p:cNvSpPr/>
            <p:nvPr/>
          </p:nvSpPr>
          <p:spPr>
            <a:xfrm>
              <a:off x="8653" y="2399"/>
              <a:ext cx="3984" cy="764"/>
            </a:xfrm>
            <a:prstGeom prst="rect">
              <a:avLst/>
            </a:prstGeom>
            <a:no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46A8AC"/>
                  </a:solidFill>
                  <a:cs typeface="+mn-ea"/>
                  <a:sym typeface="+mn-lt"/>
                </a:rPr>
                <a:t>能力收获</a:t>
              </a:r>
              <a:endParaRPr lang="zh-CN" altLang="en-US" dirty="0">
                <a:solidFill>
                  <a:srgbClr val="46A8AC"/>
                </a:solidFill>
                <a:cs typeface="+mn-ea"/>
                <a:sym typeface="+mn-lt"/>
              </a:endParaRPr>
            </a:p>
          </p:txBody>
        </p:sp>
        <p:sp>
          <p:nvSpPr>
            <p:cNvPr id="14" name="矩形 13"/>
            <p:cNvSpPr/>
            <p:nvPr/>
          </p:nvSpPr>
          <p:spPr>
            <a:xfrm>
              <a:off x="7844" y="2399"/>
              <a:ext cx="808" cy="764"/>
            </a:xfrm>
            <a:prstGeom prst="rect">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cs typeface="+mn-ea"/>
                  <a:sym typeface="+mn-lt"/>
                </a:rPr>
                <a:t>01</a:t>
              </a:r>
              <a:endParaRPr lang="en-US" altLang="zh-CN">
                <a:cs typeface="+mn-ea"/>
                <a:sym typeface="+mn-lt"/>
              </a:endParaRPr>
            </a:p>
          </p:txBody>
        </p:sp>
      </p:grpSp>
      <p:grpSp>
        <p:nvGrpSpPr>
          <p:cNvPr id="6" name="组合 5"/>
          <p:cNvGrpSpPr/>
          <p:nvPr/>
        </p:nvGrpSpPr>
        <p:grpSpPr>
          <a:xfrm>
            <a:off x="4980940" y="2508250"/>
            <a:ext cx="3043555" cy="485140"/>
            <a:chOff x="7844" y="2399"/>
            <a:chExt cx="4793" cy="764"/>
          </a:xfrm>
        </p:grpSpPr>
        <p:sp>
          <p:nvSpPr>
            <p:cNvPr id="11" name="矩形 10"/>
            <p:cNvSpPr/>
            <p:nvPr/>
          </p:nvSpPr>
          <p:spPr>
            <a:xfrm>
              <a:off x="8653" y="2399"/>
              <a:ext cx="3984" cy="764"/>
            </a:xfrm>
            <a:prstGeom prst="rect">
              <a:avLst/>
            </a:prstGeom>
            <a:no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46A8AC"/>
                  </a:solidFill>
                  <a:cs typeface="+mn-ea"/>
                  <a:sym typeface="+mn-lt"/>
                </a:rPr>
                <a:t>工训课程知识</a:t>
              </a:r>
              <a:endParaRPr lang="zh-CN" altLang="en-US" dirty="0">
                <a:solidFill>
                  <a:srgbClr val="46A8AC"/>
                </a:solidFill>
                <a:cs typeface="+mn-ea"/>
                <a:sym typeface="+mn-lt"/>
              </a:endParaRPr>
            </a:p>
          </p:txBody>
        </p:sp>
        <p:sp>
          <p:nvSpPr>
            <p:cNvPr id="12" name="矩形 11"/>
            <p:cNvSpPr/>
            <p:nvPr/>
          </p:nvSpPr>
          <p:spPr>
            <a:xfrm>
              <a:off x="7844" y="2399"/>
              <a:ext cx="808" cy="764"/>
            </a:xfrm>
            <a:prstGeom prst="rect">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cs typeface="+mn-ea"/>
                  <a:sym typeface="+mn-lt"/>
                </a:rPr>
                <a:t>03</a:t>
              </a:r>
              <a:endParaRPr lang="en-US" altLang="zh-CN">
                <a:cs typeface="+mn-ea"/>
                <a:sym typeface="+mn-lt"/>
              </a:endParaRPr>
            </a:p>
          </p:txBody>
        </p:sp>
      </p:grpSp>
      <p:grpSp>
        <p:nvGrpSpPr>
          <p:cNvPr id="15" name="组合 14"/>
          <p:cNvGrpSpPr/>
          <p:nvPr/>
        </p:nvGrpSpPr>
        <p:grpSpPr>
          <a:xfrm>
            <a:off x="8386445" y="2508250"/>
            <a:ext cx="3043555" cy="485140"/>
            <a:chOff x="7844" y="2399"/>
            <a:chExt cx="4793" cy="764"/>
          </a:xfrm>
        </p:grpSpPr>
        <p:sp>
          <p:nvSpPr>
            <p:cNvPr id="16" name="矩形 15"/>
            <p:cNvSpPr/>
            <p:nvPr/>
          </p:nvSpPr>
          <p:spPr>
            <a:xfrm>
              <a:off x="8653" y="2399"/>
              <a:ext cx="3984" cy="764"/>
            </a:xfrm>
            <a:prstGeom prst="rect">
              <a:avLst/>
            </a:prstGeom>
            <a:no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46A8AC"/>
                  </a:solidFill>
                  <a:cs typeface="+mn-ea"/>
                  <a:sym typeface="+mn-lt"/>
                </a:rPr>
                <a:t>个人体悟</a:t>
              </a:r>
              <a:endParaRPr lang="zh-CN" altLang="en-US" dirty="0">
                <a:solidFill>
                  <a:srgbClr val="46A8AC"/>
                </a:solidFill>
                <a:cs typeface="+mn-ea"/>
                <a:sym typeface="+mn-lt"/>
              </a:endParaRPr>
            </a:p>
          </p:txBody>
        </p:sp>
        <p:sp>
          <p:nvSpPr>
            <p:cNvPr id="17" name="矩形 16"/>
            <p:cNvSpPr/>
            <p:nvPr/>
          </p:nvSpPr>
          <p:spPr>
            <a:xfrm>
              <a:off x="7844" y="2399"/>
              <a:ext cx="808" cy="764"/>
            </a:xfrm>
            <a:prstGeom prst="rect">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cs typeface="+mn-ea"/>
                  <a:sym typeface="+mn-lt"/>
                </a:rPr>
                <a:t>04</a:t>
              </a:r>
              <a:endParaRPr lang="en-US" altLang="zh-CN">
                <a:cs typeface="+mn-ea"/>
                <a:sym typeface="+mn-lt"/>
              </a:endParaRPr>
            </a:p>
          </p:txBody>
        </p:sp>
      </p:grpSp>
      <p:grpSp>
        <p:nvGrpSpPr>
          <p:cNvPr id="18" name="组合 17"/>
          <p:cNvGrpSpPr/>
          <p:nvPr/>
        </p:nvGrpSpPr>
        <p:grpSpPr>
          <a:xfrm>
            <a:off x="8387080" y="1523365"/>
            <a:ext cx="3043555" cy="485140"/>
            <a:chOff x="7844" y="2399"/>
            <a:chExt cx="4793" cy="764"/>
          </a:xfrm>
        </p:grpSpPr>
        <p:sp>
          <p:nvSpPr>
            <p:cNvPr id="19" name="矩形 18"/>
            <p:cNvSpPr/>
            <p:nvPr/>
          </p:nvSpPr>
          <p:spPr>
            <a:xfrm>
              <a:off x="8653" y="2399"/>
              <a:ext cx="3984" cy="764"/>
            </a:xfrm>
            <a:prstGeom prst="rect">
              <a:avLst/>
            </a:prstGeom>
            <a:noFill/>
            <a:ln>
              <a:solidFill>
                <a:srgbClr val="46A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rgbClr val="46A8AC"/>
                  </a:solidFill>
                  <a:cs typeface="+mn-ea"/>
                  <a:sym typeface="+mn-lt"/>
                </a:rPr>
                <a:t>理论课程知识</a:t>
              </a:r>
              <a:endParaRPr lang="zh-CN" altLang="en-US" dirty="0">
                <a:solidFill>
                  <a:srgbClr val="46A8AC"/>
                </a:solidFill>
                <a:cs typeface="+mn-ea"/>
                <a:sym typeface="+mn-lt"/>
              </a:endParaRPr>
            </a:p>
          </p:txBody>
        </p:sp>
        <p:sp>
          <p:nvSpPr>
            <p:cNvPr id="20" name="矩形 19"/>
            <p:cNvSpPr/>
            <p:nvPr/>
          </p:nvSpPr>
          <p:spPr>
            <a:xfrm>
              <a:off x="7844" y="2399"/>
              <a:ext cx="808" cy="764"/>
            </a:xfrm>
            <a:prstGeom prst="rect">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cs typeface="+mn-ea"/>
                  <a:sym typeface="+mn-lt"/>
                </a:rPr>
                <a:t>02</a:t>
              </a:r>
              <a:endParaRPr lang="en-US" altLang="zh-CN">
                <a:cs typeface="+mn-ea"/>
                <a:sym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1000"/>
                                        <p:tgtEl>
                                          <p:spTgt spid="32"/>
                                        </p:tgtEl>
                                      </p:cBhvr>
                                    </p:animEffect>
                                    <p:anim calcmode="lin" valueType="num">
                                      <p:cBhvr>
                                        <p:cTn id="14" dur="1000" fill="hold"/>
                                        <p:tgtEl>
                                          <p:spTgt spid="32"/>
                                        </p:tgtEl>
                                        <p:attrNameLst>
                                          <p:attrName>ppt_x</p:attrName>
                                        </p:attrNameLst>
                                      </p:cBhvr>
                                      <p:tavLst>
                                        <p:tav tm="0">
                                          <p:val>
                                            <p:strVal val="#ppt_x"/>
                                          </p:val>
                                        </p:tav>
                                        <p:tav tm="100000">
                                          <p:val>
                                            <p:strVal val="#ppt_x"/>
                                          </p:val>
                                        </p:tav>
                                      </p:tavLst>
                                    </p:anim>
                                    <p:anim calcmode="lin" valueType="num">
                                      <p:cBhvr>
                                        <p:cTn id="15" dur="1000" fill="hold"/>
                                        <p:tgtEl>
                                          <p:spTgt spid="3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3" presetClass="entr" presetSubtype="1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par>
                          <p:cTn id="20" fill="hold">
                            <p:stCondLst>
                              <p:cond delay="2500"/>
                            </p:stCondLst>
                            <p:childTnLst>
                              <p:par>
                                <p:cTn id="21" presetID="3" presetClass="entr" presetSubtype="1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linds(horizontal)">
                                      <p:cBhvr>
                                        <p:cTn id="23" dur="500"/>
                                        <p:tgtEl>
                                          <p:spTgt spid="18"/>
                                        </p:tgtEl>
                                      </p:cBhvr>
                                    </p:animEffect>
                                  </p:childTnLst>
                                </p:cTn>
                              </p:par>
                            </p:childTnLst>
                          </p:cTn>
                        </p:par>
                        <p:par>
                          <p:cTn id="24" fill="hold">
                            <p:stCondLst>
                              <p:cond delay="3000"/>
                            </p:stCondLst>
                            <p:childTnLst>
                              <p:par>
                                <p:cTn id="25" presetID="3" presetClass="entr" presetSubtype="10"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par>
                          <p:cTn id="28" fill="hold">
                            <p:stCondLst>
                              <p:cond delay="3500"/>
                            </p:stCondLst>
                            <p:childTnLst>
                              <p:par>
                                <p:cTn id="29" presetID="3" presetClass="entr" presetSubtype="10"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Rectangle 5"/>
          <p:cNvSpPr>
            <a:spLocks noChangeArrowheads="1"/>
          </p:cNvSpPr>
          <p:nvPr/>
        </p:nvSpPr>
        <p:spPr bwMode="auto">
          <a:xfrm>
            <a:off x="2507615" y="1438275"/>
            <a:ext cx="7245985" cy="2760980"/>
          </a:xfrm>
          <a:prstGeom prst="rect">
            <a:avLst/>
          </a:prstGeom>
          <a:noFill/>
          <a:ln w="38100" cap="flat">
            <a:no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solidFill>
                <a:srgbClr val="46A8AC"/>
              </a:solidFill>
              <a:cs typeface="+mn-ea"/>
              <a:sym typeface="+mn-lt"/>
            </a:endParaRPr>
          </a:p>
        </p:txBody>
      </p:sp>
      <p:sp>
        <p:nvSpPr>
          <p:cNvPr id="12" name="文本框 11"/>
          <p:cNvSpPr txBox="1"/>
          <p:nvPr/>
        </p:nvSpPr>
        <p:spPr>
          <a:xfrm>
            <a:off x="4575175" y="1661795"/>
            <a:ext cx="3110230" cy="829945"/>
          </a:xfrm>
          <a:prstGeom prst="rect">
            <a:avLst/>
          </a:prstGeom>
          <a:noFill/>
          <a:ln>
            <a:noFill/>
          </a:ln>
        </p:spPr>
        <p:txBody>
          <a:bodyPr wrap="square" rtlCol="0">
            <a:spAutoFit/>
          </a:bodyPr>
          <a:p>
            <a:pPr algn="ctr"/>
            <a:r>
              <a:rPr lang="en-US" altLang="zh-CN" sz="4800" dirty="0">
                <a:solidFill>
                  <a:srgbClr val="46A8AC"/>
                </a:solidFill>
                <a:cs typeface="+mn-ea"/>
                <a:sym typeface="+mn-lt"/>
              </a:rPr>
              <a:t>PART.01</a:t>
            </a:r>
            <a:endParaRPr lang="en-US" altLang="zh-CN" sz="4800" dirty="0">
              <a:solidFill>
                <a:srgbClr val="46A8AC"/>
              </a:solidFill>
              <a:cs typeface="+mn-ea"/>
              <a:sym typeface="+mn-lt"/>
            </a:endParaRPr>
          </a:p>
        </p:txBody>
      </p:sp>
      <p:sp>
        <p:nvSpPr>
          <p:cNvPr id="14" name="文本框 13"/>
          <p:cNvSpPr txBox="1"/>
          <p:nvPr/>
        </p:nvSpPr>
        <p:spPr>
          <a:xfrm>
            <a:off x="3583305" y="2491740"/>
            <a:ext cx="5095240" cy="645160"/>
          </a:xfrm>
          <a:prstGeom prst="rect">
            <a:avLst/>
          </a:prstGeom>
          <a:noFill/>
          <a:ln>
            <a:noFill/>
          </a:ln>
        </p:spPr>
        <p:txBody>
          <a:bodyPr wrap="square" rtlCol="0">
            <a:spAutoFit/>
          </a:bodyPr>
          <a:p>
            <a:pPr algn="ctr"/>
            <a:r>
              <a:rPr lang="zh-CN" altLang="en-US" sz="3600" dirty="0">
                <a:solidFill>
                  <a:srgbClr val="46A8AC"/>
                </a:solidFill>
                <a:cs typeface="+mn-ea"/>
                <a:sym typeface="+mn-lt"/>
              </a:rPr>
              <a:t>能力收获</a:t>
            </a:r>
            <a:endParaRPr lang="zh-CN" altLang="en-US" sz="3600" dirty="0">
              <a:solidFill>
                <a:srgbClr val="46A8AC"/>
              </a:solidFill>
              <a:cs typeface="+mn-ea"/>
              <a:sym typeface="+mn-lt"/>
            </a:endParaRPr>
          </a:p>
        </p:txBody>
      </p:sp>
      <p:sp>
        <p:nvSpPr>
          <p:cNvPr id="2" name="文本框 1"/>
          <p:cNvSpPr txBox="1"/>
          <p:nvPr/>
        </p:nvSpPr>
        <p:spPr>
          <a:xfrm>
            <a:off x="2825750" y="3136900"/>
            <a:ext cx="6608445" cy="710565"/>
          </a:xfrm>
          <a:prstGeom prst="rect">
            <a:avLst/>
          </a:prstGeom>
          <a:noFill/>
          <a:ln>
            <a:noFill/>
          </a:ln>
        </p:spPr>
        <p:txBody>
          <a:bodyPr wrap="square" rtlCol="0">
            <a:spAutoFit/>
          </a:bodyPr>
          <a:p>
            <a:pPr algn="ctr" fontAlgn="auto">
              <a:lnSpc>
                <a:spcPct val="180000"/>
              </a:lnSpc>
            </a:pPr>
            <a:r>
              <a:rPr lang="zh-CN" altLang="en-US" sz="1200">
                <a:solidFill>
                  <a:srgbClr val="46A8AC"/>
                </a:solidFill>
                <a:cs typeface="+mn-ea"/>
                <a:sym typeface="+mn-lt"/>
              </a:rPr>
              <a:t>When a cigarette falls in love with a match,it is destined to be hurt.When a cigarette falls in love with a match,it is destined to be hurt.</a:t>
            </a:r>
            <a:endParaRPr lang="zh-CN" altLang="en-US" sz="1200">
              <a:solidFill>
                <a:srgbClr val="46A8AC"/>
              </a:solidFill>
              <a:cs typeface="+mn-ea"/>
              <a:sym typeface="+mn-lt"/>
            </a:endParaRPr>
          </a:p>
        </p:txBody>
      </p:sp>
      <p:sp>
        <p:nvSpPr>
          <p:cNvPr id="6" name="Rectangle 5"/>
          <p:cNvSpPr>
            <a:spLocks noChangeArrowheads="1"/>
          </p:cNvSpPr>
          <p:nvPr/>
        </p:nvSpPr>
        <p:spPr bwMode="auto">
          <a:xfrm>
            <a:off x="2508422" y="1550194"/>
            <a:ext cx="7246275" cy="2760663"/>
          </a:xfrm>
          <a:prstGeom prst="rect">
            <a:avLst/>
          </a:prstGeom>
          <a:noFill/>
          <a:ln w="38100" cap="flat">
            <a:solidFill>
              <a:srgbClr val="46A8AC"/>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cs typeface="+mn-ea"/>
              <a:sym typeface="+mn-lt"/>
            </a:endParaRPr>
          </a:p>
        </p:txBody>
      </p:sp>
      <p:pic>
        <p:nvPicPr>
          <p:cNvPr id="23" name="图片 22"/>
          <p:cNvPicPr>
            <a:picLocks noChangeAspect="1"/>
          </p:cNvPicPr>
          <p:nvPr/>
        </p:nvPicPr>
        <p:blipFill rotWithShape="1">
          <a:blip r:embed="rId1" cstate="screen"/>
          <a:srcRect t="27780"/>
          <a:stretch>
            <a:fillRect/>
          </a:stretch>
        </p:blipFill>
        <p:spPr>
          <a:xfrm rot="10800000">
            <a:off x="0" y="3954145"/>
            <a:ext cx="12192000" cy="29038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 name="组合 6"/>
          <p:cNvGrpSpPr/>
          <p:nvPr/>
        </p:nvGrpSpPr>
        <p:grpSpPr>
          <a:xfrm>
            <a:off x="0" y="273685"/>
            <a:ext cx="3248660" cy="499110"/>
            <a:chOff x="-35" y="638"/>
            <a:chExt cx="5116" cy="786"/>
          </a:xfrm>
          <a:solidFill>
            <a:srgbClr val="46A8AC"/>
          </a:solidFill>
        </p:grpSpPr>
        <p:sp>
          <p:nvSpPr>
            <p:cNvPr id="8" name="矩形 7"/>
            <p:cNvSpPr/>
            <p:nvPr/>
          </p:nvSpPr>
          <p:spPr>
            <a:xfrm>
              <a:off x="-35" y="638"/>
              <a:ext cx="4613" cy="7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等腰三角形 8"/>
            <p:cNvSpPr/>
            <p:nvPr/>
          </p:nvSpPr>
          <p:spPr>
            <a:xfrm rot="5400000">
              <a:off x="4436" y="779"/>
              <a:ext cx="787" cy="50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sp>
        <p:nvSpPr>
          <p:cNvPr id="15" name="文本框 14"/>
          <p:cNvSpPr txBox="1"/>
          <p:nvPr/>
        </p:nvSpPr>
        <p:spPr>
          <a:xfrm>
            <a:off x="56515" y="341630"/>
            <a:ext cx="2875280" cy="368300"/>
          </a:xfrm>
          <a:prstGeom prst="rect">
            <a:avLst/>
          </a:prstGeom>
          <a:noFill/>
        </p:spPr>
        <p:txBody>
          <a:bodyPr wrap="square" rtlCol="0">
            <a:spAutoFit/>
          </a:bodyPr>
          <a:p>
            <a:r>
              <a:rPr lang="zh-CN" altLang="en-US" dirty="0">
                <a:solidFill>
                  <a:schemeClr val="bg1"/>
                </a:solidFill>
                <a:cs typeface="+mn-ea"/>
                <a:sym typeface="+mn-lt"/>
              </a:rPr>
              <a:t>能力收获</a:t>
            </a:r>
            <a:endParaRPr lang="zh-CN" altLang="en-US" dirty="0">
              <a:solidFill>
                <a:schemeClr val="bg1"/>
              </a:solidFill>
              <a:cs typeface="+mn-ea"/>
              <a:sym typeface="+mn-lt"/>
            </a:endParaRPr>
          </a:p>
        </p:txBody>
      </p:sp>
      <p:pic>
        <p:nvPicPr>
          <p:cNvPr id="2" name="图片 1"/>
          <p:cNvPicPr>
            <a:picLocks noChangeAspect="1"/>
          </p:cNvPicPr>
          <p:nvPr/>
        </p:nvPicPr>
        <p:blipFill rotWithShape="1">
          <a:blip r:embed="rId1" cstate="screen"/>
          <a:srcRect t="37496" b="7418"/>
          <a:stretch>
            <a:fillRect/>
          </a:stretch>
        </p:blipFill>
        <p:spPr>
          <a:xfrm rot="10800000">
            <a:off x="0" y="4787900"/>
            <a:ext cx="12192000" cy="2070100"/>
          </a:xfrm>
          <a:prstGeom prst="rect">
            <a:avLst/>
          </a:prstGeom>
        </p:spPr>
      </p:pic>
      <p:grpSp>
        <p:nvGrpSpPr>
          <p:cNvPr id="20" name="组合 19"/>
          <p:cNvGrpSpPr/>
          <p:nvPr/>
        </p:nvGrpSpPr>
        <p:grpSpPr>
          <a:xfrm>
            <a:off x="1224915" y="1113790"/>
            <a:ext cx="2835275" cy="4037330"/>
            <a:chOff x="2040" y="2228"/>
            <a:chExt cx="4465" cy="6358"/>
          </a:xfrm>
        </p:grpSpPr>
        <p:sp>
          <p:nvSpPr>
            <p:cNvPr id="13" name="五边形 12"/>
            <p:cNvSpPr/>
            <p:nvPr/>
          </p:nvSpPr>
          <p:spPr>
            <a:xfrm rot="16200000">
              <a:off x="1986" y="4067"/>
              <a:ext cx="4572" cy="4465"/>
            </a:xfrm>
            <a:prstGeom prst="homePlat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gradFill>
                  <a:gsLst>
                    <a:gs pos="0">
                      <a:srgbClr val="E30000"/>
                    </a:gs>
                    <a:gs pos="100000">
                      <a:srgbClr val="760303"/>
                    </a:gs>
                  </a:gsLst>
                  <a:lin scaled="0"/>
                </a:gradFill>
              </a:endParaRPr>
            </a:p>
          </p:txBody>
        </p:sp>
        <p:grpSp>
          <p:nvGrpSpPr>
            <p:cNvPr id="17" name="组合 16"/>
            <p:cNvGrpSpPr/>
            <p:nvPr/>
          </p:nvGrpSpPr>
          <p:grpSpPr>
            <a:xfrm>
              <a:off x="3370" y="2228"/>
              <a:ext cx="1804" cy="1522"/>
              <a:chOff x="3370" y="3939"/>
              <a:chExt cx="1804" cy="1522"/>
            </a:xfrm>
          </p:grpSpPr>
          <p:sp>
            <p:nvSpPr>
              <p:cNvPr id="14" name="椭圆 13"/>
              <p:cNvSpPr/>
              <p:nvPr/>
            </p:nvSpPr>
            <p:spPr>
              <a:xfrm>
                <a:off x="3370" y="3939"/>
                <a:ext cx="1805" cy="1523"/>
              </a:xfrm>
              <a:prstGeom prst="ellipse">
                <a:avLst/>
              </a:prstGeom>
              <a:solidFill>
                <a:srgbClr val="46A8A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3692" y="3939"/>
                <a:ext cx="1161" cy="1210"/>
              </a:xfrm>
              <a:prstGeom prst="rect">
                <a:avLst/>
              </a:prstGeom>
              <a:noFill/>
              <a:extLst>
                <a:ext uri="{909E8E84-426E-40DD-AFC4-6F175D3DCCD1}">
                  <a14:hiddenFill xmlns:a14="http://schemas.microsoft.com/office/drawing/2010/main">
                    <a:grpFill/>
                  </a14:hiddenFill>
                </a:ext>
              </a:extLst>
            </p:spPr>
            <p:txBody>
              <a:bodyPr wrap="square" rtlCol="0">
                <a:spAutoFit/>
              </a:bodyPr>
              <a:p>
                <a:pPr algn="ctr"/>
                <a:r>
                  <a:rPr lang="en-US" altLang="zh-CN" sz="4400" b="1">
                    <a:solidFill>
                      <a:schemeClr val="bg1"/>
                    </a:solidFill>
                  </a:rPr>
                  <a:t>1</a:t>
                </a:r>
                <a:endParaRPr lang="en-US" altLang="zh-CN" sz="4400" b="1">
                  <a:solidFill>
                    <a:schemeClr val="bg1"/>
                  </a:solidFill>
                </a:endParaRPr>
              </a:p>
            </p:txBody>
          </p:sp>
        </p:grpSp>
        <p:sp>
          <p:nvSpPr>
            <p:cNvPr id="19" name="文本框 18"/>
            <p:cNvSpPr txBox="1"/>
            <p:nvPr/>
          </p:nvSpPr>
          <p:spPr>
            <a:xfrm>
              <a:off x="2572" y="6244"/>
              <a:ext cx="3400" cy="1598"/>
            </a:xfrm>
            <a:prstGeom prst="rect">
              <a:avLst/>
            </a:prstGeom>
            <a:noFill/>
          </p:spPr>
          <p:txBody>
            <a:bodyPr wrap="square" rtlCol="0">
              <a:spAutoFit/>
            </a:bodyPr>
            <a:p>
              <a:r>
                <a:rPr lang="zh-CN" altLang="en-US" sz="2000" b="1">
                  <a:solidFill>
                    <a:schemeClr val="bg1"/>
                  </a:solidFill>
                  <a:effectLst/>
                  <a:cs typeface="+mn-ea"/>
                  <a:sym typeface="+mn-lt"/>
                </a:rPr>
                <a:t>小组形式商讨分工解决问题的能力</a:t>
              </a:r>
              <a:r>
                <a:rPr lang="zh-CN" altLang="en-US" sz="2000" b="1">
                  <a:solidFill>
                    <a:schemeClr val="bg1"/>
                  </a:solidFill>
                  <a:effectLst/>
                  <a:cs typeface="+mn-ea"/>
                  <a:sym typeface="+mn-lt"/>
                </a:rPr>
                <a:t>.</a:t>
              </a:r>
              <a:endParaRPr lang="zh-CN" altLang="en-US" sz="2000" b="1">
                <a:solidFill>
                  <a:schemeClr val="bg1"/>
                </a:solidFill>
                <a:effectLst/>
                <a:cs typeface="+mn-ea"/>
                <a:sym typeface="+mn-lt"/>
              </a:endParaRPr>
            </a:p>
          </p:txBody>
        </p:sp>
      </p:grpSp>
      <p:grpSp>
        <p:nvGrpSpPr>
          <p:cNvPr id="21" name="组合 20"/>
          <p:cNvGrpSpPr/>
          <p:nvPr/>
        </p:nvGrpSpPr>
        <p:grpSpPr>
          <a:xfrm>
            <a:off x="4678045" y="1113790"/>
            <a:ext cx="2835275" cy="4037330"/>
            <a:chOff x="2040" y="2228"/>
            <a:chExt cx="4465" cy="6358"/>
          </a:xfrm>
        </p:grpSpPr>
        <p:sp>
          <p:nvSpPr>
            <p:cNvPr id="22" name="五边形 21"/>
            <p:cNvSpPr/>
            <p:nvPr/>
          </p:nvSpPr>
          <p:spPr>
            <a:xfrm rot="16200000">
              <a:off x="1986" y="4067"/>
              <a:ext cx="4572" cy="4465"/>
            </a:xfrm>
            <a:prstGeom prst="homePlat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gradFill>
                  <a:gsLst>
                    <a:gs pos="0">
                      <a:srgbClr val="E30000"/>
                    </a:gs>
                    <a:gs pos="100000">
                      <a:srgbClr val="760303"/>
                    </a:gs>
                  </a:gsLst>
                  <a:lin scaled="0"/>
                </a:gradFill>
              </a:endParaRPr>
            </a:p>
          </p:txBody>
        </p:sp>
        <p:grpSp>
          <p:nvGrpSpPr>
            <p:cNvPr id="23" name="组合 22"/>
            <p:cNvGrpSpPr/>
            <p:nvPr/>
          </p:nvGrpSpPr>
          <p:grpSpPr>
            <a:xfrm>
              <a:off x="3370" y="2228"/>
              <a:ext cx="1805" cy="1523"/>
              <a:chOff x="3370" y="3939"/>
              <a:chExt cx="1805" cy="1523"/>
            </a:xfrm>
          </p:grpSpPr>
          <p:sp>
            <p:nvSpPr>
              <p:cNvPr id="24" name="椭圆 23"/>
              <p:cNvSpPr/>
              <p:nvPr/>
            </p:nvSpPr>
            <p:spPr>
              <a:xfrm>
                <a:off x="3370" y="3939"/>
                <a:ext cx="1805" cy="1523"/>
              </a:xfrm>
              <a:prstGeom prst="ellipse">
                <a:avLst/>
              </a:prstGeom>
              <a:solidFill>
                <a:srgbClr val="46A8A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文本框 24"/>
              <p:cNvSpPr txBox="1"/>
              <p:nvPr/>
            </p:nvSpPr>
            <p:spPr>
              <a:xfrm>
                <a:off x="3692" y="3939"/>
                <a:ext cx="1161" cy="1210"/>
              </a:xfrm>
              <a:prstGeom prst="rect">
                <a:avLst/>
              </a:prstGeom>
              <a:noFill/>
              <a:extLst>
                <a:ext uri="{909E8E84-426E-40DD-AFC4-6F175D3DCCD1}">
                  <a14:hiddenFill xmlns:a14="http://schemas.microsoft.com/office/drawing/2010/main">
                    <a:grpFill/>
                  </a14:hiddenFill>
                </a:ext>
              </a:extLst>
            </p:spPr>
            <p:txBody>
              <a:bodyPr wrap="square" rtlCol="0">
                <a:spAutoFit/>
              </a:bodyPr>
              <a:p>
                <a:pPr algn="ctr"/>
                <a:r>
                  <a:rPr lang="en-US" altLang="zh-CN" sz="4400" b="1">
                    <a:solidFill>
                      <a:schemeClr val="bg1"/>
                    </a:solidFill>
                  </a:rPr>
                  <a:t>2</a:t>
                </a:r>
                <a:endParaRPr lang="en-US" altLang="zh-CN" sz="4400" b="1">
                  <a:solidFill>
                    <a:schemeClr val="bg1"/>
                  </a:solidFill>
                </a:endParaRPr>
              </a:p>
            </p:txBody>
          </p:sp>
        </p:grpSp>
        <p:sp>
          <p:nvSpPr>
            <p:cNvPr id="26" name="文本框 25"/>
            <p:cNvSpPr txBox="1"/>
            <p:nvPr/>
          </p:nvSpPr>
          <p:spPr>
            <a:xfrm>
              <a:off x="2572" y="6729"/>
              <a:ext cx="3400" cy="1113"/>
            </a:xfrm>
            <a:prstGeom prst="rect">
              <a:avLst/>
            </a:prstGeom>
            <a:noFill/>
          </p:spPr>
          <p:txBody>
            <a:bodyPr wrap="square" rtlCol="0">
              <a:spAutoFit/>
            </a:bodyPr>
            <a:p>
              <a:pPr algn="ctr"/>
              <a:r>
                <a:rPr lang="zh-CN" altLang="en-US" sz="2000" b="1">
                  <a:solidFill>
                    <a:schemeClr val="bg1"/>
                  </a:solidFill>
                  <a:effectLst/>
                  <a:cs typeface="+mn-ea"/>
                  <a:sym typeface="+mn-lt"/>
                </a:rPr>
                <a:t>创新能力</a:t>
              </a:r>
              <a:endParaRPr lang="zh-CN" altLang="en-US" sz="2000" b="1">
                <a:solidFill>
                  <a:schemeClr val="bg1"/>
                </a:solidFill>
                <a:effectLst/>
                <a:cs typeface="+mn-ea"/>
                <a:sym typeface="+mn-lt"/>
              </a:endParaRPr>
            </a:p>
            <a:p>
              <a:pPr algn="ctr"/>
              <a:r>
                <a:rPr lang="zh-CN" altLang="en-US" sz="2000" b="1">
                  <a:solidFill>
                    <a:schemeClr val="bg1"/>
                  </a:solidFill>
                  <a:effectLst/>
                  <a:cs typeface="+mn-ea"/>
                  <a:sym typeface="+mn-lt"/>
                </a:rPr>
                <a:t>查阅资料的能力</a:t>
              </a:r>
              <a:endParaRPr lang="zh-CN" altLang="en-US" sz="2000" b="1">
                <a:solidFill>
                  <a:schemeClr val="bg1"/>
                </a:solidFill>
                <a:effectLst/>
                <a:cs typeface="+mn-ea"/>
                <a:sym typeface="+mn-lt"/>
              </a:endParaRPr>
            </a:p>
          </p:txBody>
        </p:sp>
      </p:grpSp>
      <p:grpSp>
        <p:nvGrpSpPr>
          <p:cNvPr id="27" name="组合 26"/>
          <p:cNvGrpSpPr/>
          <p:nvPr/>
        </p:nvGrpSpPr>
        <p:grpSpPr>
          <a:xfrm>
            <a:off x="8124825" y="1113790"/>
            <a:ext cx="2835275" cy="4037330"/>
            <a:chOff x="2040" y="2228"/>
            <a:chExt cx="4465" cy="6358"/>
          </a:xfrm>
        </p:grpSpPr>
        <p:sp>
          <p:nvSpPr>
            <p:cNvPr id="28" name="五边形 27"/>
            <p:cNvSpPr/>
            <p:nvPr/>
          </p:nvSpPr>
          <p:spPr>
            <a:xfrm rot="16200000">
              <a:off x="1986" y="4067"/>
              <a:ext cx="4572" cy="4465"/>
            </a:xfrm>
            <a:prstGeom prst="homePlate">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gradFill>
                  <a:gsLst>
                    <a:gs pos="0">
                      <a:srgbClr val="E30000"/>
                    </a:gs>
                    <a:gs pos="100000">
                      <a:srgbClr val="760303"/>
                    </a:gs>
                  </a:gsLst>
                  <a:lin scaled="0"/>
                </a:gradFill>
              </a:endParaRPr>
            </a:p>
          </p:txBody>
        </p:sp>
        <p:grpSp>
          <p:nvGrpSpPr>
            <p:cNvPr id="29" name="组合 28"/>
            <p:cNvGrpSpPr/>
            <p:nvPr/>
          </p:nvGrpSpPr>
          <p:grpSpPr>
            <a:xfrm>
              <a:off x="3370" y="2228"/>
              <a:ext cx="1805" cy="1523"/>
              <a:chOff x="3370" y="3939"/>
              <a:chExt cx="1805" cy="1523"/>
            </a:xfrm>
          </p:grpSpPr>
          <p:sp>
            <p:nvSpPr>
              <p:cNvPr id="30" name="椭圆 29"/>
              <p:cNvSpPr/>
              <p:nvPr/>
            </p:nvSpPr>
            <p:spPr>
              <a:xfrm>
                <a:off x="3370" y="3939"/>
                <a:ext cx="1805" cy="1523"/>
              </a:xfrm>
              <a:prstGeom prst="ellipse">
                <a:avLst/>
              </a:prstGeom>
              <a:solidFill>
                <a:srgbClr val="46A8A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1" name="文本框 30"/>
              <p:cNvSpPr txBox="1"/>
              <p:nvPr/>
            </p:nvSpPr>
            <p:spPr>
              <a:xfrm>
                <a:off x="3692" y="3939"/>
                <a:ext cx="1161" cy="1210"/>
              </a:xfrm>
              <a:prstGeom prst="rect">
                <a:avLst/>
              </a:prstGeom>
              <a:noFill/>
              <a:extLst>
                <a:ext uri="{909E8E84-426E-40DD-AFC4-6F175D3DCCD1}">
                  <a14:hiddenFill xmlns:a14="http://schemas.microsoft.com/office/drawing/2010/main">
                    <a:grpFill/>
                  </a14:hiddenFill>
                </a:ext>
              </a:extLst>
            </p:spPr>
            <p:txBody>
              <a:bodyPr wrap="square" rtlCol="0">
                <a:spAutoFit/>
              </a:bodyPr>
              <a:p>
                <a:pPr algn="ctr"/>
                <a:r>
                  <a:rPr lang="en-US" altLang="zh-CN" sz="4400" b="1">
                    <a:solidFill>
                      <a:schemeClr val="bg1"/>
                    </a:solidFill>
                  </a:rPr>
                  <a:t>3</a:t>
                </a:r>
                <a:endParaRPr lang="en-US" altLang="zh-CN" sz="4400" b="1">
                  <a:solidFill>
                    <a:schemeClr val="bg1"/>
                  </a:solidFill>
                </a:endParaRPr>
              </a:p>
            </p:txBody>
          </p:sp>
        </p:grpSp>
        <p:sp>
          <p:nvSpPr>
            <p:cNvPr id="32" name="文本框 31"/>
            <p:cNvSpPr txBox="1"/>
            <p:nvPr/>
          </p:nvSpPr>
          <p:spPr>
            <a:xfrm>
              <a:off x="2437" y="6729"/>
              <a:ext cx="3671" cy="628"/>
            </a:xfrm>
            <a:prstGeom prst="rect">
              <a:avLst/>
            </a:prstGeom>
            <a:noFill/>
          </p:spPr>
          <p:txBody>
            <a:bodyPr wrap="square" rtlCol="0">
              <a:spAutoFit/>
            </a:bodyPr>
            <a:p>
              <a:pPr algn="ctr"/>
              <a:r>
                <a:rPr lang="zh-CN" altLang="en-US" sz="2000" b="1">
                  <a:solidFill>
                    <a:schemeClr val="bg1"/>
                  </a:solidFill>
                  <a:effectLst/>
                  <a:cs typeface="+mn-ea"/>
                  <a:sym typeface="+mn-lt"/>
                </a:rPr>
                <a:t>机械结构设计能力</a:t>
              </a:r>
              <a:endParaRPr lang="zh-CN" altLang="en-US" sz="2000" b="1">
                <a:solidFill>
                  <a:schemeClr val="bg1"/>
                </a:solidFill>
                <a:effectLst/>
                <a:cs typeface="+mn-ea"/>
                <a:sym typeface="+mn-lt"/>
              </a:endParaRPr>
            </a:p>
          </p:txBody>
        </p:sp>
      </p:gr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 name="组合 6"/>
          <p:cNvGrpSpPr/>
          <p:nvPr/>
        </p:nvGrpSpPr>
        <p:grpSpPr>
          <a:xfrm>
            <a:off x="0" y="273685"/>
            <a:ext cx="3248660" cy="499110"/>
            <a:chOff x="-35" y="638"/>
            <a:chExt cx="5116" cy="786"/>
          </a:xfrm>
          <a:solidFill>
            <a:srgbClr val="46A8AC"/>
          </a:solidFill>
        </p:grpSpPr>
        <p:sp>
          <p:nvSpPr>
            <p:cNvPr id="8" name="矩形 7"/>
            <p:cNvSpPr/>
            <p:nvPr/>
          </p:nvSpPr>
          <p:spPr>
            <a:xfrm>
              <a:off x="-35" y="638"/>
              <a:ext cx="4613" cy="7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等腰三角形 8"/>
            <p:cNvSpPr/>
            <p:nvPr/>
          </p:nvSpPr>
          <p:spPr>
            <a:xfrm rot="5400000">
              <a:off x="4436" y="779"/>
              <a:ext cx="787" cy="50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sp>
        <p:nvSpPr>
          <p:cNvPr id="15" name="文本框 14"/>
          <p:cNvSpPr txBox="1"/>
          <p:nvPr/>
        </p:nvSpPr>
        <p:spPr>
          <a:xfrm>
            <a:off x="56515" y="341630"/>
            <a:ext cx="2875280" cy="368300"/>
          </a:xfrm>
          <a:prstGeom prst="rect">
            <a:avLst/>
          </a:prstGeom>
          <a:noFill/>
        </p:spPr>
        <p:txBody>
          <a:bodyPr wrap="square" rtlCol="0">
            <a:spAutoFit/>
          </a:bodyPr>
          <a:p>
            <a:r>
              <a:rPr lang="zh-CN" altLang="en-US" dirty="0">
                <a:solidFill>
                  <a:schemeClr val="bg1"/>
                </a:solidFill>
                <a:cs typeface="+mn-ea"/>
                <a:sym typeface="+mn-lt"/>
              </a:rPr>
              <a:t>能力收获</a:t>
            </a:r>
            <a:endParaRPr lang="zh-CN" altLang="en-US" dirty="0">
              <a:solidFill>
                <a:schemeClr val="bg1"/>
              </a:solidFill>
              <a:cs typeface="+mn-ea"/>
              <a:sym typeface="+mn-lt"/>
            </a:endParaRPr>
          </a:p>
        </p:txBody>
      </p:sp>
      <p:grpSp>
        <p:nvGrpSpPr>
          <p:cNvPr id="3" name="组合 2"/>
          <p:cNvGrpSpPr/>
          <p:nvPr/>
        </p:nvGrpSpPr>
        <p:grpSpPr>
          <a:xfrm>
            <a:off x="1628775" y="1484630"/>
            <a:ext cx="1303020" cy="1260011"/>
            <a:chOff x="6207" y="1744"/>
            <a:chExt cx="7040" cy="7353"/>
          </a:xfrm>
          <a:solidFill>
            <a:srgbClr val="46A8AC"/>
          </a:solidFill>
        </p:grpSpPr>
        <p:sp>
          <p:nvSpPr>
            <p:cNvPr id="4" name="椭圆 3"/>
            <p:cNvSpPr/>
            <p:nvPr/>
          </p:nvSpPr>
          <p:spPr>
            <a:xfrm>
              <a:off x="6415" y="2108"/>
              <a:ext cx="6625" cy="662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5" name="任意多边形 62"/>
            <p:cNvSpPr/>
            <p:nvPr/>
          </p:nvSpPr>
          <p:spPr>
            <a:xfrm>
              <a:off x="6207" y="1744"/>
              <a:ext cx="7040" cy="7353"/>
            </a:xfrm>
            <a:custGeom>
              <a:avLst/>
              <a:gdLst>
                <a:gd name="connsiteX0" fmla="*/ 1992 w 5668013"/>
                <a:gd name="connsiteY0" fmla="*/ 3821301 h 5920352"/>
                <a:gd name="connsiteX1" fmla="*/ 112589 w 5668013"/>
                <a:gd name="connsiteY1" fmla="*/ 3821301 h 5920352"/>
                <a:gd name="connsiteX2" fmla="*/ 204047 w 5668013"/>
                <a:gd name="connsiteY2" fmla="*/ 4071184 h 5920352"/>
                <a:gd name="connsiteX3" fmla="*/ 2834006 w 5668013"/>
                <a:gd name="connsiteY3" fmla="*/ 5814437 h 5920352"/>
                <a:gd name="connsiteX4" fmla="*/ 5463965 w 5668013"/>
                <a:gd name="connsiteY4" fmla="*/ 4071184 h 5920352"/>
                <a:gd name="connsiteX5" fmla="*/ 5555423 w 5668013"/>
                <a:gd name="connsiteY5" fmla="*/ 3821301 h 5920352"/>
                <a:gd name="connsiteX6" fmla="*/ 5666020 w 5668013"/>
                <a:gd name="connsiteY6" fmla="*/ 3821301 h 5920352"/>
                <a:gd name="connsiteX7" fmla="*/ 5661098 w 5668013"/>
                <a:gd name="connsiteY7" fmla="*/ 3840442 h 5920352"/>
                <a:gd name="connsiteX8" fmla="*/ 2834006 w 5668013"/>
                <a:gd name="connsiteY8" fmla="*/ 5920352 h 5920352"/>
                <a:gd name="connsiteX9" fmla="*/ 6914 w 5668013"/>
                <a:gd name="connsiteY9" fmla="*/ 3840442 h 5920352"/>
                <a:gd name="connsiteX10" fmla="*/ 2834006 w 5668013"/>
                <a:gd name="connsiteY10" fmla="*/ 0 h 5920352"/>
                <a:gd name="connsiteX11" fmla="*/ 5661098 w 5668013"/>
                <a:gd name="connsiteY11" fmla="*/ 2079910 h 5920352"/>
                <a:gd name="connsiteX12" fmla="*/ 5668013 w 5668013"/>
                <a:gd name="connsiteY12" fmla="*/ 2106801 h 5920352"/>
                <a:gd name="connsiteX13" fmla="*/ 5558260 w 5668013"/>
                <a:gd name="connsiteY13" fmla="*/ 2106801 h 5920352"/>
                <a:gd name="connsiteX14" fmla="*/ 5463965 w 5668013"/>
                <a:gd name="connsiteY14" fmla="*/ 1849169 h 5920352"/>
                <a:gd name="connsiteX15" fmla="*/ 2834006 w 5668013"/>
                <a:gd name="connsiteY15" fmla="*/ 105915 h 5920352"/>
                <a:gd name="connsiteX16" fmla="*/ 204047 w 5668013"/>
                <a:gd name="connsiteY16" fmla="*/ 1849169 h 5920352"/>
                <a:gd name="connsiteX17" fmla="*/ 109753 w 5668013"/>
                <a:gd name="connsiteY17" fmla="*/ 2106801 h 5920352"/>
                <a:gd name="connsiteX18" fmla="*/ 0 w 5668013"/>
                <a:gd name="connsiteY18" fmla="*/ 2106801 h 5920352"/>
                <a:gd name="connsiteX19" fmla="*/ 6914 w 5668013"/>
                <a:gd name="connsiteY19" fmla="*/ 2079910 h 5920352"/>
                <a:gd name="connsiteX20" fmla="*/ 2834006 w 5668013"/>
                <a:gd name="connsiteY20" fmla="*/ 0 h 59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68013" h="5920352">
                  <a:moveTo>
                    <a:pt x="1992" y="3821301"/>
                  </a:moveTo>
                  <a:lnTo>
                    <a:pt x="112589" y="3821301"/>
                  </a:lnTo>
                  <a:lnTo>
                    <a:pt x="204047" y="4071184"/>
                  </a:lnTo>
                  <a:cubicBezTo>
                    <a:pt x="637348" y="5095621"/>
                    <a:pt x="1651733" y="5814437"/>
                    <a:pt x="2834006" y="5814437"/>
                  </a:cubicBezTo>
                  <a:cubicBezTo>
                    <a:pt x="4016280" y="5814437"/>
                    <a:pt x="5030665" y="5095621"/>
                    <a:pt x="5463965" y="4071184"/>
                  </a:cubicBezTo>
                  <a:lnTo>
                    <a:pt x="5555423" y="3821301"/>
                  </a:lnTo>
                  <a:lnTo>
                    <a:pt x="5666020" y="3821301"/>
                  </a:lnTo>
                  <a:lnTo>
                    <a:pt x="5661098" y="3840442"/>
                  </a:lnTo>
                  <a:cubicBezTo>
                    <a:pt x="5286306" y="5045437"/>
                    <a:pt x="4162330" y="5920352"/>
                    <a:pt x="2834006" y="5920352"/>
                  </a:cubicBezTo>
                  <a:cubicBezTo>
                    <a:pt x="1505683" y="5920352"/>
                    <a:pt x="381706" y="5045437"/>
                    <a:pt x="6914" y="3840442"/>
                  </a:cubicBezTo>
                  <a:close/>
                  <a:moveTo>
                    <a:pt x="2834006" y="0"/>
                  </a:moveTo>
                  <a:cubicBezTo>
                    <a:pt x="4162330" y="0"/>
                    <a:pt x="5286306" y="874916"/>
                    <a:pt x="5661098" y="2079910"/>
                  </a:cubicBezTo>
                  <a:lnTo>
                    <a:pt x="5668013" y="2106801"/>
                  </a:lnTo>
                  <a:lnTo>
                    <a:pt x="5558260" y="2106801"/>
                  </a:lnTo>
                  <a:lnTo>
                    <a:pt x="5463965" y="1849169"/>
                  </a:lnTo>
                  <a:cubicBezTo>
                    <a:pt x="5030665" y="824732"/>
                    <a:pt x="4016280" y="105915"/>
                    <a:pt x="2834006" y="105915"/>
                  </a:cubicBezTo>
                  <a:cubicBezTo>
                    <a:pt x="1651733" y="105915"/>
                    <a:pt x="637348" y="824732"/>
                    <a:pt x="204047" y="1849169"/>
                  </a:cubicBezTo>
                  <a:lnTo>
                    <a:pt x="109753" y="2106801"/>
                  </a:lnTo>
                  <a:lnTo>
                    <a:pt x="0" y="2106801"/>
                  </a:lnTo>
                  <a:lnTo>
                    <a:pt x="6914" y="2079910"/>
                  </a:lnTo>
                  <a:cubicBezTo>
                    <a:pt x="381706" y="874916"/>
                    <a:pt x="1505683" y="0"/>
                    <a:pt x="28340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grpSp>
      <p:grpSp>
        <p:nvGrpSpPr>
          <p:cNvPr id="10" name="组合 9"/>
          <p:cNvGrpSpPr/>
          <p:nvPr/>
        </p:nvGrpSpPr>
        <p:grpSpPr>
          <a:xfrm>
            <a:off x="6498590" y="1483995"/>
            <a:ext cx="1303020" cy="1260011"/>
            <a:chOff x="6207" y="1744"/>
            <a:chExt cx="7040" cy="7353"/>
          </a:xfrm>
          <a:solidFill>
            <a:srgbClr val="46A8AC"/>
          </a:solidFill>
        </p:grpSpPr>
        <p:sp>
          <p:nvSpPr>
            <p:cNvPr id="11" name="椭圆 10"/>
            <p:cNvSpPr/>
            <p:nvPr/>
          </p:nvSpPr>
          <p:spPr>
            <a:xfrm>
              <a:off x="6415" y="2108"/>
              <a:ext cx="6625" cy="662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7" name="任意多边形 62"/>
            <p:cNvSpPr/>
            <p:nvPr/>
          </p:nvSpPr>
          <p:spPr>
            <a:xfrm>
              <a:off x="6207" y="1744"/>
              <a:ext cx="7040" cy="7353"/>
            </a:xfrm>
            <a:custGeom>
              <a:avLst/>
              <a:gdLst>
                <a:gd name="connsiteX0" fmla="*/ 1992 w 5668013"/>
                <a:gd name="connsiteY0" fmla="*/ 3821301 h 5920352"/>
                <a:gd name="connsiteX1" fmla="*/ 112589 w 5668013"/>
                <a:gd name="connsiteY1" fmla="*/ 3821301 h 5920352"/>
                <a:gd name="connsiteX2" fmla="*/ 204047 w 5668013"/>
                <a:gd name="connsiteY2" fmla="*/ 4071184 h 5920352"/>
                <a:gd name="connsiteX3" fmla="*/ 2834006 w 5668013"/>
                <a:gd name="connsiteY3" fmla="*/ 5814437 h 5920352"/>
                <a:gd name="connsiteX4" fmla="*/ 5463965 w 5668013"/>
                <a:gd name="connsiteY4" fmla="*/ 4071184 h 5920352"/>
                <a:gd name="connsiteX5" fmla="*/ 5555423 w 5668013"/>
                <a:gd name="connsiteY5" fmla="*/ 3821301 h 5920352"/>
                <a:gd name="connsiteX6" fmla="*/ 5666020 w 5668013"/>
                <a:gd name="connsiteY6" fmla="*/ 3821301 h 5920352"/>
                <a:gd name="connsiteX7" fmla="*/ 5661098 w 5668013"/>
                <a:gd name="connsiteY7" fmla="*/ 3840442 h 5920352"/>
                <a:gd name="connsiteX8" fmla="*/ 2834006 w 5668013"/>
                <a:gd name="connsiteY8" fmla="*/ 5920352 h 5920352"/>
                <a:gd name="connsiteX9" fmla="*/ 6914 w 5668013"/>
                <a:gd name="connsiteY9" fmla="*/ 3840442 h 5920352"/>
                <a:gd name="connsiteX10" fmla="*/ 2834006 w 5668013"/>
                <a:gd name="connsiteY10" fmla="*/ 0 h 5920352"/>
                <a:gd name="connsiteX11" fmla="*/ 5661098 w 5668013"/>
                <a:gd name="connsiteY11" fmla="*/ 2079910 h 5920352"/>
                <a:gd name="connsiteX12" fmla="*/ 5668013 w 5668013"/>
                <a:gd name="connsiteY12" fmla="*/ 2106801 h 5920352"/>
                <a:gd name="connsiteX13" fmla="*/ 5558260 w 5668013"/>
                <a:gd name="connsiteY13" fmla="*/ 2106801 h 5920352"/>
                <a:gd name="connsiteX14" fmla="*/ 5463965 w 5668013"/>
                <a:gd name="connsiteY14" fmla="*/ 1849169 h 5920352"/>
                <a:gd name="connsiteX15" fmla="*/ 2834006 w 5668013"/>
                <a:gd name="connsiteY15" fmla="*/ 105915 h 5920352"/>
                <a:gd name="connsiteX16" fmla="*/ 204047 w 5668013"/>
                <a:gd name="connsiteY16" fmla="*/ 1849169 h 5920352"/>
                <a:gd name="connsiteX17" fmla="*/ 109753 w 5668013"/>
                <a:gd name="connsiteY17" fmla="*/ 2106801 h 5920352"/>
                <a:gd name="connsiteX18" fmla="*/ 0 w 5668013"/>
                <a:gd name="connsiteY18" fmla="*/ 2106801 h 5920352"/>
                <a:gd name="connsiteX19" fmla="*/ 6914 w 5668013"/>
                <a:gd name="connsiteY19" fmla="*/ 2079910 h 5920352"/>
                <a:gd name="connsiteX20" fmla="*/ 2834006 w 5668013"/>
                <a:gd name="connsiteY20" fmla="*/ 0 h 59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68013" h="5920352">
                  <a:moveTo>
                    <a:pt x="1992" y="3821301"/>
                  </a:moveTo>
                  <a:lnTo>
                    <a:pt x="112589" y="3821301"/>
                  </a:lnTo>
                  <a:lnTo>
                    <a:pt x="204047" y="4071184"/>
                  </a:lnTo>
                  <a:cubicBezTo>
                    <a:pt x="637348" y="5095621"/>
                    <a:pt x="1651733" y="5814437"/>
                    <a:pt x="2834006" y="5814437"/>
                  </a:cubicBezTo>
                  <a:cubicBezTo>
                    <a:pt x="4016280" y="5814437"/>
                    <a:pt x="5030665" y="5095621"/>
                    <a:pt x="5463965" y="4071184"/>
                  </a:cubicBezTo>
                  <a:lnTo>
                    <a:pt x="5555423" y="3821301"/>
                  </a:lnTo>
                  <a:lnTo>
                    <a:pt x="5666020" y="3821301"/>
                  </a:lnTo>
                  <a:lnTo>
                    <a:pt x="5661098" y="3840442"/>
                  </a:lnTo>
                  <a:cubicBezTo>
                    <a:pt x="5286306" y="5045437"/>
                    <a:pt x="4162330" y="5920352"/>
                    <a:pt x="2834006" y="5920352"/>
                  </a:cubicBezTo>
                  <a:cubicBezTo>
                    <a:pt x="1505683" y="5920352"/>
                    <a:pt x="381706" y="5045437"/>
                    <a:pt x="6914" y="3840442"/>
                  </a:cubicBezTo>
                  <a:close/>
                  <a:moveTo>
                    <a:pt x="2834006" y="0"/>
                  </a:moveTo>
                  <a:cubicBezTo>
                    <a:pt x="4162330" y="0"/>
                    <a:pt x="5286306" y="874916"/>
                    <a:pt x="5661098" y="2079910"/>
                  </a:cubicBezTo>
                  <a:lnTo>
                    <a:pt x="5668013" y="2106801"/>
                  </a:lnTo>
                  <a:lnTo>
                    <a:pt x="5558260" y="2106801"/>
                  </a:lnTo>
                  <a:lnTo>
                    <a:pt x="5463965" y="1849169"/>
                  </a:lnTo>
                  <a:cubicBezTo>
                    <a:pt x="5030665" y="824732"/>
                    <a:pt x="4016280" y="105915"/>
                    <a:pt x="2834006" y="105915"/>
                  </a:cubicBezTo>
                  <a:cubicBezTo>
                    <a:pt x="1651733" y="105915"/>
                    <a:pt x="637348" y="824732"/>
                    <a:pt x="204047" y="1849169"/>
                  </a:cubicBezTo>
                  <a:lnTo>
                    <a:pt x="109753" y="2106801"/>
                  </a:lnTo>
                  <a:lnTo>
                    <a:pt x="0" y="2106801"/>
                  </a:lnTo>
                  <a:lnTo>
                    <a:pt x="6914" y="2079910"/>
                  </a:lnTo>
                  <a:cubicBezTo>
                    <a:pt x="381706" y="874916"/>
                    <a:pt x="1505683" y="0"/>
                    <a:pt x="28340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grpSp>
      <p:grpSp>
        <p:nvGrpSpPr>
          <p:cNvPr id="18" name="组合 17"/>
          <p:cNvGrpSpPr/>
          <p:nvPr/>
        </p:nvGrpSpPr>
        <p:grpSpPr>
          <a:xfrm>
            <a:off x="1588135" y="3486785"/>
            <a:ext cx="1303020" cy="1260011"/>
            <a:chOff x="6207" y="1744"/>
            <a:chExt cx="7040" cy="7353"/>
          </a:xfrm>
          <a:solidFill>
            <a:srgbClr val="46A8AC"/>
          </a:solidFill>
        </p:grpSpPr>
        <p:sp>
          <p:nvSpPr>
            <p:cNvPr id="19" name="椭圆 18"/>
            <p:cNvSpPr/>
            <p:nvPr/>
          </p:nvSpPr>
          <p:spPr>
            <a:xfrm>
              <a:off x="6415" y="2108"/>
              <a:ext cx="6625" cy="662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20" name="任意多边形 62"/>
            <p:cNvSpPr/>
            <p:nvPr/>
          </p:nvSpPr>
          <p:spPr>
            <a:xfrm>
              <a:off x="6207" y="1744"/>
              <a:ext cx="7040" cy="7353"/>
            </a:xfrm>
            <a:custGeom>
              <a:avLst/>
              <a:gdLst>
                <a:gd name="connsiteX0" fmla="*/ 1992 w 5668013"/>
                <a:gd name="connsiteY0" fmla="*/ 3821301 h 5920352"/>
                <a:gd name="connsiteX1" fmla="*/ 112589 w 5668013"/>
                <a:gd name="connsiteY1" fmla="*/ 3821301 h 5920352"/>
                <a:gd name="connsiteX2" fmla="*/ 204047 w 5668013"/>
                <a:gd name="connsiteY2" fmla="*/ 4071184 h 5920352"/>
                <a:gd name="connsiteX3" fmla="*/ 2834006 w 5668013"/>
                <a:gd name="connsiteY3" fmla="*/ 5814437 h 5920352"/>
                <a:gd name="connsiteX4" fmla="*/ 5463965 w 5668013"/>
                <a:gd name="connsiteY4" fmla="*/ 4071184 h 5920352"/>
                <a:gd name="connsiteX5" fmla="*/ 5555423 w 5668013"/>
                <a:gd name="connsiteY5" fmla="*/ 3821301 h 5920352"/>
                <a:gd name="connsiteX6" fmla="*/ 5666020 w 5668013"/>
                <a:gd name="connsiteY6" fmla="*/ 3821301 h 5920352"/>
                <a:gd name="connsiteX7" fmla="*/ 5661098 w 5668013"/>
                <a:gd name="connsiteY7" fmla="*/ 3840442 h 5920352"/>
                <a:gd name="connsiteX8" fmla="*/ 2834006 w 5668013"/>
                <a:gd name="connsiteY8" fmla="*/ 5920352 h 5920352"/>
                <a:gd name="connsiteX9" fmla="*/ 6914 w 5668013"/>
                <a:gd name="connsiteY9" fmla="*/ 3840442 h 5920352"/>
                <a:gd name="connsiteX10" fmla="*/ 2834006 w 5668013"/>
                <a:gd name="connsiteY10" fmla="*/ 0 h 5920352"/>
                <a:gd name="connsiteX11" fmla="*/ 5661098 w 5668013"/>
                <a:gd name="connsiteY11" fmla="*/ 2079910 h 5920352"/>
                <a:gd name="connsiteX12" fmla="*/ 5668013 w 5668013"/>
                <a:gd name="connsiteY12" fmla="*/ 2106801 h 5920352"/>
                <a:gd name="connsiteX13" fmla="*/ 5558260 w 5668013"/>
                <a:gd name="connsiteY13" fmla="*/ 2106801 h 5920352"/>
                <a:gd name="connsiteX14" fmla="*/ 5463965 w 5668013"/>
                <a:gd name="connsiteY14" fmla="*/ 1849169 h 5920352"/>
                <a:gd name="connsiteX15" fmla="*/ 2834006 w 5668013"/>
                <a:gd name="connsiteY15" fmla="*/ 105915 h 5920352"/>
                <a:gd name="connsiteX16" fmla="*/ 204047 w 5668013"/>
                <a:gd name="connsiteY16" fmla="*/ 1849169 h 5920352"/>
                <a:gd name="connsiteX17" fmla="*/ 109753 w 5668013"/>
                <a:gd name="connsiteY17" fmla="*/ 2106801 h 5920352"/>
                <a:gd name="connsiteX18" fmla="*/ 0 w 5668013"/>
                <a:gd name="connsiteY18" fmla="*/ 2106801 h 5920352"/>
                <a:gd name="connsiteX19" fmla="*/ 6914 w 5668013"/>
                <a:gd name="connsiteY19" fmla="*/ 2079910 h 5920352"/>
                <a:gd name="connsiteX20" fmla="*/ 2834006 w 5668013"/>
                <a:gd name="connsiteY20" fmla="*/ 0 h 59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68013" h="5920352">
                  <a:moveTo>
                    <a:pt x="1992" y="3821301"/>
                  </a:moveTo>
                  <a:lnTo>
                    <a:pt x="112589" y="3821301"/>
                  </a:lnTo>
                  <a:lnTo>
                    <a:pt x="204047" y="4071184"/>
                  </a:lnTo>
                  <a:cubicBezTo>
                    <a:pt x="637348" y="5095621"/>
                    <a:pt x="1651733" y="5814437"/>
                    <a:pt x="2834006" y="5814437"/>
                  </a:cubicBezTo>
                  <a:cubicBezTo>
                    <a:pt x="4016280" y="5814437"/>
                    <a:pt x="5030665" y="5095621"/>
                    <a:pt x="5463965" y="4071184"/>
                  </a:cubicBezTo>
                  <a:lnTo>
                    <a:pt x="5555423" y="3821301"/>
                  </a:lnTo>
                  <a:lnTo>
                    <a:pt x="5666020" y="3821301"/>
                  </a:lnTo>
                  <a:lnTo>
                    <a:pt x="5661098" y="3840442"/>
                  </a:lnTo>
                  <a:cubicBezTo>
                    <a:pt x="5286306" y="5045437"/>
                    <a:pt x="4162330" y="5920352"/>
                    <a:pt x="2834006" y="5920352"/>
                  </a:cubicBezTo>
                  <a:cubicBezTo>
                    <a:pt x="1505683" y="5920352"/>
                    <a:pt x="381706" y="5045437"/>
                    <a:pt x="6914" y="3840442"/>
                  </a:cubicBezTo>
                  <a:close/>
                  <a:moveTo>
                    <a:pt x="2834006" y="0"/>
                  </a:moveTo>
                  <a:cubicBezTo>
                    <a:pt x="4162330" y="0"/>
                    <a:pt x="5286306" y="874916"/>
                    <a:pt x="5661098" y="2079910"/>
                  </a:cubicBezTo>
                  <a:lnTo>
                    <a:pt x="5668013" y="2106801"/>
                  </a:lnTo>
                  <a:lnTo>
                    <a:pt x="5558260" y="2106801"/>
                  </a:lnTo>
                  <a:lnTo>
                    <a:pt x="5463965" y="1849169"/>
                  </a:lnTo>
                  <a:cubicBezTo>
                    <a:pt x="5030665" y="824732"/>
                    <a:pt x="4016280" y="105915"/>
                    <a:pt x="2834006" y="105915"/>
                  </a:cubicBezTo>
                  <a:cubicBezTo>
                    <a:pt x="1651733" y="105915"/>
                    <a:pt x="637348" y="824732"/>
                    <a:pt x="204047" y="1849169"/>
                  </a:cubicBezTo>
                  <a:lnTo>
                    <a:pt x="109753" y="2106801"/>
                  </a:lnTo>
                  <a:lnTo>
                    <a:pt x="0" y="2106801"/>
                  </a:lnTo>
                  <a:lnTo>
                    <a:pt x="6914" y="2079910"/>
                  </a:lnTo>
                  <a:cubicBezTo>
                    <a:pt x="381706" y="874916"/>
                    <a:pt x="1505683" y="0"/>
                    <a:pt x="28340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grpSp>
      <p:grpSp>
        <p:nvGrpSpPr>
          <p:cNvPr id="21" name="组合 20"/>
          <p:cNvGrpSpPr/>
          <p:nvPr/>
        </p:nvGrpSpPr>
        <p:grpSpPr>
          <a:xfrm>
            <a:off x="6460490" y="3549015"/>
            <a:ext cx="1303020" cy="1260011"/>
            <a:chOff x="6207" y="1744"/>
            <a:chExt cx="7040" cy="7353"/>
          </a:xfrm>
          <a:solidFill>
            <a:srgbClr val="46A8AC"/>
          </a:solidFill>
        </p:grpSpPr>
        <p:sp>
          <p:nvSpPr>
            <p:cNvPr id="22" name="椭圆 21"/>
            <p:cNvSpPr/>
            <p:nvPr/>
          </p:nvSpPr>
          <p:spPr>
            <a:xfrm>
              <a:off x="6415" y="2108"/>
              <a:ext cx="6625" cy="662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24" name="任意多边形 62"/>
            <p:cNvSpPr/>
            <p:nvPr/>
          </p:nvSpPr>
          <p:spPr>
            <a:xfrm>
              <a:off x="6207" y="1744"/>
              <a:ext cx="7040" cy="7353"/>
            </a:xfrm>
            <a:custGeom>
              <a:avLst/>
              <a:gdLst>
                <a:gd name="connsiteX0" fmla="*/ 1992 w 5668013"/>
                <a:gd name="connsiteY0" fmla="*/ 3821301 h 5920352"/>
                <a:gd name="connsiteX1" fmla="*/ 112589 w 5668013"/>
                <a:gd name="connsiteY1" fmla="*/ 3821301 h 5920352"/>
                <a:gd name="connsiteX2" fmla="*/ 204047 w 5668013"/>
                <a:gd name="connsiteY2" fmla="*/ 4071184 h 5920352"/>
                <a:gd name="connsiteX3" fmla="*/ 2834006 w 5668013"/>
                <a:gd name="connsiteY3" fmla="*/ 5814437 h 5920352"/>
                <a:gd name="connsiteX4" fmla="*/ 5463965 w 5668013"/>
                <a:gd name="connsiteY4" fmla="*/ 4071184 h 5920352"/>
                <a:gd name="connsiteX5" fmla="*/ 5555423 w 5668013"/>
                <a:gd name="connsiteY5" fmla="*/ 3821301 h 5920352"/>
                <a:gd name="connsiteX6" fmla="*/ 5666020 w 5668013"/>
                <a:gd name="connsiteY6" fmla="*/ 3821301 h 5920352"/>
                <a:gd name="connsiteX7" fmla="*/ 5661098 w 5668013"/>
                <a:gd name="connsiteY7" fmla="*/ 3840442 h 5920352"/>
                <a:gd name="connsiteX8" fmla="*/ 2834006 w 5668013"/>
                <a:gd name="connsiteY8" fmla="*/ 5920352 h 5920352"/>
                <a:gd name="connsiteX9" fmla="*/ 6914 w 5668013"/>
                <a:gd name="connsiteY9" fmla="*/ 3840442 h 5920352"/>
                <a:gd name="connsiteX10" fmla="*/ 2834006 w 5668013"/>
                <a:gd name="connsiteY10" fmla="*/ 0 h 5920352"/>
                <a:gd name="connsiteX11" fmla="*/ 5661098 w 5668013"/>
                <a:gd name="connsiteY11" fmla="*/ 2079910 h 5920352"/>
                <a:gd name="connsiteX12" fmla="*/ 5668013 w 5668013"/>
                <a:gd name="connsiteY12" fmla="*/ 2106801 h 5920352"/>
                <a:gd name="connsiteX13" fmla="*/ 5558260 w 5668013"/>
                <a:gd name="connsiteY13" fmla="*/ 2106801 h 5920352"/>
                <a:gd name="connsiteX14" fmla="*/ 5463965 w 5668013"/>
                <a:gd name="connsiteY14" fmla="*/ 1849169 h 5920352"/>
                <a:gd name="connsiteX15" fmla="*/ 2834006 w 5668013"/>
                <a:gd name="connsiteY15" fmla="*/ 105915 h 5920352"/>
                <a:gd name="connsiteX16" fmla="*/ 204047 w 5668013"/>
                <a:gd name="connsiteY16" fmla="*/ 1849169 h 5920352"/>
                <a:gd name="connsiteX17" fmla="*/ 109753 w 5668013"/>
                <a:gd name="connsiteY17" fmla="*/ 2106801 h 5920352"/>
                <a:gd name="connsiteX18" fmla="*/ 0 w 5668013"/>
                <a:gd name="connsiteY18" fmla="*/ 2106801 h 5920352"/>
                <a:gd name="connsiteX19" fmla="*/ 6914 w 5668013"/>
                <a:gd name="connsiteY19" fmla="*/ 2079910 h 5920352"/>
                <a:gd name="connsiteX20" fmla="*/ 2834006 w 5668013"/>
                <a:gd name="connsiteY20" fmla="*/ 0 h 592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68013" h="5920352">
                  <a:moveTo>
                    <a:pt x="1992" y="3821301"/>
                  </a:moveTo>
                  <a:lnTo>
                    <a:pt x="112589" y="3821301"/>
                  </a:lnTo>
                  <a:lnTo>
                    <a:pt x="204047" y="4071184"/>
                  </a:lnTo>
                  <a:cubicBezTo>
                    <a:pt x="637348" y="5095621"/>
                    <a:pt x="1651733" y="5814437"/>
                    <a:pt x="2834006" y="5814437"/>
                  </a:cubicBezTo>
                  <a:cubicBezTo>
                    <a:pt x="4016280" y="5814437"/>
                    <a:pt x="5030665" y="5095621"/>
                    <a:pt x="5463965" y="4071184"/>
                  </a:cubicBezTo>
                  <a:lnTo>
                    <a:pt x="5555423" y="3821301"/>
                  </a:lnTo>
                  <a:lnTo>
                    <a:pt x="5666020" y="3821301"/>
                  </a:lnTo>
                  <a:lnTo>
                    <a:pt x="5661098" y="3840442"/>
                  </a:lnTo>
                  <a:cubicBezTo>
                    <a:pt x="5286306" y="5045437"/>
                    <a:pt x="4162330" y="5920352"/>
                    <a:pt x="2834006" y="5920352"/>
                  </a:cubicBezTo>
                  <a:cubicBezTo>
                    <a:pt x="1505683" y="5920352"/>
                    <a:pt x="381706" y="5045437"/>
                    <a:pt x="6914" y="3840442"/>
                  </a:cubicBezTo>
                  <a:close/>
                  <a:moveTo>
                    <a:pt x="2834006" y="0"/>
                  </a:moveTo>
                  <a:cubicBezTo>
                    <a:pt x="4162330" y="0"/>
                    <a:pt x="5286306" y="874916"/>
                    <a:pt x="5661098" y="2079910"/>
                  </a:cubicBezTo>
                  <a:lnTo>
                    <a:pt x="5668013" y="2106801"/>
                  </a:lnTo>
                  <a:lnTo>
                    <a:pt x="5558260" y="2106801"/>
                  </a:lnTo>
                  <a:lnTo>
                    <a:pt x="5463965" y="1849169"/>
                  </a:lnTo>
                  <a:cubicBezTo>
                    <a:pt x="5030665" y="824732"/>
                    <a:pt x="4016280" y="105915"/>
                    <a:pt x="2834006" y="105915"/>
                  </a:cubicBezTo>
                  <a:cubicBezTo>
                    <a:pt x="1651733" y="105915"/>
                    <a:pt x="637348" y="824732"/>
                    <a:pt x="204047" y="1849169"/>
                  </a:cubicBezTo>
                  <a:lnTo>
                    <a:pt x="109753" y="2106801"/>
                  </a:lnTo>
                  <a:lnTo>
                    <a:pt x="0" y="2106801"/>
                  </a:lnTo>
                  <a:lnTo>
                    <a:pt x="6914" y="2079910"/>
                  </a:lnTo>
                  <a:cubicBezTo>
                    <a:pt x="381706" y="874916"/>
                    <a:pt x="1505683" y="0"/>
                    <a:pt x="28340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grpSp>
      <p:sp>
        <p:nvSpPr>
          <p:cNvPr id="40" name="文本框 39"/>
          <p:cNvSpPr txBox="1"/>
          <p:nvPr/>
        </p:nvSpPr>
        <p:spPr>
          <a:xfrm>
            <a:off x="1840230" y="1791970"/>
            <a:ext cx="881380" cy="645160"/>
          </a:xfrm>
          <a:prstGeom prst="rect">
            <a:avLst/>
          </a:prstGeom>
          <a:noFill/>
        </p:spPr>
        <p:txBody>
          <a:bodyPr wrap="square" rtlCol="0">
            <a:spAutoFit/>
          </a:bodyPr>
          <a:p>
            <a:r>
              <a:rPr lang="zh-CN" altLang="en-US" b="1">
                <a:solidFill>
                  <a:schemeClr val="bg1"/>
                </a:solidFill>
              </a:rPr>
              <a:t>自主学习能力</a:t>
            </a:r>
            <a:endParaRPr lang="zh-CN" altLang="en-US" b="1">
              <a:solidFill>
                <a:schemeClr val="bg1"/>
              </a:solidFill>
            </a:endParaRPr>
          </a:p>
        </p:txBody>
      </p:sp>
      <p:sp>
        <p:nvSpPr>
          <p:cNvPr id="41" name="文本框 40"/>
          <p:cNvSpPr txBox="1"/>
          <p:nvPr/>
        </p:nvSpPr>
        <p:spPr>
          <a:xfrm>
            <a:off x="3077845" y="1791970"/>
            <a:ext cx="2511425" cy="645160"/>
          </a:xfrm>
          <a:prstGeom prst="rect">
            <a:avLst/>
          </a:prstGeom>
          <a:noFill/>
        </p:spPr>
        <p:txBody>
          <a:bodyPr wrap="square" rtlCol="0">
            <a:spAutoFit/>
          </a:bodyPr>
          <a:p>
            <a:r>
              <a:rPr lang="zh-CN" altLang="en-US" sz="1200">
                <a:solidFill>
                  <a:srgbClr val="46A8AC"/>
                </a:solidFill>
                <a:cs typeface="+mn-ea"/>
                <a:sym typeface="+mn-lt"/>
              </a:rPr>
              <a:t>建模软件</a:t>
            </a:r>
            <a:r>
              <a:rPr lang="en-US" altLang="zh-CN" sz="1200">
                <a:solidFill>
                  <a:srgbClr val="46A8AC"/>
                </a:solidFill>
                <a:cs typeface="+mn-ea"/>
                <a:sym typeface="+mn-lt"/>
              </a:rPr>
              <a:t>solidworks</a:t>
            </a:r>
            <a:r>
              <a:rPr lang="zh-CN" altLang="en-US" sz="1200">
                <a:solidFill>
                  <a:srgbClr val="46A8AC"/>
                </a:solidFill>
                <a:cs typeface="+mn-ea"/>
                <a:sym typeface="+mn-lt"/>
              </a:rPr>
              <a:t>等自主学习</a:t>
            </a:r>
            <a:endParaRPr lang="zh-CN" altLang="en-US" sz="1200">
              <a:solidFill>
                <a:srgbClr val="46A8AC"/>
              </a:solidFill>
              <a:cs typeface="+mn-ea"/>
              <a:sym typeface="+mn-lt"/>
            </a:endParaRPr>
          </a:p>
          <a:p>
            <a:r>
              <a:rPr lang="zh-CN" altLang="en-US" sz="1200">
                <a:solidFill>
                  <a:srgbClr val="46A8AC"/>
                </a:solidFill>
                <a:cs typeface="+mn-ea"/>
                <a:sym typeface="+mn-lt"/>
              </a:rPr>
              <a:t>市场现有面条机结构基础</a:t>
            </a:r>
            <a:endParaRPr lang="zh-CN" altLang="en-US" sz="1200">
              <a:solidFill>
                <a:srgbClr val="46A8AC"/>
              </a:solidFill>
              <a:cs typeface="+mn-ea"/>
              <a:sym typeface="+mn-lt"/>
            </a:endParaRPr>
          </a:p>
          <a:p>
            <a:r>
              <a:rPr lang="zh-CN" altLang="en-US" sz="1200">
                <a:solidFill>
                  <a:srgbClr val="46A8AC"/>
                </a:solidFill>
                <a:cs typeface="+mn-ea"/>
                <a:sym typeface="+mn-lt"/>
              </a:rPr>
              <a:t>蛟龙式结构可行性</a:t>
            </a:r>
            <a:endParaRPr lang="zh-CN" altLang="en-US" sz="1200">
              <a:solidFill>
                <a:srgbClr val="46A8AC"/>
              </a:solidFill>
              <a:cs typeface="+mn-ea"/>
              <a:sym typeface="+mn-lt"/>
            </a:endParaRPr>
          </a:p>
        </p:txBody>
      </p:sp>
      <p:sp>
        <p:nvSpPr>
          <p:cNvPr id="42" name="文本框 41"/>
          <p:cNvSpPr txBox="1"/>
          <p:nvPr/>
        </p:nvSpPr>
        <p:spPr>
          <a:xfrm>
            <a:off x="1798955" y="3794125"/>
            <a:ext cx="881380" cy="645160"/>
          </a:xfrm>
          <a:prstGeom prst="rect">
            <a:avLst/>
          </a:prstGeom>
          <a:noFill/>
        </p:spPr>
        <p:txBody>
          <a:bodyPr wrap="square" rtlCol="0">
            <a:spAutoFit/>
          </a:bodyPr>
          <a:p>
            <a:r>
              <a:rPr lang="zh-CN" altLang="en-US" b="1">
                <a:solidFill>
                  <a:schemeClr val="bg1"/>
                </a:solidFill>
              </a:rPr>
              <a:t>运用知识能力</a:t>
            </a:r>
            <a:endParaRPr lang="zh-CN" altLang="en-US" b="1">
              <a:solidFill>
                <a:schemeClr val="bg1"/>
              </a:solidFill>
            </a:endParaRPr>
          </a:p>
        </p:txBody>
      </p:sp>
      <p:sp>
        <p:nvSpPr>
          <p:cNvPr id="43" name="文本框 42"/>
          <p:cNvSpPr txBox="1"/>
          <p:nvPr/>
        </p:nvSpPr>
        <p:spPr>
          <a:xfrm>
            <a:off x="3077845" y="3731895"/>
            <a:ext cx="2511425" cy="645160"/>
          </a:xfrm>
          <a:prstGeom prst="rect">
            <a:avLst/>
          </a:prstGeom>
          <a:noFill/>
        </p:spPr>
        <p:txBody>
          <a:bodyPr wrap="square" rtlCol="0">
            <a:spAutoFit/>
          </a:bodyPr>
          <a:p>
            <a:r>
              <a:rPr lang="zh-CN" altLang="en-US" sz="1200">
                <a:solidFill>
                  <a:srgbClr val="46A8AC"/>
                </a:solidFill>
                <a:cs typeface="+mn-ea"/>
                <a:sym typeface="+mn-lt"/>
              </a:rPr>
              <a:t>选定</a:t>
            </a:r>
            <a:r>
              <a:rPr lang="zh-CN" altLang="en-US" sz="1200">
                <a:solidFill>
                  <a:srgbClr val="46A8AC"/>
                </a:solidFill>
                <a:cs typeface="+mn-ea"/>
                <a:sym typeface="+mn-lt"/>
              </a:rPr>
              <a:t>零件加工工艺</a:t>
            </a:r>
            <a:endParaRPr lang="zh-CN" altLang="en-US" sz="1200">
              <a:solidFill>
                <a:srgbClr val="46A8AC"/>
              </a:solidFill>
              <a:cs typeface="+mn-ea"/>
              <a:sym typeface="+mn-lt"/>
            </a:endParaRPr>
          </a:p>
          <a:p>
            <a:r>
              <a:rPr lang="zh-CN" altLang="en-US" sz="1200">
                <a:solidFill>
                  <a:srgbClr val="46A8AC"/>
                </a:solidFill>
                <a:cs typeface="+mn-ea"/>
                <a:sym typeface="+mn-lt"/>
              </a:rPr>
              <a:t>制作零件工艺卡</a:t>
            </a:r>
            <a:endParaRPr lang="zh-CN" altLang="en-US" sz="1200">
              <a:solidFill>
                <a:srgbClr val="46A8AC"/>
              </a:solidFill>
              <a:cs typeface="+mn-ea"/>
              <a:sym typeface="+mn-lt"/>
            </a:endParaRPr>
          </a:p>
          <a:p>
            <a:r>
              <a:rPr lang="zh-CN" altLang="en-US" sz="1200">
                <a:solidFill>
                  <a:srgbClr val="46A8AC"/>
                </a:solidFill>
                <a:cs typeface="+mn-ea"/>
                <a:sym typeface="+mn-lt"/>
              </a:rPr>
              <a:t>检验结构强度</a:t>
            </a:r>
            <a:endParaRPr lang="zh-CN" altLang="en-US" sz="1200">
              <a:solidFill>
                <a:srgbClr val="46A8AC"/>
              </a:solidFill>
              <a:cs typeface="+mn-ea"/>
              <a:sym typeface="+mn-lt"/>
            </a:endParaRPr>
          </a:p>
        </p:txBody>
      </p:sp>
      <p:sp>
        <p:nvSpPr>
          <p:cNvPr id="44" name="文本框 43"/>
          <p:cNvSpPr txBox="1"/>
          <p:nvPr/>
        </p:nvSpPr>
        <p:spPr>
          <a:xfrm>
            <a:off x="8024495" y="1791970"/>
            <a:ext cx="2511425" cy="829945"/>
          </a:xfrm>
          <a:prstGeom prst="rect">
            <a:avLst/>
          </a:prstGeom>
          <a:noFill/>
        </p:spPr>
        <p:txBody>
          <a:bodyPr wrap="square" rtlCol="0">
            <a:spAutoFit/>
          </a:bodyPr>
          <a:p>
            <a:r>
              <a:rPr lang="zh-CN" altLang="en-US" sz="1200">
                <a:solidFill>
                  <a:srgbClr val="46A8AC"/>
                </a:solidFill>
                <a:cs typeface="+mn-ea"/>
                <a:sym typeface="+mn-lt"/>
              </a:rPr>
              <a:t>结构较易，改动空间小</a:t>
            </a:r>
            <a:endParaRPr lang="zh-CN" altLang="en-US" sz="1200">
              <a:solidFill>
                <a:srgbClr val="46A8AC"/>
              </a:solidFill>
              <a:cs typeface="+mn-ea"/>
              <a:sym typeface="+mn-lt"/>
            </a:endParaRPr>
          </a:p>
          <a:p>
            <a:r>
              <a:rPr lang="zh-CN" altLang="en-US" sz="1200">
                <a:solidFill>
                  <a:srgbClr val="46A8AC"/>
                </a:solidFill>
                <a:cs typeface="+mn-ea"/>
                <a:sym typeface="+mn-lt"/>
              </a:rPr>
              <a:t>麻雀虽小，五脏俱全</a:t>
            </a:r>
            <a:endParaRPr lang="zh-CN" altLang="en-US" sz="1200">
              <a:solidFill>
                <a:srgbClr val="46A8AC"/>
              </a:solidFill>
              <a:cs typeface="+mn-ea"/>
              <a:sym typeface="+mn-lt"/>
            </a:endParaRPr>
          </a:p>
          <a:p>
            <a:r>
              <a:rPr lang="zh-CN" altLang="en-US" sz="1200">
                <a:solidFill>
                  <a:srgbClr val="46A8AC"/>
                </a:solidFill>
                <a:cs typeface="+mn-ea"/>
                <a:sym typeface="+mn-lt"/>
              </a:rPr>
              <a:t>市场化，结构固化</a:t>
            </a:r>
            <a:endParaRPr lang="zh-CN" altLang="en-US" sz="1200">
              <a:solidFill>
                <a:srgbClr val="46A8AC"/>
              </a:solidFill>
              <a:cs typeface="+mn-ea"/>
              <a:sym typeface="+mn-lt"/>
            </a:endParaRPr>
          </a:p>
          <a:p>
            <a:r>
              <a:rPr lang="zh-CN" altLang="en-US" sz="1200">
                <a:solidFill>
                  <a:srgbClr val="46A8AC"/>
                </a:solidFill>
                <a:cs typeface="+mn-ea"/>
                <a:sym typeface="+mn-lt"/>
              </a:rPr>
              <a:t>蛟龙式结构的设计</a:t>
            </a:r>
            <a:endParaRPr lang="zh-CN" altLang="en-US" sz="1200">
              <a:solidFill>
                <a:srgbClr val="46A8AC"/>
              </a:solidFill>
              <a:cs typeface="+mn-ea"/>
              <a:sym typeface="+mn-lt"/>
            </a:endParaRPr>
          </a:p>
        </p:txBody>
      </p:sp>
      <p:sp>
        <p:nvSpPr>
          <p:cNvPr id="45" name="文本框 44"/>
          <p:cNvSpPr txBox="1"/>
          <p:nvPr/>
        </p:nvSpPr>
        <p:spPr>
          <a:xfrm>
            <a:off x="8024495" y="3671570"/>
            <a:ext cx="2511425" cy="645160"/>
          </a:xfrm>
          <a:prstGeom prst="rect">
            <a:avLst/>
          </a:prstGeom>
          <a:noFill/>
        </p:spPr>
        <p:txBody>
          <a:bodyPr wrap="square" rtlCol="0">
            <a:spAutoFit/>
          </a:bodyPr>
          <a:p>
            <a:r>
              <a:rPr lang="zh-CN" altLang="en-US" sz="1200">
                <a:solidFill>
                  <a:srgbClr val="46A8AC"/>
                </a:solidFill>
                <a:cs typeface="+mn-ea"/>
                <a:sym typeface="+mn-lt"/>
              </a:rPr>
              <a:t>提出创新方案</a:t>
            </a:r>
            <a:endParaRPr lang="zh-CN" altLang="en-US" sz="1200">
              <a:solidFill>
                <a:srgbClr val="46A8AC"/>
              </a:solidFill>
              <a:cs typeface="+mn-ea"/>
              <a:sym typeface="+mn-lt"/>
            </a:endParaRPr>
          </a:p>
          <a:p>
            <a:r>
              <a:rPr lang="zh-CN" altLang="en-US" sz="1200">
                <a:solidFill>
                  <a:srgbClr val="46A8AC"/>
                </a:solidFill>
                <a:cs typeface="+mn-ea"/>
                <a:sym typeface="+mn-lt"/>
              </a:rPr>
              <a:t>设计结构框架</a:t>
            </a:r>
            <a:endParaRPr lang="zh-CN" altLang="en-US" sz="1200">
              <a:solidFill>
                <a:srgbClr val="46A8AC"/>
              </a:solidFill>
              <a:cs typeface="+mn-ea"/>
              <a:sym typeface="+mn-lt"/>
            </a:endParaRPr>
          </a:p>
          <a:p>
            <a:r>
              <a:rPr lang="zh-CN" altLang="en-US" sz="1200">
                <a:solidFill>
                  <a:srgbClr val="46A8AC"/>
                </a:solidFill>
                <a:cs typeface="+mn-ea"/>
                <a:sym typeface="+mn-lt"/>
              </a:rPr>
              <a:t>确定零件构造</a:t>
            </a:r>
            <a:endParaRPr lang="zh-CN" altLang="en-US" sz="1200">
              <a:solidFill>
                <a:srgbClr val="46A8AC"/>
              </a:solidFill>
              <a:cs typeface="+mn-ea"/>
              <a:sym typeface="+mn-lt"/>
            </a:endParaRPr>
          </a:p>
        </p:txBody>
      </p:sp>
      <p:sp>
        <p:nvSpPr>
          <p:cNvPr id="46" name="文本框 45"/>
          <p:cNvSpPr txBox="1"/>
          <p:nvPr/>
        </p:nvSpPr>
        <p:spPr>
          <a:xfrm>
            <a:off x="6722110" y="1791335"/>
            <a:ext cx="780415" cy="645160"/>
          </a:xfrm>
          <a:prstGeom prst="rect">
            <a:avLst/>
          </a:prstGeom>
          <a:noFill/>
        </p:spPr>
        <p:txBody>
          <a:bodyPr wrap="square" rtlCol="0">
            <a:spAutoFit/>
          </a:bodyPr>
          <a:p>
            <a:pPr algn="ctr"/>
            <a:r>
              <a:rPr lang="zh-CN" altLang="en-US" b="1">
                <a:solidFill>
                  <a:schemeClr val="bg1"/>
                </a:solidFill>
              </a:rPr>
              <a:t>创新能力</a:t>
            </a:r>
            <a:endParaRPr lang="zh-CN" altLang="en-US" b="1">
              <a:solidFill>
                <a:schemeClr val="bg1"/>
              </a:solidFill>
            </a:endParaRPr>
          </a:p>
        </p:txBody>
      </p:sp>
      <p:sp>
        <p:nvSpPr>
          <p:cNvPr id="47" name="文本框 46"/>
          <p:cNvSpPr txBox="1"/>
          <p:nvPr/>
        </p:nvSpPr>
        <p:spPr>
          <a:xfrm>
            <a:off x="6671310" y="3717925"/>
            <a:ext cx="881380" cy="922020"/>
          </a:xfrm>
          <a:prstGeom prst="rect">
            <a:avLst/>
          </a:prstGeom>
          <a:noFill/>
        </p:spPr>
        <p:txBody>
          <a:bodyPr wrap="square" rtlCol="0">
            <a:spAutoFit/>
          </a:bodyPr>
          <a:p>
            <a:r>
              <a:rPr lang="zh-CN" altLang="en-US" b="1">
                <a:solidFill>
                  <a:schemeClr val="bg1"/>
                </a:solidFill>
              </a:rPr>
              <a:t>分析、解决问题能力</a:t>
            </a:r>
            <a:endParaRPr lang="zh-CN" altLang="en-US" b="1">
              <a:solidFill>
                <a:schemeClr val="bg1"/>
              </a:solidFill>
            </a:endParaRPr>
          </a:p>
        </p:txBody>
      </p:sp>
      <p:pic>
        <p:nvPicPr>
          <p:cNvPr id="2" name="图片 1"/>
          <p:cNvPicPr>
            <a:picLocks noChangeAspect="1"/>
          </p:cNvPicPr>
          <p:nvPr/>
        </p:nvPicPr>
        <p:blipFill rotWithShape="1">
          <a:blip r:embed="rId1" cstate="screen"/>
          <a:srcRect t="37496" b="7418"/>
          <a:stretch>
            <a:fillRect/>
          </a:stretch>
        </p:blipFill>
        <p:spPr>
          <a:xfrm rot="10800000">
            <a:off x="0" y="4787900"/>
            <a:ext cx="12192000" cy="2070100"/>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Rectangle 5"/>
          <p:cNvSpPr>
            <a:spLocks noChangeArrowheads="1"/>
          </p:cNvSpPr>
          <p:nvPr/>
        </p:nvSpPr>
        <p:spPr bwMode="auto">
          <a:xfrm>
            <a:off x="2507615" y="1438275"/>
            <a:ext cx="7245985" cy="2760980"/>
          </a:xfrm>
          <a:prstGeom prst="rect">
            <a:avLst/>
          </a:prstGeom>
          <a:noFill/>
          <a:ln w="38100" cap="flat">
            <a:no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solidFill>
                <a:srgbClr val="46A8AC"/>
              </a:solidFill>
              <a:cs typeface="+mn-ea"/>
              <a:sym typeface="+mn-lt"/>
            </a:endParaRPr>
          </a:p>
        </p:txBody>
      </p:sp>
      <p:sp>
        <p:nvSpPr>
          <p:cNvPr id="12" name="文本框 11"/>
          <p:cNvSpPr txBox="1"/>
          <p:nvPr/>
        </p:nvSpPr>
        <p:spPr>
          <a:xfrm>
            <a:off x="4575175" y="1661795"/>
            <a:ext cx="3110230" cy="829945"/>
          </a:xfrm>
          <a:prstGeom prst="rect">
            <a:avLst/>
          </a:prstGeom>
          <a:noFill/>
          <a:ln>
            <a:noFill/>
          </a:ln>
        </p:spPr>
        <p:txBody>
          <a:bodyPr wrap="square" rtlCol="0">
            <a:spAutoFit/>
          </a:bodyPr>
          <a:p>
            <a:pPr algn="ctr"/>
            <a:r>
              <a:rPr lang="en-US" altLang="zh-CN" sz="4800" dirty="0">
                <a:solidFill>
                  <a:srgbClr val="46A8AC"/>
                </a:solidFill>
                <a:cs typeface="+mn-ea"/>
                <a:sym typeface="+mn-lt"/>
              </a:rPr>
              <a:t>PART.02</a:t>
            </a:r>
            <a:endParaRPr lang="en-US" altLang="zh-CN" sz="4800" dirty="0">
              <a:solidFill>
                <a:srgbClr val="46A8AC"/>
              </a:solidFill>
              <a:cs typeface="+mn-ea"/>
              <a:sym typeface="+mn-lt"/>
            </a:endParaRPr>
          </a:p>
        </p:txBody>
      </p:sp>
      <p:sp>
        <p:nvSpPr>
          <p:cNvPr id="14" name="文本框 13"/>
          <p:cNvSpPr txBox="1"/>
          <p:nvPr/>
        </p:nvSpPr>
        <p:spPr>
          <a:xfrm>
            <a:off x="3583305" y="2491740"/>
            <a:ext cx="5095240" cy="645160"/>
          </a:xfrm>
          <a:prstGeom prst="rect">
            <a:avLst/>
          </a:prstGeom>
          <a:noFill/>
          <a:ln>
            <a:noFill/>
          </a:ln>
        </p:spPr>
        <p:txBody>
          <a:bodyPr wrap="square" rtlCol="0">
            <a:spAutoFit/>
          </a:bodyPr>
          <a:p>
            <a:pPr algn="ctr"/>
            <a:r>
              <a:rPr lang="zh-CN" altLang="en-US" sz="3600" dirty="0">
                <a:solidFill>
                  <a:srgbClr val="46A8AC"/>
                </a:solidFill>
                <a:cs typeface="+mn-ea"/>
                <a:sym typeface="+mn-lt"/>
              </a:rPr>
              <a:t>理论课程知识</a:t>
            </a:r>
            <a:endParaRPr lang="zh-CN" altLang="en-US" sz="3600" dirty="0">
              <a:solidFill>
                <a:srgbClr val="46A8AC"/>
              </a:solidFill>
              <a:cs typeface="+mn-ea"/>
              <a:sym typeface="+mn-lt"/>
            </a:endParaRPr>
          </a:p>
        </p:txBody>
      </p:sp>
      <p:sp>
        <p:nvSpPr>
          <p:cNvPr id="2" name="文本框 1"/>
          <p:cNvSpPr txBox="1"/>
          <p:nvPr/>
        </p:nvSpPr>
        <p:spPr>
          <a:xfrm>
            <a:off x="2825750" y="3136900"/>
            <a:ext cx="6608445" cy="710565"/>
          </a:xfrm>
          <a:prstGeom prst="rect">
            <a:avLst/>
          </a:prstGeom>
          <a:noFill/>
          <a:ln>
            <a:noFill/>
          </a:ln>
        </p:spPr>
        <p:txBody>
          <a:bodyPr wrap="square" rtlCol="0">
            <a:spAutoFit/>
          </a:bodyPr>
          <a:p>
            <a:pPr algn="ctr" fontAlgn="auto">
              <a:lnSpc>
                <a:spcPct val="180000"/>
              </a:lnSpc>
            </a:pPr>
            <a:r>
              <a:rPr lang="zh-CN" altLang="en-US" sz="1200">
                <a:solidFill>
                  <a:srgbClr val="46A8AC"/>
                </a:solidFill>
                <a:cs typeface="+mn-ea"/>
                <a:sym typeface="+mn-lt"/>
              </a:rPr>
              <a:t>When a cigarette falls in love with a match,it is destined to be hurt.When a cigarette falls in love with a match,it is destined to be hurt.</a:t>
            </a:r>
            <a:endParaRPr lang="zh-CN" altLang="en-US" sz="1200">
              <a:solidFill>
                <a:srgbClr val="46A8AC"/>
              </a:solidFill>
              <a:cs typeface="+mn-ea"/>
              <a:sym typeface="+mn-lt"/>
            </a:endParaRPr>
          </a:p>
        </p:txBody>
      </p:sp>
      <p:sp>
        <p:nvSpPr>
          <p:cNvPr id="6" name="Rectangle 5"/>
          <p:cNvSpPr>
            <a:spLocks noChangeArrowheads="1"/>
          </p:cNvSpPr>
          <p:nvPr/>
        </p:nvSpPr>
        <p:spPr bwMode="auto">
          <a:xfrm>
            <a:off x="2508422" y="1550194"/>
            <a:ext cx="7246275" cy="2760663"/>
          </a:xfrm>
          <a:prstGeom prst="rect">
            <a:avLst/>
          </a:prstGeom>
          <a:noFill/>
          <a:ln w="38100" cap="flat">
            <a:solidFill>
              <a:srgbClr val="46A8AC"/>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cs typeface="+mn-ea"/>
              <a:sym typeface="+mn-lt"/>
            </a:endParaRPr>
          </a:p>
        </p:txBody>
      </p:sp>
      <p:pic>
        <p:nvPicPr>
          <p:cNvPr id="4" name="图片 3"/>
          <p:cNvPicPr>
            <a:picLocks noChangeAspect="1"/>
          </p:cNvPicPr>
          <p:nvPr/>
        </p:nvPicPr>
        <p:blipFill rotWithShape="1">
          <a:blip r:embed="rId1" cstate="screen"/>
          <a:srcRect t="27780"/>
          <a:stretch>
            <a:fillRect/>
          </a:stretch>
        </p:blipFill>
        <p:spPr>
          <a:xfrm rot="10800000">
            <a:off x="0" y="3954145"/>
            <a:ext cx="12192000" cy="29038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 name="组合 6"/>
          <p:cNvGrpSpPr/>
          <p:nvPr/>
        </p:nvGrpSpPr>
        <p:grpSpPr>
          <a:xfrm>
            <a:off x="0" y="273685"/>
            <a:ext cx="3248660" cy="499110"/>
            <a:chOff x="-35" y="638"/>
            <a:chExt cx="5116" cy="786"/>
          </a:xfrm>
          <a:solidFill>
            <a:srgbClr val="46A8AC"/>
          </a:solidFill>
        </p:grpSpPr>
        <p:sp>
          <p:nvSpPr>
            <p:cNvPr id="8" name="矩形 7"/>
            <p:cNvSpPr/>
            <p:nvPr/>
          </p:nvSpPr>
          <p:spPr>
            <a:xfrm>
              <a:off x="-35" y="638"/>
              <a:ext cx="4613" cy="7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等腰三角形 8"/>
            <p:cNvSpPr/>
            <p:nvPr/>
          </p:nvSpPr>
          <p:spPr>
            <a:xfrm rot="5400000">
              <a:off x="4436" y="779"/>
              <a:ext cx="787" cy="50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grpSp>
        <p:nvGrpSpPr>
          <p:cNvPr id="2" name="组合 13"/>
          <p:cNvGrpSpPr/>
          <p:nvPr/>
        </p:nvGrpSpPr>
        <p:grpSpPr>
          <a:xfrm>
            <a:off x="1196528" y="1408206"/>
            <a:ext cx="1872340" cy="1872340"/>
            <a:chOff x="1448174" y="2159000"/>
            <a:chExt cx="1872340" cy="1872340"/>
          </a:xfrm>
        </p:grpSpPr>
        <p:sp>
          <p:nvSpPr>
            <p:cNvPr id="3" name="圆: 空心 1"/>
            <p:cNvSpPr/>
            <p:nvPr/>
          </p:nvSpPr>
          <p:spPr>
            <a:xfrm>
              <a:off x="1448174" y="2159000"/>
              <a:ext cx="1872340" cy="1872340"/>
            </a:xfrm>
            <a:prstGeom prst="donut">
              <a:avLst>
                <a:gd name="adj" fmla="val 14474"/>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sp>
          <p:nvSpPr>
            <p:cNvPr id="4" name="弧形 15"/>
            <p:cNvSpPr/>
            <p:nvPr/>
          </p:nvSpPr>
          <p:spPr>
            <a:xfrm>
              <a:off x="1587677" y="2298503"/>
              <a:ext cx="1593334" cy="1593334"/>
            </a:xfrm>
            <a:prstGeom prst="arc">
              <a:avLst>
                <a:gd name="adj1" fmla="val 12628180"/>
                <a:gd name="adj2" fmla="val 111342"/>
              </a:avLst>
            </a:prstGeom>
            <a:ln w="101600" cap="rnd">
              <a:solidFill>
                <a:schemeClr val="bg1"/>
              </a:solidFill>
              <a:round/>
            </a:ln>
            <a:effectLst>
              <a:outerShdw blurRad="215900" dist="38100" dir="8100000" algn="tr" rotWithShape="0">
                <a:prstClr val="black">
                  <a:alpha val="33000"/>
                </a:prstClr>
              </a:outerShdw>
            </a:effectLst>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5" name="文本框 4"/>
            <p:cNvSpPr txBox="1"/>
            <p:nvPr/>
          </p:nvSpPr>
          <p:spPr>
            <a:xfrm>
              <a:off x="1932705" y="2802363"/>
              <a:ext cx="894080" cy="521970"/>
            </a:xfrm>
            <a:prstGeom prst="rect">
              <a:avLst/>
            </a:prstGeom>
            <a:noFill/>
          </p:spPr>
          <p:txBody>
            <a:bodyPr wrap="none" rtlCol="0">
              <a:spAutoFit/>
              <a:scene3d>
                <a:camera prst="orthographicFront"/>
                <a:lightRig rig="threePt" dir="t"/>
              </a:scene3d>
              <a:sp3d contourW="12700"/>
            </a:bodyPr>
            <a:p>
              <a:pPr algn="ctr"/>
              <a:r>
                <a:rPr lang="zh-CN" altLang="en-US" sz="2800" dirty="0">
                  <a:solidFill>
                    <a:srgbClr val="46A8AC"/>
                  </a:solidFill>
                  <a:cs typeface="+mn-ea"/>
                  <a:sym typeface="+mn-lt"/>
                </a:rPr>
                <a:t>金工</a:t>
              </a:r>
              <a:endParaRPr lang="zh-CN" altLang="en-US" sz="2800" dirty="0">
                <a:solidFill>
                  <a:srgbClr val="46A8AC"/>
                </a:solidFill>
                <a:cs typeface="+mn-ea"/>
                <a:sym typeface="+mn-lt"/>
              </a:endParaRPr>
            </a:p>
          </p:txBody>
        </p:sp>
      </p:grpSp>
      <p:grpSp>
        <p:nvGrpSpPr>
          <p:cNvPr id="6" name="组合 13"/>
          <p:cNvGrpSpPr/>
          <p:nvPr/>
        </p:nvGrpSpPr>
        <p:grpSpPr>
          <a:xfrm>
            <a:off x="5366573" y="1375821"/>
            <a:ext cx="1872340" cy="1872340"/>
            <a:chOff x="1448174" y="2159000"/>
            <a:chExt cx="1872340" cy="1872340"/>
          </a:xfrm>
        </p:grpSpPr>
        <p:sp>
          <p:nvSpPr>
            <p:cNvPr id="10" name="圆: 空心 1"/>
            <p:cNvSpPr/>
            <p:nvPr/>
          </p:nvSpPr>
          <p:spPr>
            <a:xfrm>
              <a:off x="1448174" y="2159000"/>
              <a:ext cx="1872340" cy="1872340"/>
            </a:xfrm>
            <a:prstGeom prst="donut">
              <a:avLst>
                <a:gd name="adj" fmla="val 14474"/>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sp>
          <p:nvSpPr>
            <p:cNvPr id="11" name="弧形 15"/>
            <p:cNvSpPr/>
            <p:nvPr/>
          </p:nvSpPr>
          <p:spPr>
            <a:xfrm>
              <a:off x="1587677" y="2298503"/>
              <a:ext cx="1593334" cy="1593334"/>
            </a:xfrm>
            <a:prstGeom prst="arc">
              <a:avLst>
                <a:gd name="adj1" fmla="val 12628180"/>
                <a:gd name="adj2" fmla="val 111342"/>
              </a:avLst>
            </a:prstGeom>
            <a:ln w="101600" cap="rnd">
              <a:solidFill>
                <a:schemeClr val="bg1"/>
              </a:solidFill>
              <a:round/>
            </a:ln>
            <a:effectLst>
              <a:outerShdw blurRad="215900" dist="38100" dir="8100000" algn="tr" rotWithShape="0">
                <a:prstClr val="black">
                  <a:alpha val="33000"/>
                </a:prstClr>
              </a:outerShdw>
            </a:effectLst>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12" name="文本框 11"/>
            <p:cNvSpPr txBox="1"/>
            <p:nvPr/>
          </p:nvSpPr>
          <p:spPr>
            <a:xfrm>
              <a:off x="1754905" y="2802363"/>
              <a:ext cx="1249680" cy="521970"/>
            </a:xfrm>
            <a:prstGeom prst="rect">
              <a:avLst/>
            </a:prstGeom>
            <a:noFill/>
          </p:spPr>
          <p:txBody>
            <a:bodyPr wrap="none" rtlCol="0">
              <a:spAutoFit/>
              <a:scene3d>
                <a:camera prst="orthographicFront"/>
                <a:lightRig rig="threePt" dir="t"/>
              </a:scene3d>
              <a:sp3d contourW="12700"/>
            </a:bodyPr>
            <a:p>
              <a:pPr algn="ctr"/>
              <a:r>
                <a:rPr lang="zh-CN" altLang="en-US" sz="2800" dirty="0">
                  <a:solidFill>
                    <a:srgbClr val="46A8AC"/>
                  </a:solidFill>
                  <a:cs typeface="+mn-ea"/>
                  <a:sym typeface="+mn-lt"/>
                </a:rPr>
                <a:t>材料力</a:t>
              </a:r>
              <a:endParaRPr lang="zh-CN" altLang="en-US" sz="2800" dirty="0">
                <a:solidFill>
                  <a:srgbClr val="46A8AC"/>
                </a:solidFill>
                <a:cs typeface="+mn-ea"/>
                <a:sym typeface="+mn-lt"/>
              </a:endParaRPr>
            </a:p>
          </p:txBody>
        </p:sp>
      </p:grpSp>
      <p:grpSp>
        <p:nvGrpSpPr>
          <p:cNvPr id="13" name="组合 13"/>
          <p:cNvGrpSpPr/>
          <p:nvPr/>
        </p:nvGrpSpPr>
        <p:grpSpPr>
          <a:xfrm>
            <a:off x="9182100" y="1407795"/>
            <a:ext cx="1922145" cy="1872615"/>
            <a:chOff x="1448174" y="2159000"/>
            <a:chExt cx="1872340" cy="1872340"/>
          </a:xfrm>
        </p:grpSpPr>
        <p:sp>
          <p:nvSpPr>
            <p:cNvPr id="14" name="圆: 空心 1"/>
            <p:cNvSpPr/>
            <p:nvPr/>
          </p:nvSpPr>
          <p:spPr>
            <a:xfrm>
              <a:off x="1448174" y="2159000"/>
              <a:ext cx="1872340" cy="1872340"/>
            </a:xfrm>
            <a:prstGeom prst="donut">
              <a:avLst>
                <a:gd name="adj" fmla="val 14474"/>
              </a:avLst>
            </a:prstGeom>
            <a:solidFill>
              <a:srgbClr val="46A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cs typeface="+mn-ea"/>
                <a:sym typeface="+mn-lt"/>
              </a:endParaRPr>
            </a:p>
          </p:txBody>
        </p:sp>
        <p:sp>
          <p:nvSpPr>
            <p:cNvPr id="15" name="弧形 15"/>
            <p:cNvSpPr/>
            <p:nvPr/>
          </p:nvSpPr>
          <p:spPr>
            <a:xfrm>
              <a:off x="1587677" y="2298503"/>
              <a:ext cx="1593334" cy="1593334"/>
            </a:xfrm>
            <a:prstGeom prst="arc">
              <a:avLst>
                <a:gd name="adj1" fmla="val 12628180"/>
                <a:gd name="adj2" fmla="val 111342"/>
              </a:avLst>
            </a:prstGeom>
            <a:ln w="101600" cap="rnd">
              <a:solidFill>
                <a:schemeClr val="bg1"/>
              </a:solidFill>
              <a:round/>
            </a:ln>
            <a:effectLst>
              <a:outerShdw blurRad="215900" dist="38100" dir="8100000" algn="tr" rotWithShape="0">
                <a:prstClr val="black">
                  <a:alpha val="33000"/>
                </a:prstClr>
              </a:outerShdw>
            </a:effectLst>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16" name="文本框 15"/>
            <p:cNvSpPr txBox="1"/>
            <p:nvPr/>
          </p:nvSpPr>
          <p:spPr>
            <a:xfrm>
              <a:off x="1475506" y="2802363"/>
              <a:ext cx="1808480" cy="521893"/>
            </a:xfrm>
            <a:prstGeom prst="rect">
              <a:avLst/>
            </a:prstGeom>
            <a:noFill/>
          </p:spPr>
          <p:txBody>
            <a:bodyPr wrap="square" rtlCol="0">
              <a:spAutoFit/>
              <a:scene3d>
                <a:camera prst="orthographicFront"/>
                <a:lightRig rig="threePt" dir="t"/>
              </a:scene3d>
              <a:sp3d contourW="12700"/>
            </a:bodyPr>
            <a:p>
              <a:pPr algn="ctr"/>
              <a:r>
                <a:rPr lang="zh-CN" altLang="en-US" sz="2800" dirty="0">
                  <a:solidFill>
                    <a:srgbClr val="46A8AC"/>
                  </a:solidFill>
                  <a:cs typeface="+mn-ea"/>
                  <a:sym typeface="+mn-lt"/>
                </a:rPr>
                <a:t>稷下创新</a:t>
              </a:r>
              <a:endParaRPr lang="zh-CN" altLang="en-US" sz="2800" dirty="0">
                <a:solidFill>
                  <a:srgbClr val="46A8AC"/>
                </a:solidFill>
                <a:cs typeface="+mn-ea"/>
                <a:sym typeface="+mn-lt"/>
              </a:endParaRPr>
            </a:p>
          </p:txBody>
        </p:sp>
      </p:grpSp>
      <p:sp>
        <p:nvSpPr>
          <p:cNvPr id="41" name="文本框 40"/>
          <p:cNvSpPr txBox="1"/>
          <p:nvPr/>
        </p:nvSpPr>
        <p:spPr>
          <a:xfrm>
            <a:off x="876935" y="3533775"/>
            <a:ext cx="2511425" cy="368300"/>
          </a:xfrm>
          <a:prstGeom prst="rect">
            <a:avLst/>
          </a:prstGeom>
          <a:noFill/>
        </p:spPr>
        <p:txBody>
          <a:bodyPr wrap="square" rtlCol="0">
            <a:spAutoFit/>
          </a:bodyPr>
          <a:p>
            <a:pPr algn="ctr"/>
            <a:r>
              <a:rPr lang="zh-CN" altLang="en-US">
                <a:solidFill>
                  <a:srgbClr val="46A8AC"/>
                </a:solidFill>
                <a:cs typeface="+mn-ea"/>
                <a:sym typeface="+mn-lt"/>
              </a:rPr>
              <a:t>不言而喻</a:t>
            </a:r>
            <a:endParaRPr lang="zh-CN" altLang="en-US">
              <a:solidFill>
                <a:srgbClr val="46A8AC"/>
              </a:solidFill>
              <a:cs typeface="+mn-ea"/>
              <a:sym typeface="+mn-lt"/>
            </a:endParaRPr>
          </a:p>
        </p:txBody>
      </p:sp>
      <p:sp>
        <p:nvSpPr>
          <p:cNvPr id="21" name="文本框 20"/>
          <p:cNvSpPr txBox="1"/>
          <p:nvPr/>
        </p:nvSpPr>
        <p:spPr>
          <a:xfrm>
            <a:off x="5046980" y="3533775"/>
            <a:ext cx="2511425" cy="922020"/>
          </a:xfrm>
          <a:prstGeom prst="rect">
            <a:avLst/>
          </a:prstGeom>
          <a:noFill/>
        </p:spPr>
        <p:txBody>
          <a:bodyPr wrap="square" rtlCol="0">
            <a:spAutoFit/>
          </a:bodyPr>
          <a:p>
            <a:pPr algn="ctr"/>
            <a:r>
              <a:rPr lang="zh-CN" altLang="en-US">
                <a:solidFill>
                  <a:srgbClr val="46A8AC"/>
                </a:solidFill>
                <a:cs typeface="+mn-ea"/>
                <a:sym typeface="+mn-lt"/>
              </a:rPr>
              <a:t>结构强度，方案可行性</a:t>
            </a:r>
            <a:endParaRPr lang="zh-CN" altLang="en-US">
              <a:solidFill>
                <a:srgbClr val="46A8AC"/>
              </a:solidFill>
              <a:cs typeface="+mn-ea"/>
              <a:sym typeface="+mn-lt"/>
            </a:endParaRPr>
          </a:p>
          <a:p>
            <a:pPr algn="ctr"/>
            <a:r>
              <a:rPr lang="zh-CN" altLang="en-US">
                <a:solidFill>
                  <a:srgbClr val="46A8AC"/>
                </a:solidFill>
                <a:cs typeface="+mn-ea"/>
                <a:sym typeface="+mn-lt"/>
              </a:rPr>
              <a:t>尺寸设计</a:t>
            </a:r>
            <a:endParaRPr lang="zh-CN" altLang="en-US">
              <a:solidFill>
                <a:srgbClr val="46A8AC"/>
              </a:solidFill>
              <a:cs typeface="+mn-ea"/>
              <a:sym typeface="+mn-lt"/>
            </a:endParaRPr>
          </a:p>
          <a:p>
            <a:endParaRPr lang="zh-CN" altLang="en-US">
              <a:solidFill>
                <a:srgbClr val="46A8AC"/>
              </a:solidFill>
              <a:cs typeface="+mn-ea"/>
              <a:sym typeface="+mn-lt"/>
            </a:endParaRPr>
          </a:p>
        </p:txBody>
      </p:sp>
      <p:sp>
        <p:nvSpPr>
          <p:cNvPr id="22" name="文本框 21"/>
          <p:cNvSpPr txBox="1"/>
          <p:nvPr/>
        </p:nvSpPr>
        <p:spPr>
          <a:xfrm>
            <a:off x="8882380" y="3533775"/>
            <a:ext cx="2511425" cy="368300"/>
          </a:xfrm>
          <a:prstGeom prst="rect">
            <a:avLst/>
          </a:prstGeom>
          <a:noFill/>
        </p:spPr>
        <p:txBody>
          <a:bodyPr wrap="square" rtlCol="0">
            <a:spAutoFit/>
          </a:bodyPr>
          <a:p>
            <a:pPr algn="ctr"/>
            <a:r>
              <a:rPr lang="zh-CN" altLang="en-US">
                <a:solidFill>
                  <a:srgbClr val="46A8AC"/>
                </a:solidFill>
                <a:cs typeface="+mn-ea"/>
                <a:sym typeface="+mn-lt"/>
              </a:rPr>
              <a:t>创新方案</a:t>
            </a:r>
            <a:endParaRPr lang="zh-CN" altLang="en-US">
              <a:solidFill>
                <a:srgbClr val="46A8AC"/>
              </a:solidFill>
              <a:cs typeface="+mn-ea"/>
              <a:sym typeface="+mn-lt"/>
            </a:endParaRPr>
          </a:p>
        </p:txBody>
      </p:sp>
      <p:sp>
        <p:nvSpPr>
          <p:cNvPr id="26" name="文本框 25"/>
          <p:cNvSpPr txBox="1"/>
          <p:nvPr/>
        </p:nvSpPr>
        <p:spPr>
          <a:xfrm>
            <a:off x="180975" y="360680"/>
            <a:ext cx="2607310" cy="368300"/>
          </a:xfrm>
          <a:prstGeom prst="rect">
            <a:avLst/>
          </a:prstGeom>
          <a:noFill/>
          <a:ln>
            <a:noFill/>
          </a:ln>
        </p:spPr>
        <p:txBody>
          <a:bodyPr wrap="square" rtlCol="0">
            <a:spAutoFit/>
          </a:bodyPr>
          <a:p>
            <a:r>
              <a:rPr lang="zh-CN" altLang="en-US">
                <a:solidFill>
                  <a:schemeClr val="bg1"/>
                </a:solidFill>
              </a:rPr>
              <a:t>理论课程知识</a:t>
            </a:r>
            <a:endParaRPr lang="zh-CN" altLang="en-US">
              <a:solidFill>
                <a:schemeClr val="bg1"/>
              </a:solidFill>
            </a:endParaRPr>
          </a:p>
        </p:txBody>
      </p:sp>
      <p:pic>
        <p:nvPicPr>
          <p:cNvPr id="27" name="图片 26"/>
          <p:cNvPicPr>
            <a:picLocks noChangeAspect="1"/>
          </p:cNvPicPr>
          <p:nvPr/>
        </p:nvPicPr>
        <p:blipFill rotWithShape="1">
          <a:blip r:embed="rId1" cstate="screen"/>
          <a:srcRect t="37496" b="7418"/>
          <a:stretch>
            <a:fillRect/>
          </a:stretch>
        </p:blipFill>
        <p:spPr>
          <a:xfrm rot="10800000">
            <a:off x="0" y="4787900"/>
            <a:ext cx="12192000" cy="2070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par>
                          <p:cTn id="10" fill="hold">
                            <p:stCondLst>
                              <p:cond delay="500"/>
                            </p:stCondLst>
                            <p:childTnLst>
                              <p:par>
                                <p:cTn id="11" presetID="21" presetClass="entr" presetSubtype="1"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heel(1)">
                                      <p:cBhvr>
                                        <p:cTn id="13" dur="2000"/>
                                        <p:tgtEl>
                                          <p:spTgt spid="2"/>
                                        </p:tgtEl>
                                      </p:cBhvr>
                                    </p:animEffect>
                                  </p:childTnLst>
                                </p:cTn>
                              </p:par>
                            </p:childTnLst>
                          </p:cTn>
                        </p:par>
                        <p:par>
                          <p:cTn id="14" fill="hold">
                            <p:stCondLst>
                              <p:cond delay="2500"/>
                            </p:stCondLst>
                            <p:childTnLst>
                              <p:par>
                                <p:cTn id="15" presetID="2" presetClass="entr" presetSubtype="4"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additive="base">
                                        <p:cTn id="17" dur="500" fill="hold"/>
                                        <p:tgtEl>
                                          <p:spTgt spid="41"/>
                                        </p:tgtEl>
                                        <p:attrNameLst>
                                          <p:attrName>ppt_x</p:attrName>
                                        </p:attrNameLst>
                                      </p:cBhvr>
                                      <p:tavLst>
                                        <p:tav tm="0">
                                          <p:val>
                                            <p:strVal val="#ppt_x"/>
                                          </p:val>
                                        </p:tav>
                                        <p:tav tm="100000">
                                          <p:val>
                                            <p:strVal val="#ppt_x"/>
                                          </p:val>
                                        </p:tav>
                                      </p:tavLst>
                                    </p:anim>
                                    <p:anim calcmode="lin" valueType="num">
                                      <p:cBhvr additive="base">
                                        <p:cTn id="18" dur="500" fill="hold"/>
                                        <p:tgtEl>
                                          <p:spTgt spid="41"/>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par>
                                <p:cTn id="23" presetID="2" presetClass="entr" presetSubtype="4"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par>
                          <p:cTn id="27" fill="hold">
                            <p:stCondLst>
                              <p:cond delay="5000"/>
                            </p:stCondLst>
                            <p:childTnLst>
                              <p:par>
                                <p:cTn id="28" presetID="21" presetClass="entr" presetSubtype="1"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heel(1)">
                                      <p:cBhvr>
                                        <p:cTn id="30" dur="2000"/>
                                        <p:tgtEl>
                                          <p:spTgt spid="13"/>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 name="组合 6"/>
          <p:cNvGrpSpPr/>
          <p:nvPr/>
        </p:nvGrpSpPr>
        <p:grpSpPr>
          <a:xfrm>
            <a:off x="0" y="273685"/>
            <a:ext cx="3248660" cy="499110"/>
            <a:chOff x="-35" y="638"/>
            <a:chExt cx="5116" cy="786"/>
          </a:xfrm>
          <a:solidFill>
            <a:srgbClr val="46A8AC"/>
          </a:solidFill>
        </p:grpSpPr>
        <p:sp>
          <p:nvSpPr>
            <p:cNvPr id="8" name="矩形 7"/>
            <p:cNvSpPr/>
            <p:nvPr/>
          </p:nvSpPr>
          <p:spPr>
            <a:xfrm>
              <a:off x="-35" y="638"/>
              <a:ext cx="4613" cy="7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9" name="等腰三角形 8"/>
            <p:cNvSpPr/>
            <p:nvPr/>
          </p:nvSpPr>
          <p:spPr>
            <a:xfrm rot="5400000">
              <a:off x="4436" y="779"/>
              <a:ext cx="787" cy="50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sp>
        <p:nvSpPr>
          <p:cNvPr id="26" name="文本框 25"/>
          <p:cNvSpPr txBox="1"/>
          <p:nvPr/>
        </p:nvSpPr>
        <p:spPr>
          <a:xfrm>
            <a:off x="161290" y="339725"/>
            <a:ext cx="2607310" cy="368300"/>
          </a:xfrm>
          <a:prstGeom prst="rect">
            <a:avLst/>
          </a:prstGeom>
          <a:noFill/>
          <a:ln>
            <a:noFill/>
          </a:ln>
        </p:spPr>
        <p:txBody>
          <a:bodyPr wrap="square" rtlCol="0">
            <a:spAutoFit/>
          </a:bodyPr>
          <a:p>
            <a:r>
              <a:rPr lang="zh-CN" altLang="en-US">
                <a:solidFill>
                  <a:schemeClr val="bg1"/>
                </a:solidFill>
              </a:rPr>
              <a:t>理论课程知识</a:t>
            </a:r>
            <a:endParaRPr lang="zh-CN" altLang="en-US">
              <a:solidFill>
                <a:schemeClr val="bg1"/>
              </a:solidFill>
            </a:endParaRPr>
          </a:p>
        </p:txBody>
      </p:sp>
      <p:pic>
        <p:nvPicPr>
          <p:cNvPr id="2" name="图片 1"/>
          <p:cNvPicPr>
            <a:picLocks noChangeAspect="1"/>
          </p:cNvPicPr>
          <p:nvPr/>
        </p:nvPicPr>
        <p:blipFill rotWithShape="1">
          <a:blip r:embed="rId1" cstate="screen"/>
          <a:srcRect t="37496" b="7418"/>
          <a:stretch>
            <a:fillRect/>
          </a:stretch>
        </p:blipFill>
        <p:spPr>
          <a:xfrm rot="10800000">
            <a:off x="0" y="4787900"/>
            <a:ext cx="12192000" cy="2070100"/>
          </a:xfrm>
          <a:prstGeom prst="rect">
            <a:avLst/>
          </a:prstGeom>
        </p:spPr>
      </p:pic>
      <p:grpSp>
        <p:nvGrpSpPr>
          <p:cNvPr id="3" name="组合 2"/>
          <p:cNvGrpSpPr/>
          <p:nvPr/>
        </p:nvGrpSpPr>
        <p:grpSpPr>
          <a:xfrm>
            <a:off x="1910715" y="1218565"/>
            <a:ext cx="7800975" cy="3980180"/>
            <a:chOff x="843" y="3049"/>
            <a:chExt cx="12285" cy="6268"/>
          </a:xfrm>
        </p:grpSpPr>
        <p:sp>
          <p:nvSpPr>
            <p:cNvPr id="14357" name="Rectangle 21" descr="24215600-1-311156"/>
            <p:cNvSpPr>
              <a:spLocks noChangeArrowheads="1"/>
            </p:cNvSpPr>
            <p:nvPr/>
          </p:nvSpPr>
          <p:spPr bwMode="auto">
            <a:xfrm>
              <a:off x="843" y="3049"/>
              <a:ext cx="4180" cy="3134"/>
            </a:xfrm>
            <a:prstGeom prst="rect">
              <a:avLst/>
            </a:prstGeom>
            <a:blipFill dpi="0" rotWithShape="1">
              <a:blip r:embed="rId2" cstate="screen"/>
              <a:srcRect/>
              <a:stretch>
                <a:fillRect/>
              </a:stretch>
            </a:blipFill>
            <a:ln>
              <a:noFill/>
            </a:ln>
          </p:spPr>
          <p:txBody>
            <a:bodyPr/>
            <a:p>
              <a:endParaRPr lang="zh-CN" altLang="en-US">
                <a:cs typeface="+mn-ea"/>
                <a:sym typeface="+mn-lt"/>
              </a:endParaRPr>
            </a:p>
          </p:txBody>
        </p:sp>
        <p:sp>
          <p:nvSpPr>
            <p:cNvPr id="14360" name="Rectangle 24" descr="20100516232736"/>
            <p:cNvSpPr>
              <a:spLocks noChangeArrowheads="1"/>
            </p:cNvSpPr>
            <p:nvPr/>
          </p:nvSpPr>
          <p:spPr bwMode="auto">
            <a:xfrm>
              <a:off x="8948" y="3049"/>
              <a:ext cx="4180" cy="3134"/>
            </a:xfrm>
            <a:prstGeom prst="rect">
              <a:avLst/>
            </a:prstGeom>
            <a:blipFill dpi="0" rotWithShape="1">
              <a:blip r:embed="rId3" cstate="screen"/>
              <a:srcRect/>
              <a:stretch>
                <a:fillRect/>
              </a:stretch>
            </a:blipFill>
            <a:ln>
              <a:noFill/>
            </a:ln>
          </p:spPr>
          <p:txBody>
            <a:bodyPr/>
            <a:p>
              <a:endParaRPr lang="zh-CN" altLang="en-US">
                <a:cs typeface="+mn-ea"/>
                <a:sym typeface="+mn-lt"/>
              </a:endParaRPr>
            </a:p>
          </p:txBody>
        </p:sp>
        <p:sp>
          <p:nvSpPr>
            <p:cNvPr id="14363" name="Rectangle 27" descr="201107060956141686"/>
            <p:cNvSpPr>
              <a:spLocks noChangeArrowheads="1"/>
            </p:cNvSpPr>
            <p:nvPr/>
          </p:nvSpPr>
          <p:spPr bwMode="auto">
            <a:xfrm>
              <a:off x="4917" y="6183"/>
              <a:ext cx="4180" cy="3134"/>
            </a:xfrm>
            <a:prstGeom prst="rect">
              <a:avLst/>
            </a:prstGeom>
            <a:blipFill dpi="0" rotWithShape="1">
              <a:blip r:embed="rId4" cstate="screen"/>
              <a:srcRect/>
              <a:stretch>
                <a:fillRect/>
              </a:stretch>
            </a:blipFill>
            <a:ln>
              <a:noFill/>
            </a:ln>
          </p:spPr>
          <p:txBody>
            <a:bodyPr/>
            <a:p>
              <a:endParaRPr lang="zh-CN" altLang="en-US">
                <a:cs typeface="+mn-ea"/>
                <a:sym typeface="+mn-lt"/>
              </a:endParaRPr>
            </a:p>
          </p:txBody>
        </p:sp>
      </p:grpSp>
      <p:sp>
        <p:nvSpPr>
          <p:cNvPr id="4" name="文本框 3"/>
          <p:cNvSpPr txBox="1"/>
          <p:nvPr/>
        </p:nvSpPr>
        <p:spPr>
          <a:xfrm>
            <a:off x="1910715" y="3446780"/>
            <a:ext cx="2406015" cy="306705"/>
          </a:xfrm>
          <a:prstGeom prst="rect">
            <a:avLst/>
          </a:prstGeom>
          <a:noFill/>
        </p:spPr>
        <p:txBody>
          <a:bodyPr wrap="square" rtlCol="0">
            <a:spAutoFit/>
          </a:bodyPr>
          <a:p>
            <a:pPr algn="ctr" fontAlgn="auto">
              <a:lnSpc>
                <a:spcPct val="100000"/>
              </a:lnSpc>
              <a:spcBef>
                <a:spcPts val="0"/>
              </a:spcBef>
              <a:spcAft>
                <a:spcPts val="600"/>
              </a:spcAft>
              <a:buClr>
                <a:schemeClr val="accent1">
                  <a:lumMod val="75000"/>
                </a:schemeClr>
              </a:buClr>
              <a:buSzPct val="145000"/>
              <a:buFont typeface="Arial" panose="020B0604020202020204"/>
            </a:pPr>
            <a:r>
              <a:rPr lang="zh-CN" altLang="en-US" sz="1400">
                <a:solidFill>
                  <a:srgbClr val="46A8AC"/>
                </a:solidFill>
                <a:effectLst/>
                <a:cs typeface="+mn-ea"/>
                <a:sym typeface="+mn-lt"/>
              </a:rPr>
              <a:t>金属工艺学</a:t>
            </a:r>
            <a:endParaRPr lang="zh-CN" altLang="en-US" sz="1400">
              <a:solidFill>
                <a:srgbClr val="46A8AC"/>
              </a:solidFill>
              <a:effectLst/>
              <a:cs typeface="+mn-ea"/>
              <a:sym typeface="+mn-lt"/>
            </a:endParaRPr>
          </a:p>
        </p:txBody>
      </p:sp>
      <p:sp>
        <p:nvSpPr>
          <p:cNvPr id="5" name="文本框 4"/>
          <p:cNvSpPr txBox="1"/>
          <p:nvPr/>
        </p:nvSpPr>
        <p:spPr>
          <a:xfrm>
            <a:off x="4622165" y="2696210"/>
            <a:ext cx="2406015" cy="306705"/>
          </a:xfrm>
          <a:prstGeom prst="rect">
            <a:avLst/>
          </a:prstGeom>
          <a:noFill/>
        </p:spPr>
        <p:txBody>
          <a:bodyPr wrap="square" rtlCol="0">
            <a:spAutoFit/>
          </a:bodyPr>
          <a:p>
            <a:pPr algn="ctr" fontAlgn="auto">
              <a:lnSpc>
                <a:spcPct val="100000"/>
              </a:lnSpc>
              <a:spcBef>
                <a:spcPts val="0"/>
              </a:spcBef>
              <a:spcAft>
                <a:spcPts val="600"/>
              </a:spcAft>
              <a:buClr>
                <a:schemeClr val="accent1">
                  <a:lumMod val="75000"/>
                </a:schemeClr>
              </a:buClr>
              <a:buSzPct val="145000"/>
              <a:buFont typeface="Arial" panose="020B0604020202020204"/>
            </a:pPr>
            <a:r>
              <a:rPr lang="zh-CN" altLang="en-US" sz="1400">
                <a:solidFill>
                  <a:srgbClr val="46A8AC"/>
                </a:solidFill>
                <a:effectLst/>
                <a:cs typeface="+mn-ea"/>
                <a:sym typeface="+mn-lt"/>
              </a:rPr>
              <a:t>材料力学</a:t>
            </a:r>
            <a:endParaRPr lang="zh-CN" altLang="en-US" sz="1400">
              <a:solidFill>
                <a:srgbClr val="46A8AC"/>
              </a:solidFill>
              <a:effectLst/>
              <a:cs typeface="+mn-ea"/>
              <a:sym typeface="+mn-lt"/>
            </a:endParaRPr>
          </a:p>
        </p:txBody>
      </p:sp>
      <p:sp>
        <p:nvSpPr>
          <p:cNvPr id="6" name="文本框 5"/>
          <p:cNvSpPr txBox="1"/>
          <p:nvPr/>
        </p:nvSpPr>
        <p:spPr>
          <a:xfrm>
            <a:off x="7181850" y="3446780"/>
            <a:ext cx="2406015" cy="306705"/>
          </a:xfrm>
          <a:prstGeom prst="rect">
            <a:avLst/>
          </a:prstGeom>
          <a:noFill/>
        </p:spPr>
        <p:txBody>
          <a:bodyPr wrap="square" rtlCol="0">
            <a:spAutoFit/>
          </a:bodyPr>
          <a:p>
            <a:pPr algn="ctr" fontAlgn="auto">
              <a:lnSpc>
                <a:spcPct val="100000"/>
              </a:lnSpc>
              <a:spcBef>
                <a:spcPts val="0"/>
              </a:spcBef>
              <a:spcAft>
                <a:spcPts val="600"/>
              </a:spcAft>
              <a:buClr>
                <a:schemeClr val="accent1">
                  <a:lumMod val="75000"/>
                </a:schemeClr>
              </a:buClr>
              <a:buSzPct val="145000"/>
              <a:buFont typeface="Arial" panose="020B0604020202020204"/>
            </a:pPr>
            <a:r>
              <a:rPr lang="zh-CN" altLang="en-US" sz="1400">
                <a:solidFill>
                  <a:srgbClr val="46A8AC"/>
                </a:solidFill>
                <a:effectLst/>
                <a:cs typeface="+mn-ea"/>
                <a:sym typeface="+mn-lt"/>
              </a:rPr>
              <a:t>稷下创新</a:t>
            </a:r>
            <a:endParaRPr lang="zh-CN" altLang="en-US" sz="1400">
              <a:solidFill>
                <a:srgbClr val="46A8AC"/>
              </a:solidFill>
              <a:effectLst/>
              <a:cs typeface="+mn-ea"/>
              <a:sym typeface="+mn-l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Rectangle 5"/>
          <p:cNvSpPr>
            <a:spLocks noChangeArrowheads="1"/>
          </p:cNvSpPr>
          <p:nvPr/>
        </p:nvSpPr>
        <p:spPr bwMode="auto">
          <a:xfrm>
            <a:off x="2507615" y="1438275"/>
            <a:ext cx="7245985" cy="2760980"/>
          </a:xfrm>
          <a:prstGeom prst="rect">
            <a:avLst/>
          </a:prstGeom>
          <a:noFill/>
          <a:ln w="38100" cap="flat">
            <a:no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solidFill>
                <a:srgbClr val="46A8AC"/>
              </a:solidFill>
              <a:cs typeface="+mn-ea"/>
              <a:sym typeface="+mn-lt"/>
            </a:endParaRPr>
          </a:p>
        </p:txBody>
      </p:sp>
      <p:sp>
        <p:nvSpPr>
          <p:cNvPr id="12" name="文本框 11"/>
          <p:cNvSpPr txBox="1"/>
          <p:nvPr/>
        </p:nvSpPr>
        <p:spPr>
          <a:xfrm>
            <a:off x="4575175" y="1661795"/>
            <a:ext cx="3110230" cy="829945"/>
          </a:xfrm>
          <a:prstGeom prst="rect">
            <a:avLst/>
          </a:prstGeom>
          <a:noFill/>
          <a:ln>
            <a:noFill/>
          </a:ln>
        </p:spPr>
        <p:txBody>
          <a:bodyPr wrap="square" rtlCol="0">
            <a:spAutoFit/>
          </a:bodyPr>
          <a:p>
            <a:pPr algn="ctr"/>
            <a:r>
              <a:rPr lang="en-US" altLang="zh-CN" sz="4800" dirty="0">
                <a:solidFill>
                  <a:srgbClr val="46A8AC"/>
                </a:solidFill>
                <a:cs typeface="+mn-ea"/>
                <a:sym typeface="+mn-lt"/>
              </a:rPr>
              <a:t>PART.03</a:t>
            </a:r>
            <a:endParaRPr lang="en-US" altLang="zh-CN" sz="4800" dirty="0">
              <a:solidFill>
                <a:srgbClr val="46A8AC"/>
              </a:solidFill>
              <a:cs typeface="+mn-ea"/>
              <a:sym typeface="+mn-lt"/>
            </a:endParaRPr>
          </a:p>
        </p:txBody>
      </p:sp>
      <p:sp>
        <p:nvSpPr>
          <p:cNvPr id="14" name="文本框 13"/>
          <p:cNvSpPr txBox="1"/>
          <p:nvPr/>
        </p:nvSpPr>
        <p:spPr>
          <a:xfrm>
            <a:off x="3583305" y="2491740"/>
            <a:ext cx="5095240" cy="645160"/>
          </a:xfrm>
          <a:prstGeom prst="rect">
            <a:avLst/>
          </a:prstGeom>
          <a:noFill/>
          <a:ln>
            <a:noFill/>
          </a:ln>
        </p:spPr>
        <p:txBody>
          <a:bodyPr wrap="square" rtlCol="0">
            <a:spAutoFit/>
          </a:bodyPr>
          <a:p>
            <a:pPr algn="ctr"/>
            <a:r>
              <a:rPr lang="zh-CN" altLang="en-US" sz="3600" dirty="0">
                <a:solidFill>
                  <a:srgbClr val="46A8AC"/>
                </a:solidFill>
                <a:cs typeface="+mn-ea"/>
                <a:sym typeface="+mn-lt"/>
              </a:rPr>
              <a:t>工训课程知识</a:t>
            </a:r>
            <a:endParaRPr lang="zh-CN" altLang="en-US" sz="3600" dirty="0">
              <a:solidFill>
                <a:srgbClr val="46A8AC"/>
              </a:solidFill>
              <a:cs typeface="+mn-ea"/>
              <a:sym typeface="+mn-lt"/>
            </a:endParaRPr>
          </a:p>
        </p:txBody>
      </p:sp>
      <p:sp>
        <p:nvSpPr>
          <p:cNvPr id="2" name="文本框 1"/>
          <p:cNvSpPr txBox="1"/>
          <p:nvPr/>
        </p:nvSpPr>
        <p:spPr>
          <a:xfrm>
            <a:off x="2825750" y="3136900"/>
            <a:ext cx="6608445" cy="710565"/>
          </a:xfrm>
          <a:prstGeom prst="rect">
            <a:avLst/>
          </a:prstGeom>
          <a:noFill/>
          <a:ln>
            <a:noFill/>
          </a:ln>
        </p:spPr>
        <p:txBody>
          <a:bodyPr wrap="square" rtlCol="0">
            <a:spAutoFit/>
          </a:bodyPr>
          <a:p>
            <a:pPr algn="ctr" fontAlgn="auto">
              <a:lnSpc>
                <a:spcPct val="180000"/>
              </a:lnSpc>
            </a:pPr>
            <a:r>
              <a:rPr lang="zh-CN" altLang="en-US" sz="1200">
                <a:solidFill>
                  <a:srgbClr val="46A8AC"/>
                </a:solidFill>
                <a:cs typeface="+mn-ea"/>
                <a:sym typeface="+mn-lt"/>
              </a:rPr>
              <a:t>When a cigarette falls in love with a match,it is destined to be hurt.When a cigarette falls in love with a match,it is destined to be hurt.</a:t>
            </a:r>
            <a:endParaRPr lang="zh-CN" altLang="en-US" sz="1200">
              <a:solidFill>
                <a:srgbClr val="46A8AC"/>
              </a:solidFill>
              <a:cs typeface="+mn-ea"/>
              <a:sym typeface="+mn-lt"/>
            </a:endParaRPr>
          </a:p>
        </p:txBody>
      </p:sp>
      <p:sp>
        <p:nvSpPr>
          <p:cNvPr id="6" name="Rectangle 5"/>
          <p:cNvSpPr>
            <a:spLocks noChangeArrowheads="1"/>
          </p:cNvSpPr>
          <p:nvPr/>
        </p:nvSpPr>
        <p:spPr bwMode="auto">
          <a:xfrm>
            <a:off x="2508422" y="1550194"/>
            <a:ext cx="7246275" cy="2760663"/>
          </a:xfrm>
          <a:prstGeom prst="rect">
            <a:avLst/>
          </a:prstGeom>
          <a:noFill/>
          <a:ln w="38100" cap="flat">
            <a:solidFill>
              <a:srgbClr val="46A8AC"/>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
            <a:endParaRPr lang="zh-CN" altLang="en-US">
              <a:cs typeface="+mn-ea"/>
              <a:sym typeface="+mn-lt"/>
            </a:endParaRPr>
          </a:p>
        </p:txBody>
      </p:sp>
      <p:pic>
        <p:nvPicPr>
          <p:cNvPr id="23" name="图片 22"/>
          <p:cNvPicPr>
            <a:picLocks noChangeAspect="1"/>
          </p:cNvPicPr>
          <p:nvPr/>
        </p:nvPicPr>
        <p:blipFill rotWithShape="1">
          <a:blip r:embed="rId1" cstate="screen"/>
          <a:srcRect t="27780"/>
          <a:stretch>
            <a:fillRect/>
          </a:stretch>
        </p:blipFill>
        <p:spPr>
          <a:xfrm rot="10800000">
            <a:off x="0" y="3954145"/>
            <a:ext cx="12192000" cy="29038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1455</Words>
  <Application>WPS 演示</Application>
  <PresentationFormat>宽屏</PresentationFormat>
  <Paragraphs>163</Paragraphs>
  <Slides>13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13</vt:i4>
      </vt:variant>
    </vt:vector>
  </HeadingPairs>
  <TitlesOfParts>
    <vt:vector size="26" baseType="lpstr">
      <vt:lpstr>Arial</vt:lpstr>
      <vt:lpstr>宋体</vt:lpstr>
      <vt:lpstr>Wingdings</vt:lpstr>
      <vt:lpstr>方正大黑简体</vt:lpstr>
      <vt:lpstr>黑体</vt:lpstr>
      <vt:lpstr>方正小标宋_GBK</vt:lpstr>
      <vt:lpstr>Arial</vt:lpstr>
      <vt:lpstr>微软雅黑</vt:lpstr>
      <vt:lpstr>Calibri</vt:lpstr>
      <vt:lpstr>Arial Unicode MS</vt:lpstr>
      <vt:lpstr/>
      <vt:lpstr>AMGDT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Waiting For</cp:lastModifiedBy>
  <cp:revision>66</cp:revision>
  <dcterms:created xsi:type="dcterms:W3CDTF">2020-07-09T08:49:00Z</dcterms:created>
  <dcterms:modified xsi:type="dcterms:W3CDTF">2020-11-16T15:11:30Z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